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8" r:id="rId2"/>
  </p:sldMasterIdLst>
  <p:sldIdLst>
    <p:sldId id="266" r:id="rId3"/>
    <p:sldId id="267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Inter" panose="020B060402020202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i L Ashkenazy" initials="KLA" lastIdx="1" clrIdx="0">
    <p:extLst>
      <p:ext uri="{19B8F6BF-5375-455C-9EA6-DF929625EA0E}">
        <p15:presenceInfo xmlns:p15="http://schemas.microsoft.com/office/powerpoint/2012/main" userId="S::klb2162@adcu.columbia.edu::4e5a96ca-6bed-4110-ab41-c3ab5c8ca9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9E1"/>
    <a:srgbClr val="E8EBEE"/>
    <a:srgbClr val="009BDB"/>
    <a:srgbClr val="42474C"/>
    <a:srgbClr val="F8FAFB"/>
    <a:srgbClr val="F1F4F7"/>
    <a:srgbClr val="181A1C"/>
    <a:srgbClr val="687078"/>
    <a:srgbClr val="000000"/>
    <a:srgbClr val="B1E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9"/>
    <p:restoredTop sz="96405"/>
  </p:normalViewPr>
  <p:slideViewPr>
    <p:cSldViewPr snapToGrid="0" snapToObjects="1">
      <p:cViewPr varScale="1">
        <p:scale>
          <a:sx n="110" d="100"/>
          <a:sy n="110" d="100"/>
        </p:scale>
        <p:origin x="86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899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51" y="3302241"/>
            <a:ext cx="6432630" cy="1605426"/>
          </a:xfrm>
        </p:spPr>
        <p:txBody>
          <a:bodyPr lIns="0" tIns="91440" rIns="0" bIns="0" anchor="t" anchorCtr="0">
            <a:normAutofit/>
          </a:bodyPr>
          <a:lstStyle>
            <a:lvl1pPr>
              <a:lnSpc>
                <a:spcPts val="3600"/>
              </a:lnSpc>
              <a:defRPr sz="3600">
                <a:solidFill>
                  <a:srgbClr val="F1F4F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822FE9-D507-C840-A53B-A87F0DAB04F1}"/>
              </a:ext>
            </a:extLst>
          </p:cNvPr>
          <p:cNvCxnSpPr/>
          <p:nvPr userDrawn="1"/>
        </p:nvCxnSpPr>
        <p:spPr>
          <a:xfrm>
            <a:off x="0" y="327736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040F0-F99F-E542-942E-C6B8AD8A75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51" y="5184774"/>
            <a:ext cx="6432630" cy="1181301"/>
          </a:xfrm>
        </p:spPr>
        <p:txBody>
          <a:bodyPr lIns="0">
            <a:normAutofit/>
          </a:bodyPr>
          <a:lstStyle>
            <a:lvl1pPr marL="0" indent="0">
              <a:lnSpc>
                <a:spcPts val="2400"/>
              </a:lnSpc>
              <a:buNone/>
              <a:defRPr sz="2000" b="0" i="0">
                <a:solidFill>
                  <a:srgbClr val="F1F4F7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Speaker Name and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17654-C294-EF48-A819-903B7082F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8245" y="491925"/>
            <a:ext cx="2998486" cy="416422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1" i="0">
                <a:solidFill>
                  <a:srgbClr val="F1F4F7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89CB0-7EE1-D64A-BCDE-6EE74F0B27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14010-54D2-C64E-8187-349281B7F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8274" y="425753"/>
            <a:ext cx="2998486" cy="1582738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(Optional) Center, Program, or Division Name</a:t>
            </a:r>
          </a:p>
        </p:txBody>
      </p:sp>
    </p:spTree>
    <p:extLst>
      <p:ext uri="{BB962C8B-B14F-4D97-AF65-F5344CB8AC3E}">
        <p14:creationId xmlns:p14="http://schemas.microsoft.com/office/powerpoint/2010/main" val="1323759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pos="33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8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rgbClr val="687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163C72-0336-2B40-B240-CA0966E91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688" y="406502"/>
            <a:ext cx="3113590" cy="5505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A68D94-1AC2-4749-A0EC-AF7FBD0688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947" y="5278219"/>
            <a:ext cx="9421813" cy="10652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90409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51" y="3302241"/>
            <a:ext cx="6432630" cy="1605426"/>
          </a:xfrm>
        </p:spPr>
        <p:txBody>
          <a:bodyPr lIns="0" tIns="91440" rIns="0" bIns="0" anchor="t" anchorCtr="0">
            <a:normAutofit/>
          </a:bodyPr>
          <a:lstStyle>
            <a:lvl1pPr>
              <a:lnSpc>
                <a:spcPts val="3600"/>
              </a:lnSpc>
              <a:defRPr sz="3600">
                <a:solidFill>
                  <a:srgbClr val="F1F4F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822FE9-D507-C840-A53B-A87F0DAB04F1}"/>
              </a:ext>
            </a:extLst>
          </p:cNvPr>
          <p:cNvCxnSpPr/>
          <p:nvPr userDrawn="1"/>
        </p:nvCxnSpPr>
        <p:spPr>
          <a:xfrm>
            <a:off x="0" y="327736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040F0-F99F-E542-942E-C6B8AD8A75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51" y="5184774"/>
            <a:ext cx="6432630" cy="1181301"/>
          </a:xfrm>
        </p:spPr>
        <p:txBody>
          <a:bodyPr lIns="0">
            <a:normAutofit/>
          </a:bodyPr>
          <a:lstStyle>
            <a:lvl1pPr marL="0" indent="0">
              <a:lnSpc>
                <a:spcPts val="2400"/>
              </a:lnSpc>
              <a:buNone/>
              <a:defRPr sz="2000" b="0" i="0">
                <a:solidFill>
                  <a:srgbClr val="F1F4F7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Speaker Name and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17654-C294-EF48-A819-903B7082F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8245" y="491925"/>
            <a:ext cx="2998486" cy="416422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1" i="0">
                <a:solidFill>
                  <a:srgbClr val="F1F4F7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BC7CA-A196-B94B-BFAB-96CD0373E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A05A3F-1493-B94B-8610-C082B2A0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8274" y="425753"/>
            <a:ext cx="2998486" cy="1582738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(Optional) Center, Program, or Division Name</a:t>
            </a:r>
          </a:p>
        </p:txBody>
      </p:sp>
    </p:spTree>
    <p:extLst>
      <p:ext uri="{BB962C8B-B14F-4D97-AF65-F5344CB8AC3E}">
        <p14:creationId xmlns:p14="http://schemas.microsoft.com/office/powerpoint/2010/main" val="1174949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120569"/>
            <a:ext cx="5617581" cy="1605426"/>
          </a:xfrm>
        </p:spPr>
        <p:txBody>
          <a:bodyPr lIns="0" tIns="91440" rIns="0" bIns="0" anchor="t" anchorCtr="0">
            <a:noAutofit/>
          </a:bodyPr>
          <a:lstStyle>
            <a:lvl1pPr>
              <a:lnSpc>
                <a:spcPct val="100000"/>
              </a:lnSpc>
              <a:defRPr sz="16000">
                <a:solidFill>
                  <a:srgbClr val="F1F4F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17654-C294-EF48-A819-903B7082F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8245" y="491925"/>
            <a:ext cx="2998486" cy="416422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1" i="0">
                <a:solidFill>
                  <a:srgbClr val="F1F4F7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89CB0-7EE1-D64A-BCDE-6EE74F0B27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14010-54D2-C64E-8187-349281B7F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8274" y="425753"/>
            <a:ext cx="2998486" cy="1582738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(Optional) Center, Program, or Division Name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274344-5C58-864F-BFB9-01FD06250B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671763"/>
            <a:ext cx="5640388" cy="75723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This slide for degree and program title divider slides, only. Please do not attempt to fit your headlines into the below otherwise! </a:t>
            </a:r>
          </a:p>
        </p:txBody>
      </p:sp>
    </p:spTree>
    <p:extLst>
      <p:ext uri="{BB962C8B-B14F-4D97-AF65-F5344CB8AC3E}">
        <p14:creationId xmlns:p14="http://schemas.microsoft.com/office/powerpoint/2010/main" val="374666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bg>
      <p:bgPr>
        <a:solidFill>
          <a:srgbClr val="181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4CAA46-A955-2041-9170-6DF9BA57BD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914400" indent="-457200" algn="l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Background Picture</a:t>
            </a:r>
            <a:br>
              <a:rPr lang="en-US" dirty="0"/>
            </a:br>
            <a:r>
              <a:rPr lang="en-US" dirty="0"/>
              <a:t>to this Block via right-click</a:t>
            </a:r>
            <a:br>
              <a:rPr lang="en-US" dirty="0"/>
            </a:br>
            <a:r>
              <a:rPr lang="en-US" dirty="0"/>
              <a:t>and selecting “Format Shape…”</a:t>
            </a:r>
          </a:p>
          <a:p>
            <a:r>
              <a:rPr lang="en-US" dirty="0"/>
              <a:t>In the same panel, adjust</a:t>
            </a:r>
            <a:br>
              <a:rPr lang="en-US" dirty="0"/>
            </a:br>
            <a:r>
              <a:rPr lang="en-US" dirty="0"/>
              <a:t>transparency so that contrast</a:t>
            </a:r>
            <a:br>
              <a:rPr lang="en-US" dirty="0"/>
            </a:br>
            <a:r>
              <a:rPr lang="en-US" dirty="0"/>
              <a:t>between text and image is satisfactory.</a:t>
            </a:r>
          </a:p>
          <a:p>
            <a:r>
              <a:rPr lang="en-US" dirty="0"/>
              <a:t>Delete this text after you are finished.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51" y="3302241"/>
            <a:ext cx="6432630" cy="1605426"/>
          </a:xfrm>
        </p:spPr>
        <p:txBody>
          <a:bodyPr lIns="0" tIns="91440" rIns="0" bIns="0" anchor="t" anchorCtr="0">
            <a:normAutofit/>
          </a:bodyPr>
          <a:lstStyle>
            <a:lvl1pPr>
              <a:lnSpc>
                <a:spcPts val="3600"/>
              </a:lnSpc>
              <a:defRPr sz="3600">
                <a:solidFill>
                  <a:srgbClr val="F1F4F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822FE9-D507-C840-A53B-A87F0DAB04F1}"/>
              </a:ext>
            </a:extLst>
          </p:cNvPr>
          <p:cNvCxnSpPr/>
          <p:nvPr userDrawn="1"/>
        </p:nvCxnSpPr>
        <p:spPr>
          <a:xfrm>
            <a:off x="0" y="327736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040F0-F99F-E542-942E-C6B8AD8A75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51" y="5184774"/>
            <a:ext cx="6432630" cy="1181301"/>
          </a:xfrm>
        </p:spPr>
        <p:txBody>
          <a:bodyPr lIns="0">
            <a:normAutofit/>
          </a:bodyPr>
          <a:lstStyle>
            <a:lvl1pPr marL="0" indent="0">
              <a:lnSpc>
                <a:spcPts val="2400"/>
              </a:lnSpc>
              <a:buNone/>
              <a:defRPr sz="2000" b="0" i="0">
                <a:solidFill>
                  <a:srgbClr val="F1F4F7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Speaker Name and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17654-C294-EF48-A819-903B7082F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8245" y="491925"/>
            <a:ext cx="2998486" cy="416422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1" i="0">
                <a:solidFill>
                  <a:srgbClr val="F1F4F7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89CB0-7EE1-D64A-BCDE-6EE74F0B27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08BE12-9605-A548-A8FC-F52A17CE2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8274" y="425753"/>
            <a:ext cx="2998486" cy="1582738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(Optional) Center, Program, or Division Name</a:t>
            </a:r>
          </a:p>
        </p:txBody>
      </p:sp>
    </p:spTree>
    <p:extLst>
      <p:ext uri="{BB962C8B-B14F-4D97-AF65-F5344CB8AC3E}">
        <p14:creationId xmlns:p14="http://schemas.microsoft.com/office/powerpoint/2010/main" val="2695533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bg>
      <p:bgPr>
        <a:solidFill>
          <a:srgbClr val="009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A01E-DF31-B94D-94BE-4ECDF48E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43733"/>
            <a:ext cx="10515600" cy="2436792"/>
          </a:xfrm>
          <a:prstGeom prst="rect">
            <a:avLst/>
          </a:prstGeom>
        </p:spPr>
        <p:txBody>
          <a:bodyPr l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7EA88-C0F0-5748-B9E3-2FD0FEC4A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14451"/>
            <a:ext cx="10515600" cy="150018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600" b="0" i="0">
                <a:solidFill>
                  <a:schemeClr val="bg1"/>
                </a:solidFill>
                <a:latin typeface="Inter" panose="020B050203000000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E2F487-CDFD-8349-BD14-BEE97F788A1F}"/>
              </a:ext>
            </a:extLst>
          </p:cNvPr>
          <p:cNvCxnSpPr/>
          <p:nvPr userDrawn="1"/>
        </p:nvCxnSpPr>
        <p:spPr>
          <a:xfrm>
            <a:off x="0" y="3980525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5BA0483-0EBB-4349-96D1-D13BB640B723}"/>
              </a:ext>
            </a:extLst>
          </p:cNvPr>
          <p:cNvSpPr/>
          <p:nvPr userDrawn="1"/>
        </p:nvSpPr>
        <p:spPr>
          <a:xfrm>
            <a:off x="831850" y="3979507"/>
            <a:ext cx="304800" cy="6798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57A7B6-B9EF-7B4D-92B3-AC916FCD9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4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F5ED-9D6E-DB42-A3F6-02AFC2E5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318"/>
            <a:ext cx="10515600" cy="659434"/>
          </a:xfrm>
          <a:prstGeom prst="rect">
            <a:avLst/>
          </a:prstGeom>
        </p:spPr>
        <p:txBody>
          <a:bodyPr t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6CBD6-CB37-E04D-9A47-D2D523865A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861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E9E9E"/>
              </a:buClr>
              <a:buFont typeface="System Font Regular"/>
              <a:buChar char="–"/>
              <a:defRPr/>
            </a:lvl1pPr>
            <a:lvl2pPr marL="685800" indent="-228600">
              <a:buClr>
                <a:srgbClr val="9E9E9E"/>
              </a:buClr>
              <a:buFont typeface="System Font Regular"/>
              <a:buChar char="–"/>
              <a:defRPr/>
            </a:lvl2pPr>
            <a:lvl3pPr marL="1143000" indent="-228600">
              <a:buClr>
                <a:srgbClr val="9E9E9E"/>
              </a:buClr>
              <a:buFont typeface="System Font Regular"/>
              <a:buChar char="–"/>
              <a:defRPr/>
            </a:lvl3pPr>
            <a:lvl4pPr marL="1600200" indent="-228600">
              <a:buClr>
                <a:srgbClr val="9E9E9E"/>
              </a:buClr>
              <a:buFont typeface="System Font Regular"/>
              <a:buChar char="–"/>
              <a:defRPr/>
            </a:lvl4pPr>
            <a:lvl5pPr marL="2057400" indent="-228600">
              <a:buClr>
                <a:srgbClr val="9E9E9E"/>
              </a:buClr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F6C81-D090-2241-80CE-63094035FC9A}"/>
              </a:ext>
            </a:extLst>
          </p:cNvPr>
          <p:cNvCxnSpPr/>
          <p:nvPr userDrawn="1"/>
        </p:nvCxnSpPr>
        <p:spPr>
          <a:xfrm>
            <a:off x="0" y="513379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E1D5B05-97AA-C54F-BC3F-61DB4A999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9313" y="6145823"/>
            <a:ext cx="2925500" cy="75093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8BB83-4FD8-5242-8148-9E75CA62F6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092"/>
            <a:ext cx="5407025" cy="4175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 b="0" i="0">
                <a:solidFill>
                  <a:srgbClr val="181A1C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Title of Presentation – Edit using Master Slides</a:t>
            </a:r>
          </a:p>
        </p:txBody>
      </p:sp>
    </p:spTree>
    <p:extLst>
      <p:ext uri="{BB962C8B-B14F-4D97-AF65-F5344CB8AC3E}">
        <p14:creationId xmlns:p14="http://schemas.microsoft.com/office/powerpoint/2010/main" val="2720081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lking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920ED7-C5A1-2544-9572-F2AF41CB5A8C}"/>
              </a:ext>
            </a:extLst>
          </p:cNvPr>
          <p:cNvSpPr/>
          <p:nvPr userDrawn="1"/>
        </p:nvSpPr>
        <p:spPr>
          <a:xfrm>
            <a:off x="0" y="0"/>
            <a:ext cx="12192000" cy="6145823"/>
          </a:xfrm>
          <a:prstGeom prst="rect">
            <a:avLst/>
          </a:prstGeom>
          <a:solidFill>
            <a:srgbClr val="181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0275F-86FC-8540-8EC3-BB1C02C04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004858" cy="4461518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4000">
                <a:solidFill>
                  <a:srgbClr val="009BDB"/>
                </a:solidFill>
              </a:defRPr>
            </a:lvl1pPr>
          </a:lstStyle>
          <a:p>
            <a:r>
              <a:rPr lang="en-US" dirty="0"/>
              <a:t>Single talking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69804-59D3-3C43-828B-D58740383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4655" y="214005"/>
            <a:ext cx="3429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8750C-F954-AF44-9155-0A270DE599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50" y="6145823"/>
            <a:ext cx="2925500" cy="7509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B70EEE-40E6-C540-A277-FA92F80A0C99}"/>
              </a:ext>
            </a:extLst>
          </p:cNvPr>
          <p:cNvCxnSpPr/>
          <p:nvPr userDrawn="1"/>
        </p:nvCxnSpPr>
        <p:spPr>
          <a:xfrm>
            <a:off x="0" y="6142367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27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r Pictures">
    <p:bg>
      <p:bgPr>
        <a:solidFill>
          <a:srgbClr val="F1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139A93-2842-264E-917C-05D95B1FC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9313" y="6145823"/>
            <a:ext cx="2925500" cy="75093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4F29B7-3A76-6549-B152-7AC21B2E81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75188" y="1044585"/>
            <a:ext cx="6334125" cy="44910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43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6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899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120569"/>
            <a:ext cx="5617581" cy="1605426"/>
          </a:xfrm>
        </p:spPr>
        <p:txBody>
          <a:bodyPr lIns="0" tIns="91440" rIns="0" bIns="0" anchor="t" anchorCtr="0">
            <a:noAutofit/>
          </a:bodyPr>
          <a:lstStyle>
            <a:lvl1pPr>
              <a:lnSpc>
                <a:spcPct val="100000"/>
              </a:lnSpc>
              <a:defRPr sz="16000">
                <a:solidFill>
                  <a:srgbClr val="F1F4F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17654-C294-EF48-A819-903B7082F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8245" y="491925"/>
            <a:ext cx="2998486" cy="416422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1" i="0">
                <a:solidFill>
                  <a:srgbClr val="F1F4F7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89CB0-7EE1-D64A-BCDE-6EE74F0B27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314010-54D2-C64E-8187-349281B7F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8274" y="425753"/>
            <a:ext cx="2998486" cy="1582738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(Optional) Center, Program, or Division Name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274344-5C58-864F-BFB9-01FD06250B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671763"/>
            <a:ext cx="5640388" cy="75723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This slide for degree and program title divider slides, only. Please do not attempt to fit your headlines into the below otherwise! </a:t>
            </a:r>
          </a:p>
        </p:txBody>
      </p:sp>
    </p:spTree>
    <p:extLst>
      <p:ext uri="{BB962C8B-B14F-4D97-AF65-F5344CB8AC3E}">
        <p14:creationId xmlns:p14="http://schemas.microsoft.com/office/powerpoint/2010/main" val="1103049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pos="331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rgbClr val="181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163C72-0336-2B40-B240-CA0966E91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688" y="406502"/>
            <a:ext cx="3113590" cy="5505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A68D94-1AC2-4749-A0EC-AF7FBD0688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947" y="5278219"/>
            <a:ext cx="9421813" cy="10652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6000" b="1" i="0">
                <a:solidFill>
                  <a:srgbClr val="009BDB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319431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icture">
    <p:bg>
      <p:bgPr>
        <a:solidFill>
          <a:srgbClr val="181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4CAA46-A955-2041-9170-6DF9BA57BD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914400" indent="-457200" algn="l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Background Picture</a:t>
            </a:r>
            <a:br>
              <a:rPr lang="en-US" dirty="0"/>
            </a:br>
            <a:r>
              <a:rPr lang="en-US" dirty="0"/>
              <a:t>to this Block via right-click</a:t>
            </a:r>
            <a:br>
              <a:rPr lang="en-US" dirty="0"/>
            </a:br>
            <a:r>
              <a:rPr lang="en-US" dirty="0"/>
              <a:t>and selecting “Format Shape…”</a:t>
            </a:r>
          </a:p>
          <a:p>
            <a:r>
              <a:rPr lang="en-US" dirty="0"/>
              <a:t>In the same panel, adjust</a:t>
            </a:r>
            <a:br>
              <a:rPr lang="en-US" dirty="0"/>
            </a:br>
            <a:r>
              <a:rPr lang="en-US" dirty="0"/>
              <a:t>transparency so that contrast</a:t>
            </a:r>
            <a:br>
              <a:rPr lang="en-US" dirty="0"/>
            </a:br>
            <a:r>
              <a:rPr lang="en-US" dirty="0"/>
              <a:t>between text and image is satisfactory.</a:t>
            </a:r>
          </a:p>
          <a:p>
            <a:r>
              <a:rPr lang="en-US" dirty="0"/>
              <a:t>Delete this text after you are finished.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FC975-48D4-E344-AA0E-6BF906D0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51" y="3302241"/>
            <a:ext cx="6432630" cy="1605426"/>
          </a:xfrm>
        </p:spPr>
        <p:txBody>
          <a:bodyPr lIns="0" tIns="91440" rIns="0" bIns="0" anchor="t" anchorCtr="0">
            <a:normAutofit/>
          </a:bodyPr>
          <a:lstStyle>
            <a:lvl1pPr>
              <a:lnSpc>
                <a:spcPts val="3600"/>
              </a:lnSpc>
              <a:defRPr sz="3600">
                <a:solidFill>
                  <a:srgbClr val="F1F4F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822FE9-D507-C840-A53B-A87F0DAB04F1}"/>
              </a:ext>
            </a:extLst>
          </p:cNvPr>
          <p:cNvCxnSpPr/>
          <p:nvPr userDrawn="1"/>
        </p:nvCxnSpPr>
        <p:spPr>
          <a:xfrm>
            <a:off x="0" y="327736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040F0-F99F-E542-942E-C6B8AD8A75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51" y="5184774"/>
            <a:ext cx="6432630" cy="1181301"/>
          </a:xfrm>
        </p:spPr>
        <p:txBody>
          <a:bodyPr lIns="0">
            <a:normAutofit/>
          </a:bodyPr>
          <a:lstStyle>
            <a:lvl1pPr marL="0" indent="0">
              <a:lnSpc>
                <a:spcPts val="2400"/>
              </a:lnSpc>
              <a:buNone/>
              <a:defRPr sz="2000" b="0" i="0">
                <a:solidFill>
                  <a:srgbClr val="F1F4F7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Speaker Name and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17654-C294-EF48-A819-903B7082F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8245" y="491925"/>
            <a:ext cx="2998486" cy="416422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1" i="0">
                <a:solidFill>
                  <a:srgbClr val="F1F4F7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89CB0-7EE1-D64A-BCDE-6EE74F0B27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08BE12-9605-A548-A8FC-F52A17CE2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8274" y="425753"/>
            <a:ext cx="2998486" cy="1582738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(Optional) Center, Program, or Division Name</a:t>
            </a:r>
          </a:p>
        </p:txBody>
      </p:sp>
    </p:spTree>
    <p:extLst>
      <p:ext uri="{BB962C8B-B14F-4D97-AF65-F5344CB8AC3E}">
        <p14:creationId xmlns:p14="http://schemas.microsoft.com/office/powerpoint/2010/main" val="1426342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icture">
    <p:bg>
      <p:bgPr>
        <a:solidFill>
          <a:srgbClr val="181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4CAA46-A955-2041-9170-6DF9BA57BD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914400" indent="-457200" algn="l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17654-C294-EF48-A819-903B7082F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8245" y="491925"/>
            <a:ext cx="2998486" cy="416422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1" i="0">
                <a:solidFill>
                  <a:srgbClr val="F1F4F7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89CB0-7EE1-D64A-BCDE-6EE74F0B27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A04659C-9D48-E843-9CF9-9183C7BF9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8274" y="425753"/>
            <a:ext cx="2998486" cy="1582738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(Optional) Center, Program, or Division Name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489DD2-A1CC-9948-AA42-5A34DA3D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120569"/>
            <a:ext cx="5617581" cy="1605426"/>
          </a:xfrm>
        </p:spPr>
        <p:txBody>
          <a:bodyPr lIns="0" tIns="91440" rIns="0" bIns="0" anchor="t" anchorCtr="0">
            <a:noAutofit/>
          </a:bodyPr>
          <a:lstStyle>
            <a:lvl1pPr>
              <a:lnSpc>
                <a:spcPct val="100000"/>
              </a:lnSpc>
              <a:defRPr sz="1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90AD5555-160D-1F42-9419-12A23DED299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2671763"/>
            <a:ext cx="5640388" cy="75723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slide for degree and program title divider slides, only. Please do not attempt to fit your headlines into the below otherwise! </a:t>
            </a:r>
          </a:p>
        </p:txBody>
      </p:sp>
    </p:spTree>
    <p:extLst>
      <p:ext uri="{BB962C8B-B14F-4D97-AF65-F5344CB8AC3E}">
        <p14:creationId xmlns:p14="http://schemas.microsoft.com/office/powerpoint/2010/main" val="703267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icture">
    <p:bg>
      <p:bgPr>
        <a:solidFill>
          <a:srgbClr val="181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4CAA46-A955-2041-9170-6DF9BA57BD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914400" indent="-457200" algn="l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Background Picture</a:t>
            </a:r>
            <a:br>
              <a:rPr lang="en-US" dirty="0"/>
            </a:br>
            <a:r>
              <a:rPr lang="en-US" dirty="0"/>
              <a:t>to this Block via right-click</a:t>
            </a:r>
            <a:br>
              <a:rPr lang="en-US" dirty="0"/>
            </a:br>
            <a:r>
              <a:rPr lang="en-US" dirty="0"/>
              <a:t>and selecting “Format Shape…”</a:t>
            </a:r>
          </a:p>
          <a:p>
            <a:r>
              <a:rPr lang="en-US" dirty="0"/>
              <a:t>In the same panel, adjust</a:t>
            </a:r>
            <a:br>
              <a:rPr lang="en-US" dirty="0"/>
            </a:br>
            <a:r>
              <a:rPr lang="en-US" dirty="0"/>
              <a:t>transparency so that contrast</a:t>
            </a:r>
            <a:br>
              <a:rPr lang="en-US" dirty="0"/>
            </a:br>
            <a:r>
              <a:rPr lang="en-US" dirty="0"/>
              <a:t>between text and image is satisfactory.</a:t>
            </a:r>
          </a:p>
          <a:p>
            <a:r>
              <a:rPr lang="en-US" dirty="0"/>
              <a:t>Delete this text after you are finished.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17654-C294-EF48-A819-903B7082F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8245" y="491925"/>
            <a:ext cx="2998486" cy="416422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1" i="0">
                <a:solidFill>
                  <a:srgbClr val="F1F4F7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89CB0-7EE1-D64A-BCDE-6EE74F0B27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72" y="342685"/>
            <a:ext cx="2699675" cy="47738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08BE12-9605-A548-A8FC-F52A17CE2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8274" y="425753"/>
            <a:ext cx="2998486" cy="1582738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(Optional) Center, Program, or Division Name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B230E0-2F31-6D46-B0E3-B8D0A0A4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120569"/>
            <a:ext cx="5617581" cy="1605426"/>
          </a:xfrm>
        </p:spPr>
        <p:txBody>
          <a:bodyPr lIns="0" tIns="91440" rIns="0" bIns="0" anchor="t" anchorCtr="0">
            <a:noAutofit/>
          </a:bodyPr>
          <a:lstStyle>
            <a:lvl1pPr>
              <a:lnSpc>
                <a:spcPct val="100000"/>
              </a:lnSpc>
              <a:defRPr sz="1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C11EDABF-3E99-0D4D-8A30-D250655E016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2671763"/>
            <a:ext cx="5640388" cy="75723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slide for degree and program title divider slides, only. Please do not attempt to fit your headlines into the below otherwise! </a:t>
            </a:r>
          </a:p>
        </p:txBody>
      </p:sp>
    </p:spTree>
    <p:extLst>
      <p:ext uri="{BB962C8B-B14F-4D97-AF65-F5344CB8AC3E}">
        <p14:creationId xmlns:p14="http://schemas.microsoft.com/office/powerpoint/2010/main" val="134414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A01E-DF31-B94D-94BE-4ECDF48E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43733"/>
            <a:ext cx="10515600" cy="2436792"/>
          </a:xfrm>
          <a:prstGeom prst="rect">
            <a:avLst/>
          </a:prstGeom>
        </p:spPr>
        <p:txBody>
          <a:bodyPr lIns="0" bIns="0" anchor="b"/>
          <a:lstStyle>
            <a:lvl1pPr>
              <a:defRPr sz="6000">
                <a:solidFill>
                  <a:srgbClr val="1A1A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7EA88-C0F0-5748-B9E3-2FD0FEC4A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14451"/>
            <a:ext cx="10515600" cy="150018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600" b="0" i="0">
                <a:solidFill>
                  <a:srgbClr val="1A1A1C"/>
                </a:solidFill>
                <a:latin typeface="Inter" panose="020B050203000000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E2F487-CDFD-8349-BD14-BEE97F788A1F}"/>
              </a:ext>
            </a:extLst>
          </p:cNvPr>
          <p:cNvCxnSpPr/>
          <p:nvPr userDrawn="1"/>
        </p:nvCxnSpPr>
        <p:spPr>
          <a:xfrm>
            <a:off x="0" y="3980525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5BA0483-0EBB-4349-96D1-D13BB640B723}"/>
              </a:ext>
            </a:extLst>
          </p:cNvPr>
          <p:cNvSpPr/>
          <p:nvPr userDrawn="1"/>
        </p:nvSpPr>
        <p:spPr>
          <a:xfrm>
            <a:off x="831850" y="3979507"/>
            <a:ext cx="304800" cy="67981"/>
          </a:xfrm>
          <a:prstGeom prst="rect">
            <a:avLst/>
          </a:prstGeom>
          <a:solidFill>
            <a:srgbClr val="00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415645-A8BD-AB4A-A9E9-19A9F639B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1274" y="342685"/>
            <a:ext cx="2699671" cy="4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2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F5ED-9D6E-DB42-A3F6-02AFC2E5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318"/>
            <a:ext cx="10515600" cy="659434"/>
          </a:xfrm>
          <a:prstGeom prst="rect">
            <a:avLst/>
          </a:prstGeom>
        </p:spPr>
        <p:txBody>
          <a:bodyPr t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6CBD6-CB37-E04D-9A47-D2D523865A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8861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E9E9E"/>
              </a:buClr>
              <a:buFont typeface="System Font Regular"/>
              <a:buChar char="–"/>
              <a:defRPr/>
            </a:lvl1pPr>
            <a:lvl2pPr marL="685800" indent="-228600">
              <a:buClr>
                <a:srgbClr val="9E9E9E"/>
              </a:buClr>
              <a:buFont typeface="System Font Regular"/>
              <a:buChar char="–"/>
              <a:defRPr/>
            </a:lvl2pPr>
            <a:lvl3pPr marL="1143000" indent="-228600">
              <a:buClr>
                <a:srgbClr val="9E9E9E"/>
              </a:buClr>
              <a:buFont typeface="System Font Regular"/>
              <a:buChar char="–"/>
              <a:defRPr/>
            </a:lvl3pPr>
            <a:lvl4pPr marL="1600200" indent="-228600">
              <a:buClr>
                <a:srgbClr val="9E9E9E"/>
              </a:buClr>
              <a:buFont typeface="System Font Regular"/>
              <a:buChar char="–"/>
              <a:defRPr/>
            </a:lvl4pPr>
            <a:lvl5pPr marL="2057400" indent="-228600">
              <a:buClr>
                <a:srgbClr val="9E9E9E"/>
              </a:buClr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F6C81-D090-2241-80CE-63094035FC9A}"/>
              </a:ext>
            </a:extLst>
          </p:cNvPr>
          <p:cNvCxnSpPr/>
          <p:nvPr userDrawn="1"/>
        </p:nvCxnSpPr>
        <p:spPr>
          <a:xfrm>
            <a:off x="0" y="513379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E1D5B05-97AA-C54F-BC3F-61DB4A999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9313" y="6145823"/>
            <a:ext cx="2925500" cy="75093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8BB83-4FD8-5242-8148-9E75CA62F6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092"/>
            <a:ext cx="5407025" cy="4175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 b="0" i="0">
                <a:solidFill>
                  <a:srgbClr val="181A1C"/>
                </a:solidFill>
                <a:latin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Title of Presentation – Edit using Master Slides</a:t>
            </a:r>
          </a:p>
        </p:txBody>
      </p:sp>
    </p:spTree>
    <p:extLst>
      <p:ext uri="{BB962C8B-B14F-4D97-AF65-F5344CB8AC3E}">
        <p14:creationId xmlns:p14="http://schemas.microsoft.com/office/powerpoint/2010/main" val="322897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lking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920ED7-C5A1-2544-9572-F2AF41CB5A8C}"/>
              </a:ext>
            </a:extLst>
          </p:cNvPr>
          <p:cNvSpPr/>
          <p:nvPr userDrawn="1"/>
        </p:nvSpPr>
        <p:spPr>
          <a:xfrm>
            <a:off x="0" y="0"/>
            <a:ext cx="12192000" cy="6145823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0275F-86FC-8540-8EC3-BB1C02C04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004858" cy="4461518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4000">
                <a:solidFill>
                  <a:srgbClr val="181A1C"/>
                </a:solidFill>
              </a:defRPr>
            </a:lvl1pPr>
          </a:lstStyle>
          <a:p>
            <a:r>
              <a:rPr lang="en-US" dirty="0"/>
              <a:t>Single talking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8750C-F954-AF44-9155-0A270DE59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50" y="6145823"/>
            <a:ext cx="2925500" cy="7509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B70EEE-40E6-C540-A277-FA92F80A0C99}"/>
              </a:ext>
            </a:extLst>
          </p:cNvPr>
          <p:cNvCxnSpPr/>
          <p:nvPr userDrawn="1"/>
        </p:nvCxnSpPr>
        <p:spPr>
          <a:xfrm>
            <a:off x="0" y="6142367"/>
            <a:ext cx="12192000" cy="0"/>
          </a:xfrm>
          <a:prstGeom prst="line">
            <a:avLst/>
          </a:prstGeom>
          <a:ln>
            <a:solidFill>
              <a:srgbClr val="18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DE8D747-B65F-8E49-AC3E-DDF6EDC1E5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4655" y="21400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9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r Pictures">
    <p:bg>
      <p:bgPr>
        <a:solidFill>
          <a:srgbClr val="F1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139A93-2842-264E-917C-05D95B1FC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9313" y="6145823"/>
            <a:ext cx="2925500" cy="75093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4F29B7-3A76-6549-B152-7AC21B2E81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75188" y="1044585"/>
            <a:ext cx="6334125" cy="44910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0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CCECC6B5-B58A-574A-B188-965A3EA6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8" r:id="rId2"/>
    <p:sldLayoutId id="2147483670" r:id="rId3"/>
    <p:sldLayoutId id="2147483669" r:id="rId4"/>
    <p:sldLayoutId id="2147483671" r:id="rId5"/>
    <p:sldLayoutId id="2147483651" r:id="rId6"/>
    <p:sldLayoutId id="2147483654" r:id="rId7"/>
    <p:sldLayoutId id="2147483653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rgbClr val="1A1A1C"/>
          </a:solidFill>
          <a:latin typeface="Inter" panose="020B050203000000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E9E9E"/>
        </a:buClr>
        <a:buFont typeface="System Font Regular"/>
        <a:buChar char="–"/>
        <a:defRPr sz="3000" b="0" i="0" kern="1200">
          <a:solidFill>
            <a:srgbClr val="1A1A1C"/>
          </a:solidFill>
          <a:latin typeface="Inter" panose="020B050203000000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E9E9E"/>
        </a:buClr>
        <a:buFont typeface="System Font Regular"/>
        <a:buChar char="–"/>
        <a:defRPr sz="2600" b="0" i="0" kern="1200">
          <a:solidFill>
            <a:srgbClr val="1A1A1C"/>
          </a:solidFill>
          <a:latin typeface="Inter" panose="020B050203000000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E9E9E"/>
        </a:buClr>
        <a:buFont typeface="System Font Regular"/>
        <a:buChar char="–"/>
        <a:defRPr sz="2200" b="0" i="0" kern="1200">
          <a:solidFill>
            <a:srgbClr val="1A1A1C"/>
          </a:solidFill>
          <a:latin typeface="Inter" panose="020B050203000000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E9E9E"/>
        </a:buClr>
        <a:buFont typeface="System Font Regular"/>
        <a:buChar char="–"/>
        <a:defRPr sz="1800" b="1" i="0" kern="1200">
          <a:solidFill>
            <a:srgbClr val="1A1A1C"/>
          </a:solidFill>
          <a:latin typeface="Inter" panose="020B050203000000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E9E9E"/>
        </a:buClr>
        <a:buFont typeface="System Font Regular"/>
        <a:buChar char="–"/>
        <a:defRPr sz="1600" b="1" i="0" kern="1200">
          <a:solidFill>
            <a:srgbClr val="1A1A1C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CCECC6B5-B58A-574A-B188-965A3EA6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5DFB91-512B-3844-A114-92FBEDCA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686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67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rgbClr val="1A1A1C"/>
          </a:solidFill>
          <a:latin typeface="Inter" panose="020B050203000000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E9E9E"/>
        </a:buClr>
        <a:buFont typeface="System Font Regular"/>
        <a:buChar char="–"/>
        <a:defRPr sz="3000" b="0" i="0" kern="1200">
          <a:solidFill>
            <a:srgbClr val="1A1A1C"/>
          </a:solidFill>
          <a:latin typeface="Inter" panose="020B050203000000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E9E9E"/>
        </a:buClr>
        <a:buFont typeface="System Font Regular"/>
        <a:buChar char="–"/>
        <a:defRPr sz="2600" b="0" i="0" kern="1200">
          <a:solidFill>
            <a:srgbClr val="1A1A1C"/>
          </a:solidFill>
          <a:latin typeface="Inter" panose="020B050203000000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E9E9E"/>
        </a:buClr>
        <a:buFont typeface="System Font Regular"/>
        <a:buChar char="–"/>
        <a:defRPr sz="2200" b="0" i="0" kern="1200">
          <a:solidFill>
            <a:srgbClr val="1A1A1C"/>
          </a:solidFill>
          <a:latin typeface="Inter" panose="020B050203000000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E9E9E"/>
        </a:buClr>
        <a:buFont typeface="System Font Regular"/>
        <a:buChar char="–"/>
        <a:defRPr sz="1800" b="1" i="0" kern="1200">
          <a:solidFill>
            <a:srgbClr val="1A1A1C"/>
          </a:solidFill>
          <a:latin typeface="Inter" panose="020B050203000000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E9E9E"/>
        </a:buClr>
        <a:buFont typeface="System Font Regular"/>
        <a:buChar char="–"/>
        <a:defRPr sz="1600" b="1" i="0" kern="1200">
          <a:solidFill>
            <a:srgbClr val="1A1A1C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0E6C23E-A6A7-427C-B618-6AA5B7B7B44C}"/>
              </a:ext>
            </a:extLst>
          </p:cNvPr>
          <p:cNvSpPr txBox="1">
            <a:spLocks/>
          </p:cNvSpPr>
          <p:nvPr/>
        </p:nvSpPr>
        <p:spPr>
          <a:xfrm>
            <a:off x="838201" y="146304"/>
            <a:ext cx="5407025" cy="41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E9E9E"/>
              </a:buClr>
              <a:buFont typeface="System Font Regular"/>
              <a:buChar char="–"/>
              <a:defRPr sz="3000" b="0" i="0" kern="1200">
                <a:solidFill>
                  <a:srgbClr val="1A1A1C"/>
                </a:solidFill>
                <a:latin typeface="Inter" panose="020B050203000000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System Font Regular"/>
              <a:buChar char="–"/>
              <a:defRPr sz="2600" b="0" i="0" kern="1200">
                <a:solidFill>
                  <a:srgbClr val="1A1A1C"/>
                </a:solidFill>
                <a:latin typeface="Inter" panose="020B050203000000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System Font Regular"/>
              <a:buChar char="–"/>
              <a:defRPr sz="2200" b="0" i="0" kern="1200">
                <a:solidFill>
                  <a:srgbClr val="1A1A1C"/>
                </a:solidFill>
                <a:latin typeface="Inter" panose="020B050203000000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System Font Regular"/>
              <a:buChar char="–"/>
              <a:defRPr sz="1800" b="1" i="0" kern="1200">
                <a:solidFill>
                  <a:srgbClr val="1A1A1C"/>
                </a:solidFill>
                <a:latin typeface="Inter" panose="020B050203000000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System Font Regular"/>
              <a:buChar char="–"/>
              <a:defRPr sz="1600" b="1" i="0" kern="1200">
                <a:solidFill>
                  <a:srgbClr val="1A1A1C"/>
                </a:solidFill>
                <a:latin typeface="Inter" panose="020B050203000000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MBA Core Curriculum</a:t>
            </a:r>
          </a:p>
        </p:txBody>
      </p:sp>
      <p:pic>
        <p:nvPicPr>
          <p:cNvPr id="2" name="table">
            <a:extLst>
              <a:ext uri="{FF2B5EF4-FFF2-40B4-BE49-F238E27FC236}">
                <a16:creationId xmlns:a16="http://schemas.microsoft.com/office/drawing/2014/main" id="{B2A722EC-A580-35B3-54E3-5F5D4742E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6" y="337643"/>
            <a:ext cx="11672490" cy="186628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C55CF6-D78B-560F-9D54-02E339F211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550745"/>
              </p:ext>
            </p:extLst>
          </p:nvPr>
        </p:nvGraphicFramePr>
        <p:xfrm>
          <a:off x="259755" y="2267308"/>
          <a:ext cx="11775491" cy="444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103">
                  <a:extLst>
                    <a:ext uri="{9D8B030D-6E8A-4147-A177-3AD203B41FA5}">
                      <a16:colId xmlns:a16="http://schemas.microsoft.com/office/drawing/2014/main" val="250830190"/>
                    </a:ext>
                  </a:extLst>
                </a:gridCol>
                <a:gridCol w="9500388">
                  <a:extLst>
                    <a:ext uri="{9D8B030D-6E8A-4147-A177-3AD203B41FA5}">
                      <a16:colId xmlns:a16="http://schemas.microsoft.com/office/drawing/2014/main" val="1020274842"/>
                    </a:ext>
                  </a:extLst>
                </a:gridCol>
              </a:tblGrid>
              <a:tr h="3529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Core Coordinator and Cases Used</a:t>
                      </a: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1" i="0" dirty="0">
                        <a:solidFill>
                          <a:srgbClr val="181A1C"/>
                        </a:solidFill>
                        <a:latin typeface="Inter" panose="020B05020300000000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543875"/>
                  </a:ext>
                </a:extLst>
              </a:tr>
              <a:tr h="352975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Lead (Akinola &amp; Galinsky)</a:t>
                      </a: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Abhas Bussan; Bank of America/Merrill Lynch; Grogan Air; Kidney Donation; Mary Kay; Speed Ventures; Flat Panel; IDEO</a:t>
                      </a:r>
                    </a:p>
                  </a:txBody>
                  <a:tcPr marL="45720" marR="4572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939513"/>
                  </a:ext>
                </a:extLst>
              </a:tr>
              <a:tr h="352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Financial Accounting (Kim)</a:t>
                      </a: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CocaCola; Dickerson; Frequent Flyer; General Motors: What, When, How, A Revenue Mystery; IBM (mini-case); Luca’s Hall of Mirrors (mini-case); Priceline; Shemer; Sherlock Homes (mini-case)</a:t>
                      </a:r>
                    </a:p>
                  </a:txBody>
                  <a:tcPr marL="45720" marR="4572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677173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Foundations of Valuation (Wolfenzon)</a:t>
                      </a: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 err="1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Chocolat</a:t>
                      </a:r>
                      <a:r>
                        <a:rPr lang="en-US" sz="1000" b="0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 Cordon Rouge</a:t>
                      </a:r>
                    </a:p>
                  </a:txBody>
                  <a:tcPr marL="45720" marR="4572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061009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Corporate Finance (Wolfenzon)</a:t>
                      </a: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Clarkson Lumber; </a:t>
                      </a:r>
                      <a:r>
                        <a:rPr lang="en-US" sz="1000" b="0" i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Stillwater Solar; Estee </a:t>
                      </a:r>
                      <a:r>
                        <a:rPr lang="en-US" sz="1000" b="0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Lauder; HCA; </a:t>
                      </a:r>
                      <a:r>
                        <a:rPr lang="en-US" sz="1000" b="0" i="0" dirty="0" err="1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WalMart</a:t>
                      </a:r>
                      <a:endParaRPr lang="en-US" sz="1000" b="0" i="0" dirty="0">
                        <a:solidFill>
                          <a:srgbClr val="181A1C"/>
                        </a:solidFill>
                        <a:latin typeface="Inter" panose="020B0502030000000004"/>
                        <a:cs typeface="Helvetica" panose="020B0604020202020204" pitchFamily="34" charset="0"/>
                      </a:endParaRPr>
                    </a:p>
                  </a:txBody>
                  <a:tcPr marL="45720" marR="4572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674686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Managerial Economics (Sicherman)</a:t>
                      </a: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Airline Pricing on Shuttle Routes; AMAX Corporation; GM – Cost of Production</a:t>
                      </a:r>
                    </a:p>
                  </a:txBody>
                  <a:tcPr marL="45720" marR="4572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349321"/>
                  </a:ext>
                </a:extLst>
              </a:tr>
              <a:tr h="352975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Managerial Statistics (Zeevi)</a:t>
                      </a: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Analyzing Analysts; Diamond Pricing; Hedge Fund Data Exploration; Pharma Detailing; Variance Associates </a:t>
                      </a:r>
                    </a:p>
                  </a:txBody>
                  <a:tcPr marL="45720" marR="4572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276941"/>
                  </a:ext>
                </a:extLst>
              </a:tr>
              <a:tr h="352975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Strategy Formulation (Meier)</a:t>
                      </a: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Apple; Brooklyn Brewery; Boeing; Disney; Eli Lilly; Jumia; Maersk; PepsiCo Snacks and Beverages; Samsung; Uber; WalMart; Zara</a:t>
                      </a:r>
                    </a:p>
                  </a:txBody>
                  <a:tcPr marL="45720" marR="4572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930067"/>
                  </a:ext>
                </a:extLst>
              </a:tr>
              <a:tr h="367174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Global Economic Environment (Schreger)</a:t>
                      </a: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Reducing Inflation in Argentina; The Obama Stimulus; The Solow Model Unleashed</a:t>
                      </a:r>
                    </a:p>
                  </a:txBody>
                  <a:tcPr marL="45720" marR="4572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913363"/>
                  </a:ext>
                </a:extLst>
              </a:tr>
              <a:tr h="352975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Business Analytics (Guetta)</a:t>
                      </a: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Home and Kitchen; Nomis (A and B); Pandora; Pharm Detailing at Xgen; Tahoe Healthcare; Zara</a:t>
                      </a:r>
                    </a:p>
                  </a:txBody>
                  <a:tcPr marL="45720" marR="4572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680830"/>
                  </a:ext>
                </a:extLst>
              </a:tr>
              <a:tr h="504865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Marketing (Toubia)</a:t>
                      </a: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Amazon in 2019; Apple Vs. Samsung; Can 3G Capital Make Burger King Cool Again?; Casper Sleep Inc.; Chase Sapphire; Chateau Margaux; Chirpin’ Tavern; Direct to Consumers Brands; Jaguar Land Rover; Launching Mobile Financial Services in Myanmar; Pattern Brands; Rocket Fuel</a:t>
                      </a:r>
                    </a:p>
                  </a:txBody>
                  <a:tcPr marL="45720" marR="4572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12163"/>
                  </a:ext>
                </a:extLst>
              </a:tr>
              <a:tr h="352975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Operations Management (Balseiro)</a:t>
                      </a: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181A1C"/>
                          </a:solidFill>
                          <a:latin typeface="Inter" panose="020B0502030000000004"/>
                          <a:cs typeface="Helvetica" panose="020B0604020202020204" pitchFamily="34" charset="0"/>
                        </a:rPr>
                        <a:t>Beleza Natural; ER at Saintemaria; FlexiWeight; GE; Happy Family; Littlefield Labs Simulation; Patina Beauty; Ritz</a:t>
                      </a:r>
                    </a:p>
                  </a:txBody>
                  <a:tcPr marL="45720" marR="4572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7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465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06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0E6C23E-A6A7-427C-B618-6AA5B7B7B44C}"/>
              </a:ext>
            </a:extLst>
          </p:cNvPr>
          <p:cNvSpPr txBox="1">
            <a:spLocks/>
          </p:cNvSpPr>
          <p:nvPr/>
        </p:nvSpPr>
        <p:spPr>
          <a:xfrm>
            <a:off x="838201" y="142624"/>
            <a:ext cx="5407025" cy="41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E9E9E"/>
              </a:buClr>
              <a:buFont typeface="System Font Regular"/>
              <a:buChar char="–"/>
              <a:defRPr sz="3000" b="0" i="0" kern="1200">
                <a:solidFill>
                  <a:srgbClr val="1A1A1C"/>
                </a:solidFill>
                <a:latin typeface="Inter" panose="020B050203000000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System Font Regular"/>
              <a:buChar char="–"/>
              <a:defRPr sz="2600" b="0" i="0" kern="1200">
                <a:solidFill>
                  <a:srgbClr val="1A1A1C"/>
                </a:solidFill>
                <a:latin typeface="Inter" panose="020B050203000000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System Font Regular"/>
              <a:buChar char="–"/>
              <a:defRPr sz="2200" b="0" i="0" kern="1200">
                <a:solidFill>
                  <a:srgbClr val="1A1A1C"/>
                </a:solidFill>
                <a:latin typeface="Inter" panose="020B050203000000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System Font Regular"/>
              <a:buChar char="–"/>
              <a:defRPr sz="1800" b="1" i="0" kern="1200">
                <a:solidFill>
                  <a:srgbClr val="1A1A1C"/>
                </a:solidFill>
                <a:latin typeface="Inter" panose="020B050203000000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System Font Regular"/>
              <a:buChar char="–"/>
              <a:defRPr sz="1600" b="1" i="0" kern="1200">
                <a:solidFill>
                  <a:srgbClr val="1A1A1C"/>
                </a:solidFill>
                <a:latin typeface="Inter" panose="020B050203000000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Core Curriculum Class Summaries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8D9B58-1A03-F376-66B9-2E5B52AFE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703600"/>
              </p:ext>
            </p:extLst>
          </p:nvPr>
        </p:nvGraphicFramePr>
        <p:xfrm>
          <a:off x="239486" y="465991"/>
          <a:ext cx="11713028" cy="627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262">
                  <a:extLst>
                    <a:ext uri="{9D8B030D-6E8A-4147-A177-3AD203B41FA5}">
                      <a16:colId xmlns:a16="http://schemas.microsoft.com/office/drawing/2014/main" val="250830190"/>
                    </a:ext>
                  </a:extLst>
                </a:gridCol>
                <a:gridCol w="4397932">
                  <a:extLst>
                    <a:ext uri="{9D8B030D-6E8A-4147-A177-3AD203B41FA5}">
                      <a16:colId xmlns:a16="http://schemas.microsoft.com/office/drawing/2014/main" val="1020274842"/>
                    </a:ext>
                  </a:extLst>
                </a:gridCol>
                <a:gridCol w="1940561">
                  <a:extLst>
                    <a:ext uri="{9D8B030D-6E8A-4147-A177-3AD203B41FA5}">
                      <a16:colId xmlns:a16="http://schemas.microsoft.com/office/drawing/2014/main" val="467452898"/>
                    </a:ext>
                  </a:extLst>
                </a:gridCol>
                <a:gridCol w="2407911">
                  <a:extLst>
                    <a:ext uri="{9D8B030D-6E8A-4147-A177-3AD203B41FA5}">
                      <a16:colId xmlns:a16="http://schemas.microsoft.com/office/drawing/2014/main" val="1116577091"/>
                    </a:ext>
                  </a:extLst>
                </a:gridCol>
                <a:gridCol w="2133362">
                  <a:extLst>
                    <a:ext uri="{9D8B030D-6E8A-4147-A177-3AD203B41FA5}">
                      <a16:colId xmlns:a16="http://schemas.microsoft.com/office/drawing/2014/main" val="2903226596"/>
                    </a:ext>
                  </a:extLst>
                </a:gridCol>
              </a:tblGrid>
              <a:tr h="164958">
                <a:tc>
                  <a:txBody>
                    <a:bodyPr/>
                    <a:lstStyle/>
                    <a:p>
                      <a:endParaRPr lang="en-US" sz="950" b="1" i="0" dirty="0">
                        <a:solidFill>
                          <a:srgbClr val="181A1C"/>
                        </a:solidFill>
                        <a:latin typeface="Inter" panose="020B0604020202020204"/>
                        <a:ea typeface="Inter" panose="020B060402020202020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Learning Objectives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Key Concepts Taught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850" b="0" i="0" dirty="0">
                        <a:solidFill>
                          <a:srgbClr val="181A1C"/>
                        </a:solidFill>
                        <a:latin typeface="Inter" panose="020B0604020202020204" charset="0"/>
                        <a:ea typeface="Inter" panose="020B0604020202020204" charset="0"/>
                        <a:cs typeface="Inter" panose="020B060402020202020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850" b="0" i="0" dirty="0">
                        <a:solidFill>
                          <a:srgbClr val="181A1C"/>
                        </a:solidFill>
                        <a:latin typeface="Inter" panose="020B0604020202020204" charset="0"/>
                        <a:ea typeface="Inter" panose="020B0604020202020204" charset="0"/>
                        <a:cs typeface="Inter" panose="020B060402020202020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887198"/>
                  </a:ext>
                </a:extLst>
              </a:tr>
              <a:tr h="341104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Lead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Develop skills and strategies for leading and managing people, teams and organizations using real experiences and cases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Create the ability to take charge of one’s own career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Making wise decisions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Influencing others ethically and fairly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11520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Building High-Impact Teams</a:t>
                      </a:r>
                    </a:p>
                    <a:p>
                      <a:pPr marL="171450" marR="0" indent="-171450" algn="l" defTabSz="11520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Synergy: Harnessing diversity and cohesion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Leveraging networks and culture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Negotiating effectively</a:t>
                      </a:r>
                      <a:endParaRPr lang="en-US" sz="900" dirty="0">
                        <a:latin typeface="Inter" panose="020B0604020202020204"/>
                        <a:ea typeface="Inter" panose="020B060402020202020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939513"/>
                  </a:ext>
                </a:extLst>
              </a:tr>
              <a:tr h="45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Financial Accounting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Explain key accounting concepts, cycle and financial statements for users of accounting information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Develop deeper understanding of specific transactions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Discuss subjectivity and discretion in accounting and implications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Balance sheet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Income statement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Cash flow statement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Revenue recognition</a:t>
                      </a:r>
                      <a:endParaRPr lang="en-US" sz="900" b="0" i="0" dirty="0">
                        <a:solidFill>
                          <a:srgbClr val="181A1C"/>
                        </a:solidFill>
                        <a:latin typeface="Inter" panose="020B0604020202020204"/>
                        <a:ea typeface="Inter" panose="020B060402020202020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Receivables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Cost accounting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Long-lived assets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Liabilities: Bonds, Leases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Tax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Multi-entity investments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Financial statement analysis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677173"/>
                  </a:ext>
                </a:extLst>
              </a:tr>
              <a:tr h="682208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Foundations of Valuation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Understand the basic features of stocks, bonds, and options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Assess the risk and value of stocks, bonds, and options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Time value of money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Investment decision rules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Valuing bonds, stocks and options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The CAPM model &amp; applications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900" b="0" i="0" dirty="0">
                        <a:solidFill>
                          <a:srgbClr val="181A1C"/>
                        </a:solidFill>
                        <a:latin typeface="Inter" panose="020B0604020202020204"/>
                        <a:ea typeface="Inter" panose="020B060402020202020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900" b="0" i="0" dirty="0">
                        <a:solidFill>
                          <a:srgbClr val="181A1C"/>
                        </a:solidFill>
                        <a:latin typeface="Inter" panose="020B0604020202020204"/>
                        <a:ea typeface="Inter" panose="020B060402020202020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167617"/>
                  </a:ext>
                </a:extLst>
              </a:tr>
              <a:tr h="454805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Corporate Finance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Understand how firms can measure and create value for shareholders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Determine firm value using the free cash flow method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Understand trade-offs associated with different capital structures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Free cash flow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Residual value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WACC + leverage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Optimal capital structure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Relative valuation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061009"/>
                  </a:ext>
                </a:extLst>
              </a:tr>
              <a:tr h="341104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Managerial Economics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Demonstrate fundamental micro economic concepts and apply to managerial decisions, including consumer demand, costs, pricing, market competition and organizational incentives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Consumer demand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Cost analysis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Segmenting pricing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Supply and demand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The limits of markets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Adverse selection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Game theory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Auction design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Agency and incentives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349321"/>
                  </a:ext>
                </a:extLst>
              </a:tr>
              <a:tr h="795909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Managerial Statistics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Provide students with working knowledge of i) statistical analysis tools, including regression; ii) use of data in statistical estimation; and iii) probability, random variables, and ways in which to incorporate uncertainty in managerial decisions. The course samples applications from many disciplines.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Data and Descriptive statistics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Standard dev and correlation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Random variables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Expected value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Normal distribution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Sampling and polls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Sample size determination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Confidence intervals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Testing for statistical significance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Simple/multiple linear regression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Dummy variables and model testing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Intro to non-linear regression models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276941"/>
                  </a:ext>
                </a:extLst>
              </a:tr>
              <a:tr h="454805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Strategy Formulation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Illustrate sources of economic value for companies and competition amongst them, and the capabilities required for successful strategies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Use case-based discussion to focus on evidence-based analysis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Cost leadership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Differentiation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Network externalities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Non-market strategy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Competitor analysis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Game theory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Diversification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Implementation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Global strategy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930067"/>
                  </a:ext>
                </a:extLst>
              </a:tr>
              <a:tr h="454805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Global Economic Environment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Build understanding of external, economy-wide factors affecting performance and management of firms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Use economic news and analytics in financial markets to address concepts of national competitiveness, productivity and growth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National accounts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Growth accounting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Convergence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Productivity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Labor markets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Recessions and recoveries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Monetary policy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Exchange rates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Inflation, deflation, hyperinflation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Fiscal policy and debt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Global capital flows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913363"/>
                  </a:ext>
                </a:extLst>
              </a:tr>
              <a:tr h="682208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Business Analytics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Identify and capture value through analytics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Utilize data and interpret analytic models used in diverse industries and functions to gain insights and support managerial decision making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Understand benefits of models and potential pitfalls of solutions offered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Predicting outcomes: Logistic regression, K-nearest neighbor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Quality of predictions: ROC, overfitting, skill v. luck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Prescriptive analytics: Difference in differences, Monte Carlo simulation, constrained optimization, optimization with multiple objectives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Decision support systems deployment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Bias, fairness, and the limitations of analytics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680830"/>
                  </a:ext>
                </a:extLst>
              </a:tr>
              <a:tr h="454805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Marketing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Assess market opportunities by analyzing customers, competitors and company strengths and weaknesses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Understand the impact of decisions on customers and competitors and design effective marketing strategies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Customer lifetime value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Conjoint analysis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Segmentation and targeting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Perceptual maps and positioning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New products and innovation diffusion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Distribution channels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Pricing and price promotion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Communication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Influencing customer behavior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12163"/>
                  </a:ext>
                </a:extLst>
              </a:tr>
              <a:tr h="568507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Operations Management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Review fundamental forces behind the production and delivery function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Examine decisions about process design, capacity, productivity, variety and quality and other tradeoffs that affect competitive performance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Process flow analysis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Lean operations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Quality management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Supply chain management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Forecasting demand/ capacity planning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Speculative v. reactive capacity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181A1C"/>
                          </a:solidFill>
                          <a:latin typeface="Inter" panose="020B0604020202020204"/>
                          <a:ea typeface="Inter" panose="020B0604020202020204" charset="0"/>
                          <a:cs typeface="Helvetica" panose="020B0604020202020204" pitchFamily="34" charset="0"/>
                        </a:rPr>
                        <a:t>Littlefield simulation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465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076845"/>
      </p:ext>
    </p:extLst>
  </p:cSld>
  <p:clrMapOvr>
    <a:masterClrMapping/>
  </p:clrMapOvr>
</p:sld>
</file>

<file path=ppt/theme/theme1.xml><?xml version="1.0" encoding="utf-8"?>
<a:theme xmlns:a="http://schemas.openxmlformats.org/drawingml/2006/main" name="CBS_Cool Gray Themes">
  <a:themeElements>
    <a:clrScheme name="Columbia Business School 1">
      <a:dk1>
        <a:srgbClr val="181A1C"/>
      </a:dk1>
      <a:lt1>
        <a:srgbClr val="FFFFFF"/>
      </a:lt1>
      <a:dk2>
        <a:srgbClr val="181A1C"/>
      </a:dk2>
      <a:lt2>
        <a:srgbClr val="FFFFFF"/>
      </a:lt2>
      <a:accent1>
        <a:srgbClr val="008CC6"/>
      </a:accent1>
      <a:accent2>
        <a:srgbClr val="00435F"/>
      </a:accent2>
      <a:accent3>
        <a:srgbClr val="BEC7D0"/>
      </a:accent3>
      <a:accent4>
        <a:srgbClr val="6BCCF5"/>
      </a:accent4>
      <a:accent5>
        <a:srgbClr val="34A398"/>
      </a:accent5>
      <a:accent6>
        <a:srgbClr val="86D5CD"/>
      </a:accent6>
      <a:hlink>
        <a:srgbClr val="009BDB"/>
      </a:hlink>
      <a:folHlink>
        <a:srgbClr val="A73C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-powerpoint-inter-version" id="{36BB330C-055B-B941-BA5B-F2DAABB8B3BB}" vid="{A66E9777-6D31-E643-B965-CCFBA47A3DB1}"/>
    </a:ext>
  </a:extLst>
</a:theme>
</file>

<file path=ppt/theme/theme2.xml><?xml version="1.0" encoding="utf-8"?>
<a:theme xmlns:a="http://schemas.openxmlformats.org/drawingml/2006/main" name="CBS_Blue Them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-powerpoint-inter-version" id="{36BB330C-055B-B941-BA5B-F2DAABB8B3BB}" vid="{29E71A90-AD0F-8F45-8227-FBD040D66C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958</Words>
  <Application>Microsoft Office PowerPoint</Application>
  <PresentationFormat>Widescreen</PresentationFormat>
  <Paragraphs>149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Inter</vt:lpstr>
      <vt:lpstr>System Font Regular</vt:lpstr>
      <vt:lpstr>Calibri</vt:lpstr>
      <vt:lpstr>CBS_Cool Gray Themes</vt:lpstr>
      <vt:lpstr>CBS_Blue Themes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Picone,  Kyle</dc:creator>
  <cp:lastModifiedBy>Ashkenazy,  Keri</cp:lastModifiedBy>
  <cp:revision>59</cp:revision>
  <dcterms:created xsi:type="dcterms:W3CDTF">2021-02-23T21:32:04Z</dcterms:created>
  <dcterms:modified xsi:type="dcterms:W3CDTF">2023-07-21T18:30:51Z</dcterms:modified>
</cp:coreProperties>
</file>