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xls" ContentType="application/vnd.ms-exce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9" r:id="rId1"/>
  </p:sldMasterIdLst>
  <p:notesMasterIdLst>
    <p:notesMasterId r:id="rId26"/>
  </p:notesMasterIdLst>
  <p:sldIdLst>
    <p:sldId id="256" r:id="rId2"/>
    <p:sldId id="275" r:id="rId3"/>
    <p:sldId id="276" r:id="rId4"/>
    <p:sldId id="257" r:id="rId5"/>
    <p:sldId id="278" r:id="rId6"/>
    <p:sldId id="258" r:id="rId7"/>
    <p:sldId id="259" r:id="rId8"/>
    <p:sldId id="260" r:id="rId9"/>
    <p:sldId id="261" r:id="rId10"/>
    <p:sldId id="262" r:id="rId11"/>
    <p:sldId id="263" r:id="rId12"/>
    <p:sldId id="279" r:id="rId13"/>
    <p:sldId id="264" r:id="rId14"/>
    <p:sldId id="265" r:id="rId15"/>
    <p:sldId id="266" r:id="rId16"/>
    <p:sldId id="267" r:id="rId17"/>
    <p:sldId id="268" r:id="rId18"/>
    <p:sldId id="269" r:id="rId19"/>
    <p:sldId id="277" r:id="rId20"/>
    <p:sldId id="270" r:id="rId21"/>
    <p:sldId id="271" r:id="rId22"/>
    <p:sldId id="272" r:id="rId23"/>
    <p:sldId id="273" r:id="rId24"/>
    <p:sldId id="274"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0" d="100"/>
          <a:sy n="110" d="100"/>
        </p:scale>
        <p:origin x="-59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12"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009D975-74B8-4306-B816-BC9D3B8CB8A2}" type="datetime1">
              <a:rPr lang="en-US"/>
              <a:pPr/>
              <a:t>1/5/2010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12"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7726C90-16E5-4191-810D-6070A2D6277F}"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rising proportion of profits in national income (excedente bruto de explotacion in the figure below), which increased by 5 percentage points during the recent boom, as wages (remuneracion asalariados) and mixed incomes (ingreso mixto) fell.</a:t>
            </a:r>
          </a:p>
          <a:p>
            <a:pPr eaLnBrk="1" hangingPunct="1">
              <a:spcBef>
                <a:spcPct val="0"/>
              </a:spcBef>
            </a:pPr>
            <a:endParaRPr lang="en-US" smtClean="0"/>
          </a:p>
        </p:txBody>
      </p:sp>
      <p:sp>
        <p:nvSpPr>
          <p:cNvPr id="26628" name="Slide Number Placeholder 3"/>
          <p:cNvSpPr>
            <a:spLocks noGrp="1"/>
          </p:cNvSpPr>
          <p:nvPr>
            <p:ph type="sldNum" sz="quarter" idx="5"/>
          </p:nvPr>
        </p:nvSpPr>
        <p:spPr bwMode="auto">
          <a:noFill/>
          <a:ln>
            <a:miter lim="800000"/>
            <a:headEnd/>
            <a:tailEnd/>
          </a:ln>
        </p:spPr>
        <p:txBody>
          <a:bodyPr/>
          <a:lstStyle/>
          <a:p>
            <a:fld id="{EDF39E23-0F19-4F51-AF0F-63FB89E5A1E3}" type="slidenum">
              <a:rPr lang="en-US"/>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Overlay-TitleSlide.png"/>
          <p:cNvPicPr>
            <a:picLocks noChangeAspect="1"/>
          </p:cNvPicPr>
          <p:nvPr/>
        </p:nvPicPr>
        <p:blipFill>
          <a:blip r:embed="rId2"/>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Slide Number Placeholder 5"/>
          <p:cNvSpPr>
            <a:spLocks noGrp="1"/>
          </p:cNvSpPr>
          <p:nvPr>
            <p:ph type="sldNum" sz="quarter" idx="10"/>
          </p:nvPr>
        </p:nvSpPr>
        <p:spPr/>
        <p:txBody>
          <a:bodyPr/>
          <a:lstStyle>
            <a:lvl1pPr>
              <a:defRPr/>
            </a:lvl1pPr>
          </a:lstStyle>
          <a:p>
            <a:fld id="{FA51E565-22D7-4562-8F7A-171F7E07825E}" type="slidenum">
              <a:rPr lang="en-US"/>
              <a:pPr/>
              <a:t>‹#›</a:t>
            </a:fld>
            <a:endParaRPr lang="en-US">
              <a:solidFill>
                <a:srgbClr val="35A3E2"/>
              </a:solidFill>
            </a:endParaRPr>
          </a:p>
        </p:txBody>
      </p:sp>
      <p:sp>
        <p:nvSpPr>
          <p:cNvPr id="6" name="Date Placeholder 3"/>
          <p:cNvSpPr>
            <a:spLocks noGrp="1"/>
          </p:cNvSpPr>
          <p:nvPr>
            <p:ph type="dt" sz="half" idx="11"/>
          </p:nvPr>
        </p:nvSpPr>
        <p:spPr/>
        <p:txBody>
          <a:bodyPr/>
          <a:lstStyle>
            <a:lvl1pPr>
              <a:defRPr/>
            </a:lvl1pPr>
          </a:lstStyle>
          <a:p>
            <a:pPr>
              <a:defRPr/>
            </a:pPr>
            <a:endParaRPr lang="en-US"/>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fld id="{7893086B-A4E4-43E1-A535-B9F26FE26BA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Overlay-ContentCaption.png"/>
          <p:cNvPicPr>
            <a:picLocks noChangeAspect="1"/>
          </p:cNvPicPr>
          <p:nvPr/>
        </p:nvPicPr>
        <p:blipFill>
          <a:blip r:embed="rId2"/>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title"/>
          </p:nvPr>
        </p:nvSpPr>
        <p:spPr>
          <a:xfrm>
            <a:off x="779464" y="590550"/>
            <a:ext cx="3657600" cy="1162050"/>
          </a:xfrm>
        </p:spPr>
        <p:txBody>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F57CAC59-238A-42F2-9BAB-7717EDEC370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Overlay-PictureCaption.png"/>
          <p:cNvPicPr>
            <a:picLocks noChangeAspect="1"/>
          </p:cNvPicPr>
          <p:nvPr/>
        </p:nvPicPr>
        <p:blipFill>
          <a:blip r:embed="rId2"/>
          <a:srcRect/>
          <a:stretch>
            <a:fillRect/>
          </a:stretch>
        </p:blipFill>
        <p:spPr bwMode="auto">
          <a:xfrm>
            <a:off x="449263" y="187325"/>
            <a:ext cx="8535987" cy="6483350"/>
          </a:xfrm>
          <a:prstGeom prst="rect">
            <a:avLst/>
          </a:prstGeom>
          <a:noFill/>
          <a:ln w="9525">
            <a:noFill/>
            <a:miter lim="800000"/>
            <a:headEnd/>
            <a:tailEnd/>
          </a:ln>
        </p:spPr>
      </p:pic>
      <p:sp>
        <p:nvSpPr>
          <p:cNvPr id="2" name="Title 1"/>
          <p:cNvSpPr>
            <a:spLocks noGrp="1"/>
          </p:cNvSpPr>
          <p:nvPr>
            <p:ph type="title"/>
          </p:nvPr>
        </p:nvSpPr>
        <p:spPr>
          <a:xfrm>
            <a:off x="3886200" y="533400"/>
            <a:ext cx="4476750" cy="1252538"/>
          </a:xfrm>
        </p:spPr>
        <p:txBody>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6" name="Date Placeholder 4"/>
          <p:cNvSpPr>
            <a:spLocks noGrp="1"/>
          </p:cNvSpPr>
          <p:nvPr>
            <p:ph type="dt" sz="half" idx="10"/>
          </p:nvPr>
        </p:nvSpPr>
        <p:spPr>
          <a:xfrm>
            <a:off x="3886200" y="6288088"/>
            <a:ext cx="1887538" cy="365125"/>
          </a:xfrm>
        </p:spPr>
        <p:txBody>
          <a:bodyPr/>
          <a:lstStyle>
            <a:lvl1pPr>
              <a:defRPr/>
            </a:lvl1pPr>
          </a:lstStyle>
          <a:p>
            <a:pPr>
              <a:defRPr/>
            </a:pPr>
            <a:endParaRPr lang="en-US"/>
          </a:p>
        </p:txBody>
      </p:sp>
      <p:sp>
        <p:nvSpPr>
          <p:cNvPr id="7" name="Footer Placeholder 5"/>
          <p:cNvSpPr>
            <a:spLocks noGrp="1"/>
          </p:cNvSpPr>
          <p:nvPr>
            <p:ph type="ftr" sz="quarter" idx="11"/>
          </p:nvPr>
        </p:nvSpPr>
        <p:spPr>
          <a:xfrm>
            <a:off x="5867400" y="6288088"/>
            <a:ext cx="2676525" cy="365125"/>
          </a:xfrm>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1691CED8-B2AB-4A95-AE10-938BA7C93A2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5" name="Picture 8" descr="Overlay-PictureCaption-Extras.png"/>
          <p:cNvPicPr>
            <a:picLocks noChangeAspect="1"/>
          </p:cNvPicPr>
          <p:nvPr/>
        </p:nvPicPr>
        <p:blipFill>
          <a:blip r:embed="rId2"/>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title"/>
          </p:nvPr>
        </p:nvSpPr>
        <p:spPr>
          <a:xfrm>
            <a:off x="4710953" y="533400"/>
            <a:ext cx="3657600" cy="125253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pPr>
              <a:defRPr/>
            </a:pPr>
            <a:endParaRPr lang="en-US"/>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495A4D2C-3223-4885-B7A2-B33F11565DA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8" descr="Overlay-PictureCaption-Extras.png"/>
          <p:cNvPicPr>
            <a:picLocks noChangeAspect="1"/>
          </p:cNvPicPr>
          <p:nvPr/>
        </p:nvPicPr>
        <p:blipFill>
          <a:blip r:embed="rId2"/>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title"/>
          </p:nvPr>
        </p:nvSpPr>
        <p:spPr>
          <a:xfrm>
            <a:off x="808038" y="3778624"/>
            <a:ext cx="7560515" cy="110265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pPr>
              <a:defRPr/>
            </a:pPr>
            <a:endParaRPr lang="en-US"/>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74D7A532-6BDF-4B8B-898B-508B5819EA5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1B18F1A-BCF5-4B04-A264-79308630B377}"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CD2A3CA-B247-4BA5-BE93-A12B6B403E9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2106832-67A5-4988-9953-F5346ACD4C1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Overlay-SectionHeader.png"/>
          <p:cNvPicPr>
            <a:picLocks noChangeAspect="1"/>
          </p:cNvPicPr>
          <p:nvPr/>
        </p:nvPicPr>
        <p:blipFill>
          <a:blip r:embed="rId2"/>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title"/>
          </p:nvPr>
        </p:nvSpPr>
        <p:spPr>
          <a:xfrm>
            <a:off x="779463" y="2591360"/>
            <a:ext cx="7583487" cy="1362075"/>
          </a:xfrm>
        </p:spPr>
        <p:txBody>
          <a:bodyPr>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wrap="square" numCol="1" anchorCtr="0" compatLnSpc="1">
            <a:prstTxWarp prst="textNoShape">
              <a:avLst/>
            </a:prstTxWarp>
          </a:bodyPr>
          <a:lstStyle>
            <a:lvl1pPr>
              <a:defRPr smtClean="0">
                <a:latin typeface="Arial" charset="0"/>
                <a:ea typeface="ＭＳ Ｐゴシック" pitchFamily="-112" charset="-128"/>
              </a:defRPr>
            </a:lvl1pPr>
          </a:lstStyle>
          <a:p>
            <a:fld id="{3FEDE6FD-8B7A-4E79-897E-16D2B93B22DF}" type="datetime1">
              <a:rPr lang="en-US"/>
              <a:pPr/>
              <a:t>1/5/2010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4731905-BDF3-404E-A931-D4B417FCB8A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D6BEBF66-1063-42D0-B80C-6E40C861442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cxnSp>
        <p:nvCxnSpPr>
          <p:cNvPr id="8" name="Straight Connector 7"/>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pPr>
              <a:defRPr/>
            </a:pPr>
            <a:endParaRPr lang="en-US"/>
          </a:p>
        </p:txBody>
      </p:sp>
      <p:sp>
        <p:nvSpPr>
          <p:cNvPr id="13" name="Footer Placeholder 7"/>
          <p:cNvSpPr>
            <a:spLocks noGrp="1"/>
          </p:cNvSpPr>
          <p:nvPr>
            <p:ph type="ftr" sz="quarter" idx="11"/>
          </p:nvPr>
        </p:nvSpPr>
        <p:spPr/>
        <p:txBody>
          <a:bodyPr/>
          <a:lstStyle>
            <a:lvl1pPr>
              <a:defRPr/>
            </a:lvl1pPr>
          </a:lstStyle>
          <a:p>
            <a:pPr>
              <a:defRPr/>
            </a:pPr>
            <a:endParaRPr lang="en-US"/>
          </a:p>
        </p:txBody>
      </p:sp>
      <p:sp>
        <p:nvSpPr>
          <p:cNvPr id="14" name="Slide Number Placeholder 8"/>
          <p:cNvSpPr>
            <a:spLocks noGrp="1"/>
          </p:cNvSpPr>
          <p:nvPr>
            <p:ph type="sldNum" sz="quarter" idx="12"/>
          </p:nvPr>
        </p:nvSpPr>
        <p:spPr/>
        <p:txBody>
          <a:bodyPr/>
          <a:lstStyle>
            <a:lvl1pPr>
              <a:defRPr/>
            </a:lvl1pPr>
          </a:lstStyle>
          <a:p>
            <a:fld id="{1C984777-B21C-412A-BD63-F9943BA6FD3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4"/>
          </p:nvPr>
        </p:nvSpPr>
        <p:spPr/>
        <p:txBody>
          <a:bodyPr/>
          <a:lstStyle>
            <a:lvl1pPr>
              <a:defRPr/>
            </a:lvl1pPr>
          </a:lstStyle>
          <a:p>
            <a:pPr>
              <a:defRPr/>
            </a:pPr>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p:txBody>
          <a:bodyPr/>
          <a:lstStyle>
            <a:lvl1pPr>
              <a:defRPr/>
            </a:lvl1pPr>
          </a:lstStyle>
          <a:p>
            <a:fld id="{ED586EF0-8293-402B-8FE0-FB8D03D11D6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6"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4"/>
          <p:cNvSpPr>
            <a:spLocks noGrp="1"/>
          </p:cNvSpPr>
          <p:nvPr>
            <p:ph type="dt" sz="half" idx="15"/>
          </p:nvPr>
        </p:nvSpPr>
        <p:spPr/>
        <p:txBody>
          <a:bodyPr/>
          <a:lstStyle>
            <a:lvl1pPr>
              <a:defRPr/>
            </a:lvl1pPr>
          </a:lstStyle>
          <a:p>
            <a:pPr>
              <a:defRPr/>
            </a:pPr>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fld id="{EDE75899-E964-4809-8560-E0C518D9F12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6"/>
          </p:nvPr>
        </p:nvSpPr>
        <p:spPr/>
        <p:txBody>
          <a:bodyPr/>
          <a:lstStyle>
            <a:lvl1pPr>
              <a:defRPr/>
            </a:lvl1pPr>
          </a:lstStyle>
          <a:p>
            <a:pPr>
              <a:defRPr/>
            </a:pPr>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fld id="{845E5173-B284-432F-9278-CF2B2BE14B7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1D2A2D9C-D4D4-41DF-B6DF-7AFAB060844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ound Diagonal Corner Rectangle 7"/>
          <p:cNvSpPr/>
          <p:nvPr/>
        </p:nvSpPr>
        <p:spPr>
          <a:xfrm>
            <a:off x="190500" y="190500"/>
            <a:ext cx="8764588" cy="6478588"/>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027" name="Title Placeholder 1"/>
          <p:cNvSpPr>
            <a:spLocks noGrp="1"/>
          </p:cNvSpPr>
          <p:nvPr>
            <p:ph type="title"/>
          </p:nvPr>
        </p:nvSpPr>
        <p:spPr bwMode="auto">
          <a:xfrm>
            <a:off x="779463" y="381000"/>
            <a:ext cx="7583487" cy="10445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779463" y="1828800"/>
            <a:ext cx="7583487"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81000" y="6288088"/>
            <a:ext cx="1887538" cy="365125"/>
          </a:xfrm>
          <a:prstGeom prst="rect">
            <a:avLst/>
          </a:prstGeom>
        </p:spPr>
        <p:txBody>
          <a:bodyPr vert="horz" lIns="91440" tIns="45720" rIns="91440" bIns="45720" rtlCol="0" anchor="ctr"/>
          <a:lstStyle>
            <a:lvl1pPr algn="l">
              <a:defRPr sz="1200">
                <a:solidFill>
                  <a:schemeClr val="bg2"/>
                </a:solidFill>
                <a:latin typeface="Arial" pitchFamily="-112" charset="0"/>
                <a:ea typeface="+mn-ea"/>
                <a:cs typeface="+mn-cs"/>
              </a:defRPr>
            </a:lvl1pPr>
          </a:lstStyle>
          <a:p>
            <a:pPr>
              <a:defRPr/>
            </a:pPr>
            <a:endParaRPr lang="en-US"/>
          </a:p>
        </p:txBody>
      </p:sp>
      <p:sp>
        <p:nvSpPr>
          <p:cNvPr id="5" name="Footer Placeholder 4"/>
          <p:cNvSpPr>
            <a:spLocks noGrp="1"/>
          </p:cNvSpPr>
          <p:nvPr>
            <p:ph type="ftr" sz="quarter" idx="3"/>
          </p:nvPr>
        </p:nvSpPr>
        <p:spPr>
          <a:xfrm>
            <a:off x="3305175" y="6288088"/>
            <a:ext cx="5238750" cy="365125"/>
          </a:xfrm>
          <a:prstGeom prst="rect">
            <a:avLst/>
          </a:prstGeom>
        </p:spPr>
        <p:txBody>
          <a:bodyPr vert="horz" lIns="91440" tIns="45720" rIns="91440" bIns="45720" rtlCol="0" anchor="ctr"/>
          <a:lstStyle>
            <a:lvl1pPr algn="r">
              <a:defRPr sz="1200">
                <a:solidFill>
                  <a:schemeClr val="bg2"/>
                </a:solidFill>
                <a:latin typeface="Arial" pitchFamily="-112"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8404225" y="219075"/>
            <a:ext cx="493713"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defRPr>
            </a:lvl1pPr>
          </a:lstStyle>
          <a:p>
            <a:fld id="{770BFED5-915B-4C83-9B81-82163C1F6E36}"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Lst>
  <p:txStyles>
    <p:titleStyle>
      <a:lvl1pPr algn="l" rtl="0" eaLnBrk="0" fontAlgn="base" hangingPunct="0">
        <a:spcBef>
          <a:spcPct val="0"/>
        </a:spcBef>
        <a:spcAft>
          <a:spcPct val="0"/>
        </a:spcAft>
        <a:defRPr sz="3800" kern="1200">
          <a:solidFill>
            <a:schemeClr val="bg1"/>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5pPr>
      <a:lvl6pPr marL="4572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6pPr>
      <a:lvl7pPr marL="9144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7pPr>
      <a:lvl8pPr marL="13716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8pPr>
      <a:lvl9pPr marL="1828800" algn="l" rtl="0" fontAlgn="base">
        <a:spcBef>
          <a:spcPct val="0"/>
        </a:spcBef>
        <a:spcAft>
          <a:spcPct val="0"/>
        </a:spcAft>
        <a:defRPr sz="3800">
          <a:solidFill>
            <a:schemeClr val="bg1"/>
          </a:solidFill>
          <a:latin typeface="Trebuchet MS" pitchFamily="-112" charset="0"/>
          <a:ea typeface="ＭＳ Ｐゴシック" pitchFamily="-112" charset="-128"/>
          <a:cs typeface="ＭＳ Ｐゴシック" pitchFamily="-112" charset="-128"/>
        </a:defRPr>
      </a:lvl9pPr>
    </p:titleStyle>
    <p:bodyStyle>
      <a:lvl1pPr marL="282575" indent="-282575" algn="l" rtl="0" eaLnBrk="0" fontAlgn="base" hangingPunct="0">
        <a:spcBef>
          <a:spcPts val="2000"/>
        </a:spcBef>
        <a:spcAft>
          <a:spcPct val="0"/>
        </a:spcAft>
        <a:buFont typeface="Wingdings 2" pitchFamily="-112" charset="2"/>
        <a:buChar char=""/>
        <a:defRPr sz="2200" kern="1200">
          <a:solidFill>
            <a:schemeClr val="bg1"/>
          </a:solidFill>
          <a:latin typeface="+mn-lt"/>
          <a:ea typeface="ＭＳ Ｐゴシック" pitchFamily="-112" charset="-128"/>
          <a:cs typeface="ＭＳ Ｐゴシック" pitchFamily="-112" charset="-128"/>
        </a:defRPr>
      </a:lvl1pPr>
      <a:lvl2pPr marL="577850" indent="-295275" algn="l" rtl="0" eaLnBrk="0" fontAlgn="base" hangingPunct="0">
        <a:spcBef>
          <a:spcPts val="600"/>
        </a:spcBef>
        <a:spcAft>
          <a:spcPct val="0"/>
        </a:spcAft>
        <a:buFont typeface="Wingdings 2" pitchFamily="-112" charset="2"/>
        <a:buChar char=""/>
        <a:defRPr sz="2000" kern="1200">
          <a:solidFill>
            <a:schemeClr val="bg1"/>
          </a:solidFill>
          <a:latin typeface="+mn-lt"/>
          <a:ea typeface="ＭＳ Ｐゴシック" pitchFamily="-112" charset="-128"/>
          <a:cs typeface="+mn-cs"/>
        </a:defRPr>
      </a:lvl2pPr>
      <a:lvl3pPr marL="860425" indent="-282575" algn="l" rtl="0" eaLnBrk="0" fontAlgn="base" hangingPunct="0">
        <a:spcBef>
          <a:spcPts val="600"/>
        </a:spcBef>
        <a:spcAft>
          <a:spcPct val="0"/>
        </a:spcAft>
        <a:buFont typeface="Wingdings 2" pitchFamily="-112" charset="2"/>
        <a:buChar char=""/>
        <a:defRPr kern="1200">
          <a:solidFill>
            <a:schemeClr val="bg1"/>
          </a:solidFill>
          <a:latin typeface="+mn-lt"/>
          <a:ea typeface="ＭＳ Ｐゴシック" pitchFamily="-112" charset="-128"/>
          <a:cs typeface="+mn-cs"/>
        </a:defRPr>
      </a:lvl3pPr>
      <a:lvl4pPr marL="1143000" indent="-282575" algn="l" rtl="0" eaLnBrk="0" fontAlgn="base" hangingPunct="0">
        <a:spcBef>
          <a:spcPts val="600"/>
        </a:spcBef>
        <a:spcAft>
          <a:spcPct val="0"/>
        </a:spcAft>
        <a:buFont typeface="Wingdings 2" pitchFamily="-112" charset="2"/>
        <a:buChar char=""/>
        <a:defRPr kern="1200">
          <a:solidFill>
            <a:schemeClr val="bg1"/>
          </a:solidFill>
          <a:latin typeface="+mn-lt"/>
          <a:ea typeface="ＭＳ Ｐゴシック" pitchFamily="-112" charset="-128"/>
          <a:cs typeface="+mn-cs"/>
        </a:defRPr>
      </a:lvl4pPr>
      <a:lvl5pPr marL="1425575" indent="-282575" algn="l" rtl="0" eaLnBrk="0" fontAlgn="base" hangingPunct="0">
        <a:spcBef>
          <a:spcPts val="600"/>
        </a:spcBef>
        <a:spcAft>
          <a:spcPct val="0"/>
        </a:spcAft>
        <a:buFont typeface="Wingdings 2" pitchFamily="-112" charset="2"/>
        <a:buChar char=""/>
        <a:defRPr kern="1200">
          <a:solidFill>
            <a:schemeClr val="bg1"/>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057400"/>
            <a:ext cx="7772400" cy="1470025"/>
          </a:xfrm>
          <a:effectLst>
            <a:outerShdw dist="38100" dir="2700000" rotWithShape="0">
              <a:srgbClr val="000000">
                <a:alpha val="42999"/>
              </a:srgbClr>
            </a:outerShdw>
          </a:effectLst>
        </p:spPr>
        <p:txBody>
          <a:bodyPr/>
          <a:lstStyle/>
          <a:p>
            <a:pPr eaLnBrk="1" hangingPunct="1">
              <a:defRPr/>
            </a:pPr>
            <a:r>
              <a:rPr lang="en-US" sz="4000">
                <a:effectLst>
                  <a:outerShdw blurRad="38100" dist="38100" dir="2700000" algn="tl">
                    <a:srgbClr val="FFFFFF"/>
                  </a:outerShdw>
                </a:effectLst>
              </a:rPr>
              <a:t>Employment, Security, and Development: Challenges </a:t>
            </a:r>
            <a:br>
              <a:rPr lang="en-US" sz="4000">
                <a:effectLst>
                  <a:outerShdw blurRad="38100" dist="38100" dir="2700000" algn="tl">
                    <a:srgbClr val="FFFFFF"/>
                  </a:outerShdw>
                </a:effectLst>
              </a:rPr>
            </a:br>
            <a:r>
              <a:rPr lang="en-US" sz="4000">
                <a:effectLst>
                  <a:outerShdw blurRad="38100" dist="38100" dir="2700000" algn="tl">
                    <a:srgbClr val="FFFFFF"/>
                  </a:outerShdw>
                </a:effectLst>
              </a:rPr>
              <a:t>for Colombia</a:t>
            </a:r>
          </a:p>
        </p:txBody>
      </p:sp>
      <p:sp>
        <p:nvSpPr>
          <p:cNvPr id="2051" name="Rectangle 3"/>
          <p:cNvSpPr>
            <a:spLocks noGrp="1" noChangeArrowheads="1"/>
          </p:cNvSpPr>
          <p:nvPr>
            <p:ph type="subTitle" idx="1"/>
          </p:nvPr>
        </p:nvSpPr>
        <p:spPr>
          <a:xfrm>
            <a:off x="1371600" y="4114800"/>
            <a:ext cx="6400800" cy="1752600"/>
          </a:xfrm>
          <a:effectLst>
            <a:outerShdw dist="38100" dir="2700000" rotWithShape="0">
              <a:srgbClr val="000000">
                <a:alpha val="42999"/>
              </a:srgbClr>
            </a:outerShdw>
          </a:effectLst>
        </p:spPr>
        <p:txBody>
          <a:bodyPr/>
          <a:lstStyle/>
          <a:p>
            <a:pPr eaLnBrk="1" hangingPunct="1"/>
            <a:r>
              <a:rPr lang="en-US" sz="2400" smtClean="0"/>
              <a:t>Joseph E. Stiglitz</a:t>
            </a:r>
          </a:p>
          <a:p>
            <a:pPr eaLnBrk="1" hangingPunct="1"/>
            <a:r>
              <a:rPr lang="en-US" sz="2400" smtClean="0"/>
              <a:t>Bogota</a:t>
            </a:r>
          </a:p>
          <a:p>
            <a:pPr eaLnBrk="1" hangingPunct="1"/>
            <a:r>
              <a:rPr lang="en-US" sz="2400" smtClean="0"/>
              <a:t>November 2009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762000"/>
            <a:ext cx="7583488" cy="1044575"/>
          </a:xfrm>
        </p:spPr>
        <p:txBody>
          <a:bodyPr>
            <a:normAutofit fontScale="90000"/>
          </a:bodyPr>
          <a:lstStyle/>
          <a:p>
            <a:pPr eaLnBrk="1" hangingPunct="1">
              <a:defRPr/>
            </a:pPr>
            <a:r>
              <a:rPr lang="en-US" sz="3600" dirty="0">
                <a:effectLst>
                  <a:outerShdw blurRad="38100" dist="38100" dir="2700000" algn="tl">
                    <a:schemeClr val="bg1">
                      <a:alpha val="43000"/>
                    </a:schemeClr>
                  </a:outerShdw>
                </a:effectLst>
              </a:rPr>
              <a:t>Increased Cost of Labor </a:t>
            </a:r>
            <a:r>
              <a:rPr lang="en-US" sz="3600" i="1" dirty="0">
                <a:effectLst>
                  <a:outerShdw blurRad="38100" dist="38100" dir="2700000" algn="tl">
                    <a:schemeClr val="bg1">
                      <a:alpha val="43000"/>
                    </a:schemeClr>
                  </a:outerShdw>
                </a:effectLst>
              </a:rPr>
              <a:t>Relative </a:t>
            </a:r>
            <a:br>
              <a:rPr lang="en-US" sz="3600" i="1" dirty="0">
                <a:effectLst>
                  <a:outerShdw blurRad="38100" dist="38100" dir="2700000" algn="tl">
                    <a:schemeClr val="bg1">
                      <a:alpha val="43000"/>
                    </a:schemeClr>
                  </a:outerShdw>
                </a:effectLst>
              </a:rPr>
            </a:br>
            <a:r>
              <a:rPr lang="en-US" sz="3600" dirty="0">
                <a:effectLst>
                  <a:outerShdw blurRad="38100" dist="38100" dir="2700000" algn="tl">
                    <a:schemeClr val="bg1">
                      <a:alpha val="43000"/>
                    </a:schemeClr>
                  </a:outerShdw>
                </a:effectLst>
              </a:rPr>
              <a:t>to Capital</a:t>
            </a:r>
          </a:p>
        </p:txBody>
      </p:sp>
      <p:sp>
        <p:nvSpPr>
          <p:cNvPr id="8195" name="Rectangle 3"/>
          <p:cNvSpPr>
            <a:spLocks noGrp="1" noChangeArrowheads="1"/>
          </p:cNvSpPr>
          <p:nvPr>
            <p:ph idx="1"/>
          </p:nvPr>
        </p:nvSpPr>
        <p:spPr>
          <a:xfrm>
            <a:off x="762000" y="2133600"/>
            <a:ext cx="7583488" cy="4208463"/>
          </a:xfrm>
        </p:spPr>
        <p:txBody>
          <a:bodyPr>
            <a:normAutofit/>
          </a:bodyPr>
          <a:lstStyle/>
          <a:p>
            <a:pPr eaLnBrk="1" hangingPunct="1"/>
            <a:r>
              <a:rPr lang="en-US" sz="2800" smtClean="0">
                <a:effectLst>
                  <a:outerShdw blurRad="38100" dist="38100" dir="2700000" algn="tl">
                    <a:srgbClr val="FFFFFF"/>
                  </a:outerShdw>
                </a:effectLst>
              </a:rPr>
              <a:t>Tax policy</a:t>
            </a:r>
          </a:p>
          <a:p>
            <a:pPr eaLnBrk="1" hangingPunct="1"/>
            <a:r>
              <a:rPr lang="en-US" sz="2800" smtClean="0">
                <a:effectLst>
                  <a:outerShdw blurRad="38100" dist="38100" dir="2700000" algn="tl">
                    <a:srgbClr val="FFFFFF"/>
                  </a:outerShdw>
                </a:effectLst>
              </a:rPr>
              <a:t>Real Exchange rate</a:t>
            </a:r>
          </a:p>
          <a:p>
            <a:pPr lvl="1" eaLnBrk="1" hangingPunct="1"/>
            <a:r>
              <a:rPr lang="en-US" sz="2400" smtClean="0">
                <a:effectLst>
                  <a:outerShdw blurRad="38100" dist="38100" dir="2700000" algn="tl">
                    <a:srgbClr val="FFFFFF"/>
                  </a:outerShdw>
                </a:effectLst>
              </a:rPr>
              <a:t>Highly volatile—but for importing capital goods, what matters is high points</a:t>
            </a:r>
          </a:p>
          <a:p>
            <a:pPr lvl="1" eaLnBrk="1" hangingPunct="1"/>
            <a:r>
              <a:rPr lang="en-US" sz="2400" smtClean="0">
                <a:effectLst>
                  <a:outerShdw blurRad="38100" dist="38100" dir="2700000" algn="tl">
                    <a:srgbClr val="FFFFFF"/>
                  </a:outerShdw>
                </a:effectLst>
              </a:rPr>
              <a:t>Strong appreciation since 2003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effectLst>
            <a:outerShdw dist="38100" dir="2700000" rotWithShape="0">
              <a:srgbClr val="000000">
                <a:alpha val="42999"/>
              </a:srgbClr>
            </a:outerShdw>
          </a:effectLst>
        </p:spPr>
        <p:txBody>
          <a:bodyPr/>
          <a:lstStyle/>
          <a:p>
            <a:pPr eaLnBrk="1" hangingPunct="1">
              <a:defRPr/>
            </a:pPr>
            <a:r>
              <a:rPr lang="en-US" sz="3600"/>
              <a:t>Explaining Exchange Rate Changes</a:t>
            </a:r>
          </a:p>
        </p:txBody>
      </p:sp>
      <p:sp>
        <p:nvSpPr>
          <p:cNvPr id="9219" name="Rectangle 3"/>
          <p:cNvSpPr>
            <a:spLocks noGrp="1" noChangeArrowheads="1"/>
          </p:cNvSpPr>
          <p:nvPr>
            <p:ph idx="1"/>
          </p:nvPr>
        </p:nvSpPr>
        <p:spPr>
          <a:effectLst>
            <a:outerShdw dist="38100" dir="2700000" rotWithShape="0">
              <a:srgbClr val="000000">
                <a:alpha val="42999"/>
              </a:srgbClr>
            </a:outerShdw>
          </a:effectLst>
        </p:spPr>
        <p:txBody>
          <a:bodyPr/>
          <a:lstStyle/>
          <a:p>
            <a:pPr eaLnBrk="1" hangingPunct="1">
              <a:lnSpc>
                <a:spcPct val="90000"/>
              </a:lnSpc>
            </a:pPr>
            <a:r>
              <a:rPr lang="en-US" sz="2800" smtClean="0"/>
              <a:t>Short term—capital movements</a:t>
            </a:r>
          </a:p>
          <a:p>
            <a:pPr lvl="1" eaLnBrk="1" hangingPunct="1">
              <a:lnSpc>
                <a:spcPct val="90000"/>
              </a:lnSpc>
            </a:pPr>
            <a:r>
              <a:rPr lang="en-US" sz="2400" smtClean="0"/>
              <a:t>Exogenous shock</a:t>
            </a:r>
          </a:p>
          <a:p>
            <a:pPr lvl="1" eaLnBrk="1" hangingPunct="1">
              <a:lnSpc>
                <a:spcPct val="90000"/>
              </a:lnSpc>
            </a:pPr>
            <a:r>
              <a:rPr lang="en-US" sz="2400" smtClean="0"/>
              <a:t>Depreciation after Lehman Brothers global phenomena</a:t>
            </a:r>
          </a:p>
          <a:p>
            <a:pPr lvl="1" eaLnBrk="1" hangingPunct="1">
              <a:lnSpc>
                <a:spcPct val="90000"/>
              </a:lnSpc>
            </a:pPr>
            <a:r>
              <a:rPr lang="en-US" sz="2400" smtClean="0"/>
              <a:t>Back to pattern of appreciation</a:t>
            </a:r>
          </a:p>
          <a:p>
            <a:pPr eaLnBrk="1" hangingPunct="1">
              <a:lnSpc>
                <a:spcPct val="90000"/>
              </a:lnSpc>
            </a:pPr>
            <a:r>
              <a:rPr lang="en-US" sz="2800" smtClean="0"/>
              <a:t>Long term—natural resource curse (Dutch disease)</a:t>
            </a:r>
          </a:p>
          <a:p>
            <a:pPr lvl="1" eaLnBrk="1" hangingPunct="1">
              <a:lnSpc>
                <a:spcPct val="90000"/>
              </a:lnSpc>
            </a:pPr>
            <a:r>
              <a:rPr lang="en-US" sz="2400" smtClean="0"/>
              <a:t>Employment creation common problem for natural resource exporter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nvGraphicFramePr>
        <p:xfrm>
          <a:off x="838200" y="1371600"/>
          <a:ext cx="7502525" cy="3835400"/>
        </p:xfrm>
        <a:graphic>
          <a:graphicData uri="http://schemas.openxmlformats.org/presentationml/2006/ole">
            <p:oleObj spid="_x0000_s31746" name="Chart" r:id="rId3" imgW="9042400" imgH="4622800" progId="Excel.Chart.8">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effectLst>
            <a:outerShdw dist="38100" dir="2700000" rotWithShape="0">
              <a:srgbClr val="000000">
                <a:alpha val="42999"/>
              </a:srgbClr>
            </a:outerShdw>
          </a:effectLst>
        </p:spPr>
        <p:txBody>
          <a:bodyPr/>
          <a:lstStyle/>
          <a:p>
            <a:pPr eaLnBrk="1" fontAlgn="auto" hangingPunct="1">
              <a:spcAft>
                <a:spcPts val="0"/>
              </a:spcAft>
              <a:defRPr/>
            </a:pPr>
            <a:r>
              <a:rPr lang="en-US" dirty="0">
                <a:ea typeface="+mj-ea"/>
                <a:cs typeface="+mj-cs"/>
              </a:rPr>
              <a:t>Solutions</a:t>
            </a:r>
          </a:p>
        </p:txBody>
      </p:sp>
      <p:sp>
        <p:nvSpPr>
          <p:cNvPr id="10243" name="Rectangle 3"/>
          <p:cNvSpPr>
            <a:spLocks noGrp="1" noChangeArrowheads="1"/>
          </p:cNvSpPr>
          <p:nvPr>
            <p:ph idx="1"/>
          </p:nvPr>
        </p:nvSpPr>
        <p:spPr>
          <a:effectLst>
            <a:outerShdw dist="38100" dir="2700000" rotWithShape="0">
              <a:srgbClr val="000000">
                <a:alpha val="42999"/>
              </a:srgbClr>
            </a:outerShdw>
          </a:effectLst>
        </p:spPr>
        <p:txBody>
          <a:bodyPr/>
          <a:lstStyle/>
          <a:p>
            <a:pPr eaLnBrk="1" hangingPunct="1">
              <a:lnSpc>
                <a:spcPct val="90000"/>
              </a:lnSpc>
            </a:pPr>
            <a:r>
              <a:rPr lang="en-US" sz="2800" smtClean="0"/>
              <a:t>Reform Tax Policy to encourage employment</a:t>
            </a:r>
          </a:p>
          <a:p>
            <a:pPr eaLnBrk="1" hangingPunct="1">
              <a:lnSpc>
                <a:spcPct val="90000"/>
              </a:lnSpc>
            </a:pPr>
            <a:r>
              <a:rPr lang="en-US" sz="2800" smtClean="0"/>
              <a:t>Exchange rate interventions</a:t>
            </a:r>
          </a:p>
          <a:p>
            <a:pPr lvl="1" eaLnBrk="1" hangingPunct="1">
              <a:lnSpc>
                <a:spcPct val="90000"/>
              </a:lnSpc>
            </a:pPr>
            <a:r>
              <a:rPr lang="en-US" sz="2400" smtClean="0"/>
              <a:t>Capital inflow tax to stabilize exchange rate</a:t>
            </a:r>
          </a:p>
          <a:p>
            <a:pPr lvl="1" eaLnBrk="1" hangingPunct="1">
              <a:lnSpc>
                <a:spcPct val="90000"/>
              </a:lnSpc>
            </a:pPr>
            <a:r>
              <a:rPr lang="en-US" sz="2400" smtClean="0"/>
              <a:t>Exchange rate interventions to depreciate currency</a:t>
            </a:r>
          </a:p>
          <a:p>
            <a:pPr lvl="2" eaLnBrk="1" hangingPunct="1">
              <a:lnSpc>
                <a:spcPct val="90000"/>
              </a:lnSpc>
            </a:pPr>
            <a:r>
              <a:rPr lang="en-US" sz="2000" smtClean="0"/>
              <a:t>Part of explanation of East Asia’s success</a:t>
            </a:r>
          </a:p>
          <a:p>
            <a:pPr lvl="2" eaLnBrk="1" hangingPunct="1">
              <a:lnSpc>
                <a:spcPct val="90000"/>
              </a:lnSpc>
            </a:pPr>
            <a:r>
              <a:rPr lang="en-US" sz="2000" smtClean="0"/>
              <a:t>One of acceptable instruments of industrial policy under WTO</a:t>
            </a:r>
          </a:p>
          <a:p>
            <a:pPr lvl="2" eaLnBrk="1" hangingPunct="1">
              <a:lnSpc>
                <a:spcPct val="90000"/>
              </a:lnSpc>
            </a:pPr>
            <a:r>
              <a:rPr lang="en-US" sz="2000" smtClean="0"/>
              <a:t>Broad-based nature has distinct advantages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effectLst>
            <a:outerShdw dist="38100" dir="2700000" rotWithShape="0">
              <a:srgbClr val="000000">
                <a:alpha val="42999"/>
              </a:srgbClr>
            </a:outerShdw>
          </a:effectLst>
        </p:spPr>
        <p:txBody>
          <a:bodyPr/>
          <a:lstStyle/>
          <a:p>
            <a:pPr eaLnBrk="1" fontAlgn="auto" hangingPunct="1">
              <a:spcAft>
                <a:spcPts val="0"/>
              </a:spcAft>
              <a:defRPr/>
            </a:pPr>
            <a:r>
              <a:rPr lang="en-US" dirty="0">
                <a:ea typeface="+mj-ea"/>
                <a:cs typeface="+mj-cs"/>
              </a:rPr>
              <a:t>Problem</a:t>
            </a:r>
          </a:p>
        </p:txBody>
      </p:sp>
      <p:sp>
        <p:nvSpPr>
          <p:cNvPr id="11267" name="Rectangle 3"/>
          <p:cNvSpPr>
            <a:spLocks noGrp="1" noChangeArrowheads="1"/>
          </p:cNvSpPr>
          <p:nvPr>
            <p:ph idx="1"/>
          </p:nvPr>
        </p:nvSpPr>
        <p:spPr>
          <a:xfrm>
            <a:off x="779463" y="1828800"/>
            <a:ext cx="7583487" cy="4495800"/>
          </a:xfrm>
          <a:effectLst>
            <a:outerShdw dist="38100" dir="2700000" rotWithShape="0">
              <a:srgbClr val="000000">
                <a:alpha val="42999"/>
              </a:srgbClr>
            </a:outerShdw>
          </a:effectLst>
        </p:spPr>
        <p:txBody>
          <a:bodyPr/>
          <a:lstStyle/>
          <a:p>
            <a:pPr eaLnBrk="1" hangingPunct="1"/>
            <a:r>
              <a:rPr lang="en-US" sz="2800" smtClean="0"/>
              <a:t>Bilateral Trade Agreement with US presents problems</a:t>
            </a:r>
          </a:p>
          <a:p>
            <a:pPr lvl="1" eaLnBrk="1" hangingPunct="1"/>
            <a:r>
              <a:rPr lang="en-US" sz="2400" smtClean="0"/>
              <a:t>Not really a free trade agreement</a:t>
            </a:r>
          </a:p>
          <a:p>
            <a:pPr lvl="2" eaLnBrk="1" hangingPunct="1"/>
            <a:r>
              <a:rPr lang="en-US" sz="2000" smtClean="0"/>
              <a:t>US continues to subsidize agriculture</a:t>
            </a:r>
          </a:p>
          <a:p>
            <a:pPr lvl="2" eaLnBrk="1" hangingPunct="1"/>
            <a:r>
              <a:rPr lang="en-US" sz="2000" smtClean="0"/>
              <a:t>And intervenes in many areas besides trade (investment, intellectual property)</a:t>
            </a:r>
          </a:p>
          <a:p>
            <a:pPr lvl="3" eaLnBrk="1" hangingPunct="1"/>
            <a:r>
              <a:rPr lang="en-US" smtClean="0"/>
              <a:t>Imposes intellectual property regime that even America is now rejecting</a:t>
            </a:r>
          </a:p>
          <a:p>
            <a:pPr lvl="1" eaLnBrk="1" hangingPunct="1"/>
            <a:r>
              <a:rPr lang="en-US" smtClean="0"/>
              <a:t>Job destruction in agriculture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effectLst>
            <a:outerShdw dist="38100" dir="2700000" rotWithShape="0">
              <a:srgbClr val="000000">
                <a:alpha val="42999"/>
              </a:srgbClr>
            </a:outerShdw>
          </a:effectLst>
        </p:spPr>
        <p:txBody>
          <a:bodyPr/>
          <a:lstStyle/>
          <a:p>
            <a:pPr eaLnBrk="1" fontAlgn="auto" hangingPunct="1">
              <a:spcAft>
                <a:spcPts val="0"/>
              </a:spcAft>
              <a:defRPr/>
            </a:pPr>
            <a:r>
              <a:rPr lang="en-US">
                <a:ea typeface="+mj-ea"/>
                <a:cs typeface="+mj-cs"/>
              </a:rPr>
              <a:t>Bilateral Investment Agreement</a:t>
            </a:r>
          </a:p>
        </p:txBody>
      </p:sp>
      <p:sp>
        <p:nvSpPr>
          <p:cNvPr id="12291" name="Rectangle 3"/>
          <p:cNvSpPr>
            <a:spLocks noGrp="1" noChangeArrowheads="1"/>
          </p:cNvSpPr>
          <p:nvPr>
            <p:ph idx="1"/>
          </p:nvPr>
        </p:nvSpPr>
        <p:spPr>
          <a:effectLst>
            <a:outerShdw dist="38100" dir="2700000" rotWithShape="0">
              <a:srgbClr val="000000">
                <a:alpha val="42999"/>
              </a:srgbClr>
            </a:outerShdw>
          </a:effectLst>
        </p:spPr>
        <p:txBody>
          <a:bodyPr/>
          <a:lstStyle/>
          <a:p>
            <a:pPr eaLnBrk="1" hangingPunct="1"/>
            <a:r>
              <a:rPr lang="en-US" sz="2400" smtClean="0"/>
              <a:t>Not balanced—rights without responsibilities</a:t>
            </a:r>
          </a:p>
          <a:p>
            <a:pPr eaLnBrk="1" hangingPunct="1"/>
            <a:r>
              <a:rPr lang="en-US" sz="2400" smtClean="0"/>
              <a:t>Imposes huge risks on countries (Indonesia, Argentina)</a:t>
            </a:r>
          </a:p>
          <a:p>
            <a:pPr eaLnBrk="1" hangingPunct="1"/>
            <a:r>
              <a:rPr lang="en-US" sz="2400" smtClean="0"/>
              <a:t>Process of adjudication not up to 21</a:t>
            </a:r>
            <a:r>
              <a:rPr lang="en-US" sz="2400" baseline="30000" smtClean="0"/>
              <a:t>st</a:t>
            </a:r>
            <a:r>
              <a:rPr lang="en-US" sz="2400" smtClean="0"/>
              <a:t> century standards of justice</a:t>
            </a:r>
          </a:p>
          <a:p>
            <a:pPr eaLnBrk="1" hangingPunct="1"/>
            <a:r>
              <a:rPr lang="en-US" sz="2400" smtClean="0"/>
              <a:t>Restricts ability to impose capital controls</a:t>
            </a:r>
          </a:p>
          <a:p>
            <a:pPr lvl="1" eaLnBrk="1" hangingPunct="1"/>
            <a:r>
              <a:rPr lang="en-US" sz="2200" smtClean="0"/>
              <a:t>Worse than other bilateral agreements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effectLst>
            <a:outerShdw dist="38100" dir="2700000" rotWithShape="0">
              <a:srgbClr val="000000">
                <a:alpha val="42999"/>
              </a:srgbClr>
            </a:outerShdw>
          </a:effectLst>
        </p:spPr>
        <p:txBody>
          <a:bodyPr/>
          <a:lstStyle/>
          <a:p>
            <a:pPr eaLnBrk="1" fontAlgn="auto" hangingPunct="1">
              <a:spcAft>
                <a:spcPts val="0"/>
              </a:spcAft>
              <a:defRPr/>
            </a:pPr>
            <a:r>
              <a:rPr lang="en-US" dirty="0">
                <a:ea typeface="+mj-ea"/>
                <a:cs typeface="+mj-cs"/>
              </a:rPr>
              <a:t>Response to Crisis</a:t>
            </a:r>
          </a:p>
        </p:txBody>
      </p:sp>
      <p:sp>
        <p:nvSpPr>
          <p:cNvPr id="13315" name="Rectangle 3"/>
          <p:cNvSpPr>
            <a:spLocks noGrp="1" noChangeArrowheads="1"/>
          </p:cNvSpPr>
          <p:nvPr>
            <p:ph idx="1"/>
          </p:nvPr>
        </p:nvSpPr>
        <p:spPr>
          <a:effectLst>
            <a:outerShdw dist="38100" dir="2700000" rotWithShape="0">
              <a:srgbClr val="000000">
                <a:alpha val="42999"/>
              </a:srgbClr>
            </a:outerShdw>
          </a:effectLst>
        </p:spPr>
        <p:txBody>
          <a:bodyPr/>
          <a:lstStyle/>
          <a:p>
            <a:pPr eaLnBrk="1" hangingPunct="1"/>
            <a:r>
              <a:rPr lang="en-US" sz="2800" smtClean="0"/>
              <a:t>Those countries that responded to crisis with large fiscal and monetary measures have been most successful in responding to crisis</a:t>
            </a:r>
          </a:p>
          <a:p>
            <a:pPr lvl="1" eaLnBrk="1" hangingPunct="1"/>
            <a:r>
              <a:rPr lang="en-US" sz="2400" smtClean="0"/>
              <a:t>Smallest increase in unemployment</a:t>
            </a:r>
          </a:p>
          <a:p>
            <a:pPr lvl="1" eaLnBrk="1" hangingPunct="1"/>
            <a:r>
              <a:rPr lang="en-US" sz="2400" smtClean="0"/>
              <a:t>Quickest recovery</a:t>
            </a:r>
          </a:p>
          <a:p>
            <a:pPr lvl="1" eaLnBrk="1" hangingPunct="1"/>
            <a:r>
              <a:rPr lang="en-US" sz="2400" smtClean="0"/>
              <a:t>Difficult for small, open countries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effectLst>
            <a:outerShdw dist="38100" dir="2700000" rotWithShape="0">
              <a:srgbClr val="000000">
                <a:alpha val="42999"/>
              </a:srgbClr>
            </a:outerShdw>
          </a:effectLst>
        </p:spPr>
        <p:txBody>
          <a:bodyPr/>
          <a:lstStyle/>
          <a:p>
            <a:pPr eaLnBrk="1" fontAlgn="auto" hangingPunct="1">
              <a:spcAft>
                <a:spcPts val="0"/>
              </a:spcAft>
              <a:defRPr/>
            </a:pPr>
            <a:r>
              <a:rPr lang="en-US">
                <a:ea typeface="+mj-ea"/>
                <a:cs typeface="+mj-cs"/>
              </a:rPr>
              <a:t>Stimulus</a:t>
            </a:r>
          </a:p>
        </p:txBody>
      </p:sp>
      <p:sp>
        <p:nvSpPr>
          <p:cNvPr id="14339" name="Rectangle 3"/>
          <p:cNvSpPr>
            <a:spLocks noGrp="1" noChangeArrowheads="1"/>
          </p:cNvSpPr>
          <p:nvPr>
            <p:ph idx="1"/>
          </p:nvPr>
        </p:nvSpPr>
        <p:spPr>
          <a:effectLst>
            <a:outerShdw dist="38100" dir="2700000" rotWithShape="0">
              <a:srgbClr val="000000">
                <a:alpha val="42999"/>
              </a:srgbClr>
            </a:outerShdw>
          </a:effectLst>
        </p:spPr>
        <p:txBody>
          <a:bodyPr/>
          <a:lstStyle/>
          <a:p>
            <a:pPr eaLnBrk="1" hangingPunct="1">
              <a:lnSpc>
                <a:spcPct val="90000"/>
              </a:lnSpc>
            </a:pPr>
            <a:r>
              <a:rPr lang="en-US" sz="2800" smtClean="0"/>
              <a:t>Worries about deficits exaggerated</a:t>
            </a:r>
          </a:p>
          <a:p>
            <a:pPr eaLnBrk="1" hangingPunct="1">
              <a:lnSpc>
                <a:spcPct val="90000"/>
              </a:lnSpc>
            </a:pPr>
            <a:r>
              <a:rPr lang="en-US" sz="2800" smtClean="0"/>
              <a:t>What matters is a country’s balance sheet—assets and liabilities</a:t>
            </a:r>
          </a:p>
          <a:p>
            <a:pPr lvl="1" eaLnBrk="1" hangingPunct="1">
              <a:lnSpc>
                <a:spcPct val="90000"/>
              </a:lnSpc>
            </a:pPr>
            <a:r>
              <a:rPr lang="en-US" sz="2400" smtClean="0"/>
              <a:t>Debt financing creates a liability</a:t>
            </a:r>
          </a:p>
          <a:p>
            <a:pPr lvl="1" eaLnBrk="1" hangingPunct="1">
              <a:lnSpc>
                <a:spcPct val="90000"/>
              </a:lnSpc>
            </a:pPr>
            <a:r>
              <a:rPr lang="en-US" sz="2400" smtClean="0"/>
              <a:t>But if spending is for infrastructure, education, or technology, there is a corresponding asset</a:t>
            </a:r>
          </a:p>
          <a:p>
            <a:pPr lvl="1" eaLnBrk="1" hangingPunct="1">
              <a:lnSpc>
                <a:spcPct val="90000"/>
              </a:lnSpc>
            </a:pPr>
            <a:r>
              <a:rPr lang="en-US" sz="2400" smtClean="0"/>
              <a:t>High return assets make a country stronger in the long-run and maintain growth in the short-run</a:t>
            </a:r>
          </a:p>
          <a:p>
            <a:pPr lvl="1" eaLnBrk="1" hangingPunct="1">
              <a:lnSpc>
                <a:spcPct val="90000"/>
              </a:lnSpc>
            </a:pPr>
            <a:r>
              <a:rPr lang="en-US" sz="2400" smtClean="0"/>
              <a:t>Colombia, like most other countries, needs to prepare for climate change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609600"/>
            <a:ext cx="7583488" cy="1044575"/>
          </a:xfrm>
          <a:effectLst>
            <a:outerShdw dist="38100" dir="2700000" rotWithShape="0">
              <a:srgbClr val="000000">
                <a:alpha val="42999"/>
              </a:srgbClr>
            </a:outerShdw>
          </a:effectLst>
        </p:spPr>
        <p:txBody>
          <a:bodyPr/>
          <a:lstStyle/>
          <a:p>
            <a:pPr eaLnBrk="1" hangingPunct="1">
              <a:defRPr/>
            </a:pPr>
            <a:r>
              <a:rPr lang="en-US" sz="4000"/>
              <a:t>Restructuring the </a:t>
            </a:r>
            <a:br>
              <a:rPr lang="en-US" sz="4000"/>
            </a:br>
            <a:r>
              <a:rPr lang="en-US" sz="4000"/>
              <a:t>Colombian Economy</a:t>
            </a:r>
          </a:p>
        </p:txBody>
      </p:sp>
      <p:sp>
        <p:nvSpPr>
          <p:cNvPr id="15363" name="Rectangle 3"/>
          <p:cNvSpPr>
            <a:spLocks noGrp="1" noChangeArrowheads="1"/>
          </p:cNvSpPr>
          <p:nvPr>
            <p:ph idx="1"/>
          </p:nvPr>
        </p:nvSpPr>
        <p:spPr>
          <a:effectLst>
            <a:outerShdw dist="38100" dir="2700000" rotWithShape="0">
              <a:srgbClr val="000000">
                <a:alpha val="42999"/>
              </a:srgbClr>
            </a:outerShdw>
          </a:effectLst>
        </p:spPr>
        <p:txBody>
          <a:bodyPr/>
          <a:lstStyle/>
          <a:p>
            <a:pPr eaLnBrk="1" hangingPunct="1"/>
            <a:r>
              <a:rPr lang="en-US" sz="2600" smtClean="0"/>
              <a:t>Those countries that had a diversified export base have also weathered the storm best</a:t>
            </a:r>
          </a:p>
          <a:p>
            <a:pPr lvl="1" eaLnBrk="1" hangingPunct="1"/>
            <a:r>
              <a:rPr lang="en-US" sz="2200" smtClean="0"/>
              <a:t>Asia is quickly recovering from crisis</a:t>
            </a:r>
          </a:p>
          <a:p>
            <a:pPr eaLnBrk="1" hangingPunct="1"/>
            <a:r>
              <a:rPr lang="en-US" sz="2600" smtClean="0"/>
              <a:t>Those countries that have had active industrial policies (Brazil, East Asia) have also done better, both in the short-run and the long</a:t>
            </a:r>
          </a:p>
          <a:p>
            <a:pPr lvl="1" eaLnBrk="1" hangingPunct="1"/>
            <a:r>
              <a:rPr lang="en-US" sz="2200" smtClean="0"/>
              <a:t>Including export-oriented industrial policies</a:t>
            </a:r>
          </a:p>
          <a:p>
            <a:pPr lvl="1" eaLnBrk="1" hangingPunct="1"/>
            <a:r>
              <a:rPr lang="en-US" sz="2200" smtClean="0"/>
              <a:t>Have been a central part of all successful economies</a:t>
            </a:r>
          </a:p>
          <a:p>
            <a:pPr lvl="1" eaLnBrk="1" hangingPunct="1"/>
            <a:r>
              <a:rPr lang="en-US" sz="2200" smtClean="0"/>
              <a:t>Both in Asia and in Latin America</a:t>
            </a:r>
          </a:p>
          <a:p>
            <a:pPr eaLnBrk="1" hangingPunct="1">
              <a:buFontTx/>
              <a:buNone/>
            </a:pPr>
            <a:endParaRPr lang="en-US" sz="2600" smtClean="0"/>
          </a:p>
          <a:p>
            <a:pPr lvl="1" eaLnBrk="1" hangingPunct="1"/>
            <a:endParaRPr lang="en-US" sz="22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effectLst>
            <a:outerShdw dist="38100" dir="2700000" rotWithShape="0">
              <a:srgbClr val="000000">
                <a:alpha val="42999"/>
              </a:srgbClr>
            </a:outerShdw>
          </a:effectLst>
        </p:spPr>
        <p:txBody>
          <a:bodyPr/>
          <a:lstStyle/>
          <a:p>
            <a:pPr eaLnBrk="1" fontAlgn="auto" hangingPunct="1">
              <a:spcAft>
                <a:spcPts val="0"/>
              </a:spcAft>
              <a:defRPr/>
            </a:pPr>
            <a:r>
              <a:rPr lang="en-US">
                <a:ea typeface="+mj-ea"/>
                <a:cs typeface="+mj-cs"/>
              </a:rPr>
              <a:t>Industrial Policies</a:t>
            </a:r>
          </a:p>
        </p:txBody>
      </p:sp>
      <p:sp>
        <p:nvSpPr>
          <p:cNvPr id="23555" name="Rectangle 3"/>
          <p:cNvSpPr>
            <a:spLocks noGrp="1" noChangeArrowheads="1"/>
          </p:cNvSpPr>
          <p:nvPr>
            <p:ph idx="1"/>
          </p:nvPr>
        </p:nvSpPr>
        <p:spPr>
          <a:effectLst>
            <a:outerShdw dist="38100" dir="2700000" rotWithShape="0">
              <a:srgbClr val="000000">
                <a:alpha val="42999"/>
              </a:srgbClr>
            </a:outerShdw>
          </a:effectLst>
        </p:spPr>
        <p:txBody>
          <a:bodyPr/>
          <a:lstStyle/>
          <a:p>
            <a:pPr eaLnBrk="1" hangingPunct="1">
              <a:lnSpc>
                <a:spcPct val="90000"/>
              </a:lnSpc>
            </a:pPr>
            <a:r>
              <a:rPr lang="en-US" sz="2600" smtClean="0"/>
              <a:t>Finance</a:t>
            </a:r>
          </a:p>
          <a:p>
            <a:pPr lvl="1" eaLnBrk="1" hangingPunct="1">
              <a:lnSpc>
                <a:spcPct val="90000"/>
              </a:lnSpc>
            </a:pPr>
            <a:r>
              <a:rPr lang="en-US" sz="2200" smtClean="0"/>
              <a:t>Through development banks</a:t>
            </a:r>
          </a:p>
          <a:p>
            <a:pPr eaLnBrk="1" hangingPunct="1">
              <a:lnSpc>
                <a:spcPct val="90000"/>
              </a:lnSpc>
            </a:pPr>
            <a:r>
              <a:rPr lang="en-US" sz="2600" smtClean="0"/>
              <a:t>Targeted government assistance</a:t>
            </a:r>
          </a:p>
          <a:p>
            <a:pPr eaLnBrk="1" hangingPunct="1">
              <a:lnSpc>
                <a:spcPct val="90000"/>
              </a:lnSpc>
            </a:pPr>
            <a:r>
              <a:rPr lang="en-US" sz="2600" smtClean="0"/>
              <a:t>Public/private partnerships</a:t>
            </a:r>
          </a:p>
          <a:p>
            <a:pPr lvl="1" eaLnBrk="1" hangingPunct="1">
              <a:lnSpc>
                <a:spcPct val="90000"/>
              </a:lnSpc>
            </a:pPr>
            <a:r>
              <a:rPr lang="en-US" sz="2200" smtClean="0"/>
              <a:t>Including at local/regional levels</a:t>
            </a:r>
          </a:p>
          <a:p>
            <a:pPr eaLnBrk="1" hangingPunct="1">
              <a:lnSpc>
                <a:spcPct val="90000"/>
              </a:lnSpc>
            </a:pPr>
            <a:r>
              <a:rPr lang="en-US" sz="2600" smtClean="0"/>
              <a:t>Important to encourage local entrepreneurship</a:t>
            </a:r>
          </a:p>
          <a:p>
            <a:pPr lvl="1" eaLnBrk="1" hangingPunct="1">
              <a:lnSpc>
                <a:spcPct val="90000"/>
              </a:lnSpc>
            </a:pPr>
            <a:r>
              <a:rPr lang="en-US" sz="2200" smtClean="0"/>
              <a:t>Too many countries have put excessive focus on foreign direct investment</a:t>
            </a:r>
          </a:p>
          <a:p>
            <a:pPr lvl="1" eaLnBrk="1" hangingPunct="1">
              <a:lnSpc>
                <a:spcPct val="90000"/>
              </a:lnSpc>
            </a:pPr>
            <a:r>
              <a:rPr lang="en-US" sz="2200" smtClean="0"/>
              <a:t>Need balance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79463" y="747713"/>
            <a:ext cx="7583487" cy="677862"/>
          </a:xfrm>
          <a:effectLst>
            <a:outerShdw dist="38100" dir="2700000" rotWithShape="0">
              <a:srgbClr val="000000">
                <a:alpha val="42999"/>
              </a:srgbClr>
            </a:outerShdw>
          </a:effectLst>
        </p:spPr>
        <p:txBody>
          <a:bodyPr>
            <a:spAutoFit/>
          </a:bodyPr>
          <a:lstStyle/>
          <a:p>
            <a:pPr eaLnBrk="1" fontAlgn="auto" hangingPunct="1">
              <a:spcAft>
                <a:spcPts val="0"/>
              </a:spcAft>
              <a:defRPr/>
            </a:pPr>
            <a:r>
              <a:rPr lang="en-US" dirty="0">
                <a:ea typeface="+mj-ea"/>
                <a:cs typeface="+mj-cs"/>
              </a:rPr>
              <a:t>The Global Context</a:t>
            </a:r>
          </a:p>
        </p:txBody>
      </p:sp>
      <p:sp>
        <p:nvSpPr>
          <p:cNvPr id="21507" name="Rectangle 3"/>
          <p:cNvSpPr>
            <a:spLocks noGrp="1" noChangeArrowheads="1"/>
          </p:cNvSpPr>
          <p:nvPr>
            <p:ph idx="1"/>
          </p:nvPr>
        </p:nvSpPr>
        <p:spPr>
          <a:xfrm>
            <a:off x="779463" y="1828800"/>
            <a:ext cx="7583487" cy="3963988"/>
          </a:xfrm>
          <a:effectLst>
            <a:outerShdw dist="38100" dir="2700000" rotWithShape="0">
              <a:srgbClr val="000000">
                <a:alpha val="42999"/>
              </a:srgbClr>
            </a:outerShdw>
          </a:effectLst>
        </p:spPr>
        <p:txBody>
          <a:bodyPr>
            <a:spAutoFit/>
          </a:bodyPr>
          <a:lstStyle/>
          <a:p>
            <a:pPr eaLnBrk="1" hangingPunct="1">
              <a:lnSpc>
                <a:spcPct val="90000"/>
              </a:lnSpc>
            </a:pPr>
            <a:r>
              <a:rPr lang="en-US" sz="2800" smtClean="0"/>
              <a:t>While the world has pulled back from the precipice and “officially” the recession in the U.S. and much of Europe is over, unemployment is likely to remain high, and growth is likely to remain weak for an extended period of time:  a “Japanese-style” malaise</a:t>
            </a:r>
          </a:p>
          <a:p>
            <a:pPr lvl="1" eaLnBrk="1" hangingPunct="1">
              <a:lnSpc>
                <a:spcPct val="90000"/>
              </a:lnSpc>
            </a:pPr>
            <a:r>
              <a:rPr lang="en-US" sz="2400" smtClean="0"/>
              <a:t>Many bumps in the road</a:t>
            </a:r>
          </a:p>
          <a:p>
            <a:pPr lvl="1" eaLnBrk="1" hangingPunct="1">
              <a:lnSpc>
                <a:spcPct val="90000"/>
              </a:lnSpc>
            </a:pPr>
            <a:r>
              <a:rPr lang="en-US" sz="2400" smtClean="0"/>
              <a:t>Both for financial markets and the rest of the economy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effectLst>
            <a:outerShdw dist="38100" dir="2700000" rotWithShape="0">
              <a:srgbClr val="000000">
                <a:alpha val="42999"/>
              </a:srgbClr>
            </a:outerShdw>
          </a:effectLst>
        </p:spPr>
        <p:txBody>
          <a:bodyPr/>
          <a:lstStyle/>
          <a:p>
            <a:pPr eaLnBrk="1" fontAlgn="auto" hangingPunct="1">
              <a:spcAft>
                <a:spcPts val="0"/>
              </a:spcAft>
              <a:defRPr/>
            </a:pPr>
            <a:r>
              <a:rPr lang="en-US" dirty="0">
                <a:ea typeface="+mj-ea"/>
                <a:cs typeface="+mj-cs"/>
              </a:rPr>
              <a:t>Avoiding Dutch Disease</a:t>
            </a:r>
          </a:p>
        </p:txBody>
      </p:sp>
      <p:sp>
        <p:nvSpPr>
          <p:cNvPr id="16387" name="Rectangle 3"/>
          <p:cNvSpPr>
            <a:spLocks noGrp="1" noChangeArrowheads="1"/>
          </p:cNvSpPr>
          <p:nvPr>
            <p:ph idx="1"/>
          </p:nvPr>
        </p:nvSpPr>
        <p:spPr>
          <a:effectLst>
            <a:outerShdw dist="38100" dir="2700000" rotWithShape="0">
              <a:srgbClr val="000000">
                <a:alpha val="42999"/>
              </a:srgbClr>
            </a:outerShdw>
          </a:effectLst>
        </p:spPr>
        <p:txBody>
          <a:bodyPr/>
          <a:lstStyle/>
          <a:p>
            <a:pPr eaLnBrk="1" hangingPunct="1"/>
            <a:r>
              <a:rPr lang="en-US" sz="2800" smtClean="0"/>
              <a:t>Not just a matter of exchange rate management</a:t>
            </a:r>
          </a:p>
          <a:p>
            <a:pPr eaLnBrk="1" hangingPunct="1"/>
            <a:r>
              <a:rPr lang="en-US" sz="2800" smtClean="0"/>
              <a:t>High volatility as a result of volatility of commodity prices</a:t>
            </a:r>
          </a:p>
          <a:p>
            <a:pPr lvl="1" eaLnBrk="1" hangingPunct="1"/>
            <a:r>
              <a:rPr lang="en-US" sz="2400" smtClean="0"/>
              <a:t>High economic cost of volatility</a:t>
            </a:r>
          </a:p>
          <a:p>
            <a:pPr lvl="1" eaLnBrk="1" hangingPunct="1"/>
            <a:r>
              <a:rPr lang="en-US" sz="2400" smtClean="0"/>
              <a:t>Need to manage through stabilization funds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762000" y="1447800"/>
            <a:ext cx="7583488" cy="4208463"/>
          </a:xfrm>
          <a:effectLst>
            <a:outerShdw dist="38100" dir="2700000" rotWithShape="0">
              <a:srgbClr val="000000">
                <a:alpha val="42999"/>
              </a:srgbClr>
            </a:outerShdw>
          </a:effectLst>
        </p:spPr>
        <p:txBody>
          <a:bodyPr/>
          <a:lstStyle/>
          <a:p>
            <a:pPr eaLnBrk="1" hangingPunct="1">
              <a:lnSpc>
                <a:spcPct val="90000"/>
              </a:lnSpc>
            </a:pPr>
            <a:r>
              <a:rPr lang="en-US" sz="2800" smtClean="0"/>
              <a:t>GDP is especially bad measure of output for natural resource country</a:t>
            </a:r>
          </a:p>
          <a:p>
            <a:pPr lvl="1" eaLnBrk="1" hangingPunct="1">
              <a:lnSpc>
                <a:spcPct val="90000"/>
              </a:lnSpc>
            </a:pPr>
            <a:r>
              <a:rPr lang="en-US" sz="2400" smtClean="0"/>
              <a:t>Doesn’t reflect sustainability</a:t>
            </a:r>
          </a:p>
          <a:p>
            <a:pPr lvl="1" eaLnBrk="1" hangingPunct="1">
              <a:lnSpc>
                <a:spcPct val="90000"/>
              </a:lnSpc>
            </a:pPr>
            <a:r>
              <a:rPr lang="en-US" sz="2400" smtClean="0"/>
              <a:t>Doesn’t reflect depletion of natural resources and degradation of environment</a:t>
            </a:r>
          </a:p>
          <a:p>
            <a:pPr lvl="1" eaLnBrk="1" hangingPunct="1">
              <a:lnSpc>
                <a:spcPct val="90000"/>
              </a:lnSpc>
            </a:pPr>
            <a:r>
              <a:rPr lang="en-US" sz="2400" smtClean="0"/>
              <a:t>Natural resource countries are often marked by high inequality—GDP per capita does not tell what is happening to median income</a:t>
            </a:r>
          </a:p>
          <a:p>
            <a:pPr lvl="2" eaLnBrk="1" hangingPunct="1">
              <a:lnSpc>
                <a:spcPct val="90000"/>
              </a:lnSpc>
            </a:pPr>
            <a:r>
              <a:rPr lang="en-US" sz="2000" smtClean="0"/>
              <a:t>Problem in both U.S. and Colombia</a:t>
            </a:r>
          </a:p>
          <a:p>
            <a:pPr lvl="2" eaLnBrk="1" hangingPunct="1">
              <a:lnSpc>
                <a:spcPct val="90000"/>
              </a:lnSpc>
            </a:pPr>
            <a:r>
              <a:rPr lang="en-US" sz="2000" smtClean="0"/>
              <a:t>U.S. median income falling, while GDP per capita increasing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762000" y="2362200"/>
            <a:ext cx="7583488" cy="4208463"/>
          </a:xfrm>
          <a:effectLst>
            <a:outerShdw dist="38100" dir="2700000" rotWithShape="0">
              <a:srgbClr val="000000">
                <a:alpha val="42999"/>
              </a:srgbClr>
            </a:outerShdw>
          </a:effectLst>
        </p:spPr>
        <p:txBody>
          <a:bodyPr/>
          <a:lstStyle/>
          <a:p>
            <a:pPr eaLnBrk="1" hangingPunct="1"/>
            <a:r>
              <a:rPr lang="en-US" sz="3200" smtClean="0"/>
              <a:t>Unless assets below the ground are converted into assets above the ground, country will be poorer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effectLst>
            <a:outerShdw dist="38100" dir="2700000" rotWithShape="0">
              <a:srgbClr val="000000">
                <a:alpha val="42999"/>
              </a:srgbClr>
            </a:outerShdw>
          </a:effectLst>
        </p:spPr>
        <p:txBody>
          <a:bodyPr/>
          <a:lstStyle/>
          <a:p>
            <a:pPr eaLnBrk="1" fontAlgn="auto" hangingPunct="1">
              <a:spcAft>
                <a:spcPts val="0"/>
              </a:spcAft>
              <a:defRPr/>
            </a:pPr>
            <a:r>
              <a:rPr lang="en-US">
                <a:ea typeface="+mj-ea"/>
                <a:cs typeface="+mj-cs"/>
              </a:rPr>
              <a:t>A New Agenda for Colombia</a:t>
            </a:r>
          </a:p>
        </p:txBody>
      </p:sp>
      <p:sp>
        <p:nvSpPr>
          <p:cNvPr id="19459" name="Rectangle 3"/>
          <p:cNvSpPr>
            <a:spLocks noGrp="1" noChangeArrowheads="1"/>
          </p:cNvSpPr>
          <p:nvPr>
            <p:ph idx="1"/>
          </p:nvPr>
        </p:nvSpPr>
        <p:spPr>
          <a:xfrm>
            <a:off x="779463" y="1524000"/>
            <a:ext cx="7583487" cy="4953000"/>
          </a:xfrm>
          <a:effectLst>
            <a:outerShdw dist="38100" dir="2700000" rotWithShape="0">
              <a:srgbClr val="000000">
                <a:alpha val="42999"/>
              </a:srgbClr>
            </a:outerShdw>
          </a:effectLst>
        </p:spPr>
        <p:txBody>
          <a:bodyPr/>
          <a:lstStyle/>
          <a:p>
            <a:pPr eaLnBrk="1" hangingPunct="1">
              <a:lnSpc>
                <a:spcPct val="90000"/>
              </a:lnSpc>
            </a:pPr>
            <a:r>
              <a:rPr lang="en-US" sz="2400" smtClean="0"/>
              <a:t>Balanced role between markets and government</a:t>
            </a:r>
          </a:p>
          <a:p>
            <a:pPr lvl="1" eaLnBrk="1" hangingPunct="1">
              <a:lnSpc>
                <a:spcPct val="90000"/>
              </a:lnSpc>
            </a:pPr>
            <a:r>
              <a:rPr lang="en-US" smtClean="0"/>
              <a:t>Big lesson of crisis:  markets are not self-correcting, often not efficient</a:t>
            </a:r>
          </a:p>
          <a:p>
            <a:pPr lvl="1" eaLnBrk="1" hangingPunct="1">
              <a:lnSpc>
                <a:spcPct val="90000"/>
              </a:lnSpc>
            </a:pPr>
            <a:r>
              <a:rPr lang="en-US" smtClean="0"/>
              <a:t>Financial markets often fail to allocate capital in ways that promote growth and stability</a:t>
            </a:r>
          </a:p>
          <a:p>
            <a:pPr lvl="2" eaLnBrk="1" hangingPunct="1">
              <a:lnSpc>
                <a:spcPct val="90000"/>
              </a:lnSpc>
            </a:pPr>
            <a:r>
              <a:rPr lang="en-US" smtClean="0"/>
              <a:t>Often fail to manage risk well</a:t>
            </a:r>
          </a:p>
          <a:p>
            <a:pPr lvl="2" eaLnBrk="1" hangingPunct="1">
              <a:lnSpc>
                <a:spcPct val="90000"/>
              </a:lnSpc>
            </a:pPr>
            <a:r>
              <a:rPr lang="en-US" smtClean="0"/>
              <a:t>Engage in anti-competitive practices (stifling creation of an efficient electronic payments system)</a:t>
            </a:r>
          </a:p>
          <a:p>
            <a:pPr lvl="2" eaLnBrk="1" hangingPunct="1">
              <a:lnSpc>
                <a:spcPct val="90000"/>
              </a:lnSpc>
            </a:pPr>
            <a:r>
              <a:rPr lang="en-US" smtClean="0"/>
              <a:t>Often engage in predatory lending and other exploitive practices</a:t>
            </a:r>
          </a:p>
          <a:p>
            <a:pPr lvl="2" eaLnBrk="1" hangingPunct="1">
              <a:lnSpc>
                <a:spcPct val="90000"/>
              </a:lnSpc>
            </a:pPr>
            <a:r>
              <a:rPr lang="en-US" smtClean="0"/>
              <a:t>Regulation can contribute to growth and stability—and even “good” innovation</a:t>
            </a:r>
          </a:p>
          <a:p>
            <a:pPr lvl="3" eaLnBrk="1" hangingPunct="1">
              <a:lnSpc>
                <a:spcPct val="90000"/>
              </a:lnSpc>
            </a:pPr>
            <a:r>
              <a:rPr lang="en-US" sz="1600" smtClean="0"/>
              <a:t>Most of their innovation was circumventing accounting, financial, and tax rules and regulations</a:t>
            </a:r>
          </a:p>
          <a:p>
            <a:pPr lvl="3" eaLnBrk="1" hangingPunct="1">
              <a:lnSpc>
                <a:spcPct val="90000"/>
              </a:lnSpc>
            </a:pPr>
            <a:r>
              <a:rPr lang="en-US" sz="1600" smtClean="0"/>
              <a:t>Didn’t innovate in ways to help people manage risk or to improve efficiency of resource allocation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effectLst>
            <a:outerShdw dist="38100" dir="2700000" rotWithShape="0">
              <a:srgbClr val="000000">
                <a:alpha val="42999"/>
              </a:srgbClr>
            </a:outerShdw>
          </a:effectLst>
        </p:spPr>
        <p:txBody>
          <a:bodyPr/>
          <a:lstStyle/>
          <a:p>
            <a:pPr eaLnBrk="1" hangingPunct="1">
              <a:defRPr/>
            </a:pPr>
            <a:r>
              <a:rPr lang="en-US"/>
              <a:t>Other Roles of Government</a:t>
            </a:r>
          </a:p>
        </p:txBody>
      </p:sp>
      <p:sp>
        <p:nvSpPr>
          <p:cNvPr id="20483" name="Rectangle 3"/>
          <p:cNvSpPr>
            <a:spLocks noGrp="1" noChangeArrowheads="1"/>
          </p:cNvSpPr>
          <p:nvPr>
            <p:ph idx="1"/>
          </p:nvPr>
        </p:nvSpPr>
        <p:spPr>
          <a:effectLst>
            <a:outerShdw dist="38100" dir="2700000" rotWithShape="0">
              <a:srgbClr val="000000">
                <a:alpha val="42999"/>
              </a:srgbClr>
            </a:outerShdw>
          </a:effectLst>
        </p:spPr>
        <p:txBody>
          <a:bodyPr/>
          <a:lstStyle/>
          <a:p>
            <a:pPr eaLnBrk="1" hangingPunct="1">
              <a:lnSpc>
                <a:spcPct val="90000"/>
              </a:lnSpc>
            </a:pPr>
            <a:r>
              <a:rPr lang="en-US" sz="2600" smtClean="0"/>
              <a:t>Social protection—without protectionism</a:t>
            </a:r>
          </a:p>
          <a:p>
            <a:pPr eaLnBrk="1" hangingPunct="1">
              <a:lnSpc>
                <a:spcPct val="90000"/>
              </a:lnSpc>
            </a:pPr>
            <a:r>
              <a:rPr lang="en-US" sz="2600" smtClean="0"/>
              <a:t>Macro-policies focused on stability, growth, and employment creation</a:t>
            </a:r>
          </a:p>
          <a:p>
            <a:pPr eaLnBrk="1" hangingPunct="1">
              <a:lnSpc>
                <a:spcPct val="90000"/>
              </a:lnSpc>
            </a:pPr>
            <a:r>
              <a:rPr lang="en-US" sz="2600" smtClean="0"/>
              <a:t>Micro-policies that promote education, technology (“putting people first”—including focusing on employment)  </a:t>
            </a:r>
          </a:p>
          <a:p>
            <a:pPr eaLnBrk="1" hangingPunct="1">
              <a:lnSpc>
                <a:spcPct val="90000"/>
              </a:lnSpc>
              <a:buFontTx/>
              <a:buNone/>
            </a:pPr>
            <a:r>
              <a:rPr lang="en-US" sz="2600" smtClean="0"/>
              <a:t>	In every successful economy, markets have been at the center, but government has played a pivotal role in each of these areas</a:t>
            </a:r>
          </a:p>
          <a:p>
            <a:pPr eaLnBrk="1" hangingPunct="1">
              <a:lnSpc>
                <a:spcPct val="90000"/>
              </a:lnSpc>
            </a:pPr>
            <a:endParaRPr lang="en-US" sz="26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762000" y="1295400"/>
            <a:ext cx="7583488" cy="4208463"/>
          </a:xfrm>
        </p:spPr>
        <p:txBody>
          <a:bodyPr>
            <a:noAutofit/>
          </a:bodyPr>
          <a:lstStyle/>
          <a:p>
            <a:pPr eaLnBrk="1" hangingPunct="1"/>
            <a:r>
              <a:rPr lang="en-US" sz="2800" smtClean="0">
                <a:effectLst>
                  <a:outerShdw blurRad="38100" dist="38100" dir="2700000" algn="tl">
                    <a:srgbClr val="FFFFFF"/>
                  </a:outerShdw>
                </a:effectLst>
              </a:rPr>
              <a:t>Asia has staged a strong recovery</a:t>
            </a:r>
          </a:p>
          <a:p>
            <a:pPr eaLnBrk="1" hangingPunct="1"/>
            <a:r>
              <a:rPr lang="en-US" sz="2800" smtClean="0">
                <a:effectLst>
                  <a:outerShdw blurRad="38100" dist="38100" dir="2700000" algn="tl">
                    <a:srgbClr val="FFFFFF"/>
                  </a:outerShdw>
                </a:effectLst>
              </a:rPr>
              <a:t>But prospects of addressing global imbalances remain weak</a:t>
            </a:r>
          </a:p>
          <a:p>
            <a:pPr eaLnBrk="1" hangingPunct="1"/>
            <a:r>
              <a:rPr lang="en-US" sz="2800" smtClean="0">
                <a:effectLst>
                  <a:outerShdw blurRad="38100" dist="38100" dir="2700000" algn="tl">
                    <a:srgbClr val="FFFFFF"/>
                  </a:outerShdw>
                </a:effectLst>
              </a:rPr>
              <a:t>Developing countries need to prepare themselves for adjusting to this new “normal”</a:t>
            </a:r>
          </a:p>
          <a:p>
            <a:pPr eaLnBrk="1" hangingPunct="1"/>
            <a:r>
              <a:rPr lang="en-US" sz="2800" smtClean="0">
                <a:effectLst>
                  <a:outerShdw blurRad="38100" dist="38100" dir="2700000" algn="tl">
                    <a:srgbClr val="FFFFFF"/>
                  </a:outerShdw>
                </a:effectLst>
              </a:rPr>
              <a:t>Especially important for countries that have faced high levels of unemployment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effectLst>
            <a:outerShdw dist="38100" dir="2700000" rotWithShape="0">
              <a:srgbClr val="000000">
                <a:alpha val="42999"/>
              </a:srgbClr>
            </a:outerShdw>
          </a:effectLst>
        </p:spPr>
        <p:txBody>
          <a:bodyPr/>
          <a:lstStyle/>
          <a:p>
            <a:pPr eaLnBrk="1" fontAlgn="auto" hangingPunct="1">
              <a:spcAft>
                <a:spcPts val="0"/>
              </a:spcAft>
              <a:defRPr/>
            </a:pPr>
            <a:r>
              <a:rPr lang="en-US" dirty="0">
                <a:ea typeface="+mj-ea"/>
                <a:cs typeface="+mj-cs"/>
              </a:rPr>
              <a:t>Unemployment</a:t>
            </a:r>
          </a:p>
        </p:txBody>
      </p:sp>
      <p:sp>
        <p:nvSpPr>
          <p:cNvPr id="3075" name="Rectangle 3"/>
          <p:cNvSpPr>
            <a:spLocks noGrp="1" noChangeArrowheads="1"/>
          </p:cNvSpPr>
          <p:nvPr>
            <p:ph idx="1"/>
          </p:nvPr>
        </p:nvSpPr>
        <p:spPr>
          <a:effectLst>
            <a:outerShdw dist="38100" dir="2700000" rotWithShape="0">
              <a:srgbClr val="000000">
                <a:alpha val="42999"/>
              </a:srgbClr>
            </a:outerShdw>
          </a:effectLst>
        </p:spPr>
        <p:txBody>
          <a:bodyPr/>
          <a:lstStyle/>
          <a:p>
            <a:pPr eaLnBrk="1" hangingPunct="1">
              <a:lnSpc>
                <a:spcPct val="90000"/>
              </a:lnSpc>
            </a:pPr>
            <a:r>
              <a:rPr lang="en-US" sz="2800" smtClean="0"/>
              <a:t>Has long been higher in Colombia than elsewhere in Latin America</a:t>
            </a:r>
          </a:p>
          <a:p>
            <a:pPr lvl="1" eaLnBrk="1" hangingPunct="1">
              <a:lnSpc>
                <a:spcPct val="90000"/>
              </a:lnSpc>
            </a:pPr>
            <a:r>
              <a:rPr lang="en-US" sz="2400" smtClean="0"/>
              <a:t>During late 1990s crisis, rose close to 20%</a:t>
            </a:r>
          </a:p>
          <a:p>
            <a:pPr eaLnBrk="1" hangingPunct="1">
              <a:lnSpc>
                <a:spcPct val="90000"/>
              </a:lnSpc>
            </a:pPr>
            <a:r>
              <a:rPr lang="en-US" sz="2800" smtClean="0"/>
              <a:t>But increases in this crisis have made it highest rate in Latin America—12.8%</a:t>
            </a:r>
          </a:p>
          <a:p>
            <a:pPr eaLnBrk="1" hangingPunct="1">
              <a:lnSpc>
                <a:spcPct val="90000"/>
              </a:lnSpc>
            </a:pPr>
            <a:r>
              <a:rPr lang="en-US" sz="2800" smtClean="0"/>
              <a:t>Of those “employed,” 46% were “under-employed”</a:t>
            </a:r>
          </a:p>
          <a:p>
            <a:pPr lvl="1" eaLnBrk="1" hangingPunct="1">
              <a:lnSpc>
                <a:spcPct val="90000"/>
              </a:lnSpc>
            </a:pPr>
            <a:r>
              <a:rPr lang="en-US" sz="2400" smtClean="0"/>
              <a:t>New part-time workers especially strong in recession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2"/>
          <p:cNvGraphicFramePr>
            <a:graphicFrameLocks noChangeAspect="1"/>
          </p:cNvGraphicFramePr>
          <p:nvPr/>
        </p:nvGraphicFramePr>
        <p:xfrm>
          <a:off x="1835150" y="1676400"/>
          <a:ext cx="5427663" cy="3048000"/>
        </p:xfrm>
        <a:graphic>
          <a:graphicData uri="http://schemas.openxmlformats.org/presentationml/2006/ole">
            <p:oleObj spid="_x0000_s23554" name="Document" r:id="rId3" imgW="5473700" imgH="3073400" progId="Word.Document.12">
              <p:link updateAutomatic="1"/>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effectLst>
            <a:outerShdw dist="38100" dir="2700000" rotWithShape="0">
              <a:srgbClr val="000000">
                <a:alpha val="42999"/>
              </a:srgbClr>
            </a:outerShdw>
          </a:effectLst>
        </p:spPr>
        <p:txBody>
          <a:bodyPr/>
          <a:lstStyle/>
          <a:p>
            <a:pPr eaLnBrk="1" fontAlgn="auto" hangingPunct="1">
              <a:spcAft>
                <a:spcPts val="0"/>
              </a:spcAft>
              <a:defRPr/>
            </a:pPr>
            <a:r>
              <a:rPr lang="en-US">
                <a:ea typeface="+mj-ea"/>
                <a:cs typeface="+mj-cs"/>
              </a:rPr>
              <a:t>Jobless Growth</a:t>
            </a:r>
          </a:p>
        </p:txBody>
      </p:sp>
      <p:sp>
        <p:nvSpPr>
          <p:cNvPr id="4099" name="Rectangle 3"/>
          <p:cNvSpPr>
            <a:spLocks noGrp="1" noChangeArrowheads="1"/>
          </p:cNvSpPr>
          <p:nvPr>
            <p:ph idx="1"/>
          </p:nvPr>
        </p:nvSpPr>
        <p:spPr>
          <a:effectLst>
            <a:outerShdw dist="38100" dir="2700000" rotWithShape="0">
              <a:srgbClr val="000000">
                <a:alpha val="42999"/>
              </a:srgbClr>
            </a:outerShdw>
          </a:effectLst>
        </p:spPr>
        <p:txBody>
          <a:bodyPr/>
          <a:lstStyle/>
          <a:p>
            <a:pPr eaLnBrk="1" hangingPunct="1">
              <a:lnSpc>
                <a:spcPct val="90000"/>
              </a:lnSpc>
            </a:pPr>
            <a:r>
              <a:rPr lang="en-US" sz="2600" smtClean="0"/>
              <a:t>Flip side of high productivity growth</a:t>
            </a:r>
          </a:p>
          <a:p>
            <a:pPr eaLnBrk="1" hangingPunct="1">
              <a:lnSpc>
                <a:spcPct val="90000"/>
              </a:lnSpc>
            </a:pPr>
            <a:r>
              <a:rPr lang="en-US" sz="2600" smtClean="0"/>
              <a:t>Between Dec 2002 and Dec 2008, GDP grew 36.4%, employment 7.9%</a:t>
            </a:r>
          </a:p>
          <a:p>
            <a:pPr lvl="1" eaLnBrk="1" hangingPunct="1">
              <a:lnSpc>
                <a:spcPct val="90000"/>
              </a:lnSpc>
            </a:pPr>
            <a:r>
              <a:rPr lang="en-US" sz="2200" smtClean="0"/>
              <a:t>In agriculture, in same period, output grew by 19%, employment fell 5.5%</a:t>
            </a:r>
          </a:p>
          <a:p>
            <a:pPr lvl="1" eaLnBrk="1" hangingPunct="1">
              <a:lnSpc>
                <a:spcPct val="90000"/>
              </a:lnSpc>
            </a:pPr>
            <a:r>
              <a:rPr lang="en-US" sz="2200" smtClean="0"/>
              <a:t>In manufacturing, from 1998 to 2008, output increased by 23%, employment fell by 13%</a:t>
            </a:r>
          </a:p>
          <a:p>
            <a:pPr eaLnBrk="1" hangingPunct="1">
              <a:lnSpc>
                <a:spcPct val="90000"/>
              </a:lnSpc>
            </a:pPr>
            <a:r>
              <a:rPr lang="en-US" sz="2600" smtClean="0"/>
              <a:t>Many jobs created were “low quality,” informal services</a:t>
            </a:r>
          </a:p>
          <a:p>
            <a:pPr lvl="1" eaLnBrk="1" hangingPunct="1">
              <a:lnSpc>
                <a:spcPct val="90000"/>
              </a:lnSpc>
            </a:pPr>
            <a:r>
              <a:rPr lang="en-US" sz="2200" smtClean="0"/>
              <a:t>1 million self-employed out of 1.3 million new jobs</a:t>
            </a:r>
          </a:p>
          <a:p>
            <a:pPr lvl="1" eaLnBrk="1" hangingPunct="1">
              <a:lnSpc>
                <a:spcPct val="90000"/>
              </a:lnSpc>
            </a:pPr>
            <a:endParaRPr lang="en-US" sz="22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effectLst>
            <a:outerShdw dist="38100" dir="2700000" rotWithShape="0">
              <a:srgbClr val="000000">
                <a:alpha val="42999"/>
              </a:srgbClr>
            </a:outerShdw>
          </a:effectLst>
        </p:spPr>
        <p:txBody>
          <a:bodyPr/>
          <a:lstStyle/>
          <a:p>
            <a:pPr eaLnBrk="1" hangingPunct="1">
              <a:defRPr/>
            </a:pPr>
            <a:r>
              <a:rPr lang="en-US"/>
              <a:t>Weak Wages</a:t>
            </a:r>
          </a:p>
        </p:txBody>
      </p:sp>
      <p:sp>
        <p:nvSpPr>
          <p:cNvPr id="5123" name="Rectangle 3"/>
          <p:cNvSpPr>
            <a:spLocks noGrp="1" noChangeArrowheads="1"/>
          </p:cNvSpPr>
          <p:nvPr>
            <p:ph idx="1"/>
          </p:nvPr>
        </p:nvSpPr>
        <p:spPr>
          <a:xfrm>
            <a:off x="762000" y="1524000"/>
            <a:ext cx="7583488" cy="838200"/>
          </a:xfrm>
          <a:effectLst>
            <a:outerShdw dist="38100" dir="2700000" rotWithShape="0">
              <a:srgbClr val="000000">
                <a:alpha val="42999"/>
              </a:srgbClr>
            </a:outerShdw>
          </a:effectLst>
        </p:spPr>
        <p:txBody>
          <a:bodyPr/>
          <a:lstStyle/>
          <a:p>
            <a:pPr eaLnBrk="1" hangingPunct="1"/>
            <a:r>
              <a:rPr lang="en-US" smtClean="0"/>
              <a:t>5 percentage point </a:t>
            </a:r>
            <a:r>
              <a:rPr lang="en-US" sz="2400" smtClean="0"/>
              <a:t>increase</a:t>
            </a:r>
            <a:r>
              <a:rPr lang="en-US" smtClean="0"/>
              <a:t> in share of profits</a:t>
            </a:r>
          </a:p>
        </p:txBody>
      </p:sp>
      <p:pic>
        <p:nvPicPr>
          <p:cNvPr id="5" name="P 1"/>
          <p:cNvPicPr>
            <a:picLocks noChangeAspect="1" noChangeArrowheads="1"/>
          </p:cNvPicPr>
          <p:nvPr/>
        </p:nvPicPr>
        <p:blipFill>
          <a:blip r:embed="rId3"/>
          <a:srcRect t="7332"/>
          <a:stretch>
            <a:fillRect/>
          </a:stretch>
        </p:blipFill>
        <p:spPr bwMode="auto">
          <a:xfrm>
            <a:off x="1143000" y="2209800"/>
            <a:ext cx="6096000" cy="3810000"/>
          </a:xfrm>
          <a:prstGeom prst="rect">
            <a:avLst/>
          </a:prstGeom>
          <a:noFill/>
          <a:ln w="9525">
            <a:noFill/>
            <a:miter lim="800000"/>
            <a:headEnd/>
            <a:tailEnd/>
          </a:ln>
          <a:effectLst>
            <a:outerShdw dist="190500" dir="18900000" algn="tr" rotWithShape="0">
              <a:srgbClr val="808080">
                <a:alpha val="42999"/>
              </a:srgbClr>
            </a:outerShdw>
          </a:effectLst>
        </p:spPr>
      </p:pic>
      <p:sp>
        <p:nvSpPr>
          <p:cNvPr id="6" name="Rectangle 5"/>
          <p:cNvSpPr/>
          <p:nvPr/>
        </p:nvSpPr>
        <p:spPr>
          <a:xfrm>
            <a:off x="1219200" y="6172200"/>
            <a:ext cx="381000" cy="76200"/>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2590800" y="6172200"/>
            <a:ext cx="457200" cy="76200"/>
          </a:xfrm>
          <a:prstGeom prst="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4800600" y="6172200"/>
            <a:ext cx="457200" cy="762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614" name="TextBox 8"/>
          <p:cNvSpPr txBox="1">
            <a:spLocks noChangeArrowheads="1"/>
          </p:cNvSpPr>
          <p:nvPr/>
        </p:nvSpPr>
        <p:spPr bwMode="auto">
          <a:xfrm>
            <a:off x="1600200" y="6096000"/>
            <a:ext cx="838200" cy="307975"/>
          </a:xfrm>
          <a:prstGeom prst="rect">
            <a:avLst/>
          </a:prstGeom>
          <a:noFill/>
          <a:ln w="9525">
            <a:noFill/>
            <a:miter lim="800000"/>
            <a:headEnd/>
            <a:tailEnd/>
          </a:ln>
        </p:spPr>
        <p:txBody>
          <a:bodyPr>
            <a:spAutoFit/>
          </a:bodyPr>
          <a:lstStyle/>
          <a:p>
            <a:r>
              <a:rPr lang="en-US" sz="1400">
                <a:solidFill>
                  <a:schemeClr val="bg1"/>
                </a:solidFill>
                <a:latin typeface="Cambria" pitchFamily="-112" charset="0"/>
              </a:rPr>
              <a:t>Wages</a:t>
            </a:r>
          </a:p>
        </p:txBody>
      </p:sp>
      <p:sp>
        <p:nvSpPr>
          <p:cNvPr id="25615" name="TextBox 9"/>
          <p:cNvSpPr txBox="1">
            <a:spLocks noChangeArrowheads="1"/>
          </p:cNvSpPr>
          <p:nvPr/>
        </p:nvSpPr>
        <p:spPr bwMode="auto">
          <a:xfrm>
            <a:off x="3048000" y="6096000"/>
            <a:ext cx="1447800" cy="307975"/>
          </a:xfrm>
          <a:prstGeom prst="rect">
            <a:avLst/>
          </a:prstGeom>
          <a:noFill/>
          <a:ln w="9525">
            <a:noFill/>
            <a:miter lim="800000"/>
            <a:headEnd/>
            <a:tailEnd/>
          </a:ln>
        </p:spPr>
        <p:txBody>
          <a:bodyPr>
            <a:spAutoFit/>
          </a:bodyPr>
          <a:lstStyle/>
          <a:p>
            <a:r>
              <a:rPr lang="en-US" sz="1400">
                <a:solidFill>
                  <a:schemeClr val="bg1"/>
                </a:solidFill>
                <a:latin typeface="Cambria" pitchFamily="-112" charset="0"/>
              </a:rPr>
              <a:t>Mixed Incomes</a:t>
            </a:r>
          </a:p>
        </p:txBody>
      </p:sp>
      <p:sp>
        <p:nvSpPr>
          <p:cNvPr id="25616" name="TextBox 10"/>
          <p:cNvSpPr txBox="1">
            <a:spLocks noChangeArrowheads="1"/>
          </p:cNvSpPr>
          <p:nvPr/>
        </p:nvSpPr>
        <p:spPr bwMode="auto">
          <a:xfrm>
            <a:off x="5257800" y="6096000"/>
            <a:ext cx="1447800" cy="307975"/>
          </a:xfrm>
          <a:prstGeom prst="rect">
            <a:avLst/>
          </a:prstGeom>
          <a:noFill/>
          <a:ln w="9525">
            <a:noFill/>
            <a:miter lim="800000"/>
            <a:headEnd/>
            <a:tailEnd/>
          </a:ln>
        </p:spPr>
        <p:txBody>
          <a:bodyPr>
            <a:spAutoFit/>
          </a:bodyPr>
          <a:lstStyle/>
          <a:p>
            <a:r>
              <a:rPr lang="en-US" sz="1400">
                <a:solidFill>
                  <a:schemeClr val="bg1"/>
                </a:solidFill>
                <a:latin typeface="Cambria" pitchFamily="-112" charset="0"/>
              </a:rPr>
              <a:t>National Income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effectLst>
            <a:outerShdw dist="38100" dir="2700000" rotWithShape="0">
              <a:srgbClr val="000000">
                <a:alpha val="42999"/>
              </a:srgbClr>
            </a:outerShdw>
          </a:effectLst>
        </p:spPr>
        <p:txBody>
          <a:bodyPr/>
          <a:lstStyle/>
          <a:p>
            <a:pPr eaLnBrk="1" hangingPunct="1">
              <a:defRPr/>
            </a:pPr>
            <a:r>
              <a:rPr lang="en-US"/>
              <a:t>Unemployment and Security</a:t>
            </a:r>
          </a:p>
        </p:txBody>
      </p:sp>
      <p:sp>
        <p:nvSpPr>
          <p:cNvPr id="6147" name="Rectangle 3"/>
          <p:cNvSpPr>
            <a:spLocks noGrp="1" noChangeArrowheads="1"/>
          </p:cNvSpPr>
          <p:nvPr>
            <p:ph idx="1"/>
          </p:nvPr>
        </p:nvSpPr>
        <p:spPr>
          <a:effectLst>
            <a:outerShdw dist="38100" dir="2700000" rotWithShape="0">
              <a:srgbClr val="000000">
                <a:alpha val="42999"/>
              </a:srgbClr>
            </a:outerShdw>
          </a:effectLst>
        </p:spPr>
        <p:txBody>
          <a:bodyPr/>
          <a:lstStyle/>
          <a:p>
            <a:pPr eaLnBrk="1" hangingPunct="1"/>
            <a:r>
              <a:rPr lang="en-US" sz="2800" smtClean="0"/>
              <a:t>Two way relationship</a:t>
            </a:r>
          </a:p>
          <a:p>
            <a:pPr eaLnBrk="1" hangingPunct="1"/>
            <a:r>
              <a:rPr lang="en-US" sz="2800" smtClean="0"/>
              <a:t>But in past, stronger relationship in one direction:  unemployment causes violence</a:t>
            </a:r>
          </a:p>
          <a:p>
            <a:pPr eaLnBrk="1" hangingPunct="1"/>
            <a:r>
              <a:rPr lang="en-US" sz="2800" smtClean="0"/>
              <a:t>Reduction in violence has not led to increase in employment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effectLst>
            <a:outerShdw dist="38100" dir="2700000" rotWithShape="0">
              <a:srgbClr val="000000">
                <a:alpha val="42999"/>
              </a:srgbClr>
            </a:outerShdw>
          </a:effectLst>
        </p:spPr>
        <p:txBody>
          <a:bodyPr/>
          <a:lstStyle/>
          <a:p>
            <a:pPr eaLnBrk="1" fontAlgn="auto" hangingPunct="1">
              <a:spcAft>
                <a:spcPts val="0"/>
              </a:spcAft>
              <a:defRPr/>
            </a:pPr>
            <a:r>
              <a:rPr lang="en-US" dirty="0">
                <a:ea typeface="+mj-ea"/>
                <a:cs typeface="+mj-cs"/>
              </a:rPr>
              <a:t>Explanations</a:t>
            </a:r>
          </a:p>
        </p:txBody>
      </p:sp>
      <p:sp>
        <p:nvSpPr>
          <p:cNvPr id="7171" name="Rectangle 3"/>
          <p:cNvSpPr>
            <a:spLocks noGrp="1" noChangeArrowheads="1"/>
          </p:cNvSpPr>
          <p:nvPr>
            <p:ph idx="1"/>
          </p:nvPr>
        </p:nvSpPr>
        <p:spPr>
          <a:effectLst>
            <a:outerShdw dist="38100" dir="2700000" rotWithShape="0">
              <a:srgbClr val="000000">
                <a:alpha val="42999"/>
              </a:srgbClr>
            </a:outerShdw>
          </a:effectLst>
        </p:spPr>
        <p:txBody>
          <a:bodyPr/>
          <a:lstStyle/>
          <a:p>
            <a:pPr eaLnBrk="1" hangingPunct="1"/>
            <a:r>
              <a:rPr lang="en-US" sz="2400" smtClean="0"/>
              <a:t>Minimum wage</a:t>
            </a:r>
          </a:p>
          <a:p>
            <a:pPr lvl="1" eaLnBrk="1" hangingPunct="1"/>
            <a:r>
              <a:rPr lang="en-US" sz="2200" smtClean="0"/>
              <a:t>Not increased substantial in pesos:  5% since 2003, adjusted for inflation</a:t>
            </a:r>
          </a:p>
          <a:p>
            <a:pPr eaLnBrk="1" hangingPunct="1"/>
            <a:r>
              <a:rPr lang="en-US" sz="2400" smtClean="0"/>
              <a:t>Labor market inflexibilities</a:t>
            </a:r>
          </a:p>
          <a:p>
            <a:pPr lvl="1" eaLnBrk="1" hangingPunct="1"/>
            <a:r>
              <a:rPr lang="en-US" sz="2200" smtClean="0"/>
              <a:t>Were reduced</a:t>
            </a:r>
          </a:p>
          <a:p>
            <a:pPr eaLnBrk="1" hangingPunct="1"/>
            <a:r>
              <a:rPr lang="en-US" sz="2400" smtClean="0"/>
              <a:t>Increasing social cost of employment</a:t>
            </a:r>
          </a:p>
          <a:p>
            <a:pPr lvl="1" eaLnBrk="1" hangingPunct="1"/>
            <a:r>
              <a:rPr lang="en-US" sz="2200" smtClean="0"/>
              <a:t>Not increased substantially</a:t>
            </a:r>
          </a:p>
          <a:p>
            <a:pPr lvl="1" eaLnBrk="1" hangingPunct="1">
              <a:buFontTx/>
              <a:buNone/>
            </a:pPr>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686</TotalTime>
  <Words>1018</Words>
  <Application>Microsoft Office PowerPoint</Application>
  <PresentationFormat>On-screen Show (4:3)</PresentationFormat>
  <Paragraphs>131</Paragraphs>
  <Slides>24</Slides>
  <Notes>1</Notes>
  <HiddenSlides>0</HiddenSlides>
  <MMClips>0</MMClips>
  <ScaleCrop>false</ScaleCrop>
  <HeadingPairs>
    <vt:vector size="10" baseType="variant">
      <vt:variant>
        <vt:lpstr>Fonts Used</vt:lpstr>
      </vt:variant>
      <vt:variant>
        <vt:i4>6</vt:i4>
      </vt: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Arial</vt:lpstr>
      <vt:lpstr>ＭＳ Ｐゴシック</vt:lpstr>
      <vt:lpstr>Trebuchet MS</vt:lpstr>
      <vt:lpstr>Wingdings 2</vt:lpstr>
      <vt:lpstr>Calibri</vt:lpstr>
      <vt:lpstr>Cambria</vt:lpstr>
      <vt:lpstr>Revolution</vt:lpstr>
      <vt:lpstr>???</vt:lpstr>
      <vt:lpstr>Microsoft Excel Chart</vt:lpstr>
      <vt:lpstr>Employment, Security, and Development: Challenges  for Colombia</vt:lpstr>
      <vt:lpstr>The Global Context</vt:lpstr>
      <vt:lpstr>Slide 3</vt:lpstr>
      <vt:lpstr>Unemployment</vt:lpstr>
      <vt:lpstr>Slide 5</vt:lpstr>
      <vt:lpstr>Jobless Growth</vt:lpstr>
      <vt:lpstr>Weak Wages</vt:lpstr>
      <vt:lpstr>Unemployment and Security</vt:lpstr>
      <vt:lpstr>Explanations</vt:lpstr>
      <vt:lpstr>Increased Cost of Labor Relative  to Capital</vt:lpstr>
      <vt:lpstr>Explaining Exchange Rate Changes</vt:lpstr>
      <vt:lpstr>Slide 12</vt:lpstr>
      <vt:lpstr>Solutions</vt:lpstr>
      <vt:lpstr>Problem</vt:lpstr>
      <vt:lpstr>Bilateral Investment Agreement</vt:lpstr>
      <vt:lpstr>Response to Crisis</vt:lpstr>
      <vt:lpstr>Stimulus</vt:lpstr>
      <vt:lpstr>Restructuring the  Colombian Economy</vt:lpstr>
      <vt:lpstr>Industrial Policies</vt:lpstr>
      <vt:lpstr>Avoiding Dutch Disease</vt:lpstr>
      <vt:lpstr>Slide 21</vt:lpstr>
      <vt:lpstr>Slide 22</vt:lpstr>
      <vt:lpstr>A New Agenda for Colombia</vt:lpstr>
      <vt:lpstr>Other Roles of Government</vt:lpstr>
    </vt:vector>
  </TitlesOfParts>
  <Company>Columbia Business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 Security, and Development: Challenges for Colombia</dc:title>
  <dc:creator> CBS</dc:creator>
  <cp:lastModifiedBy>jb2632</cp:lastModifiedBy>
  <cp:revision>9</cp:revision>
  <dcterms:created xsi:type="dcterms:W3CDTF">2009-11-16T20:56:57Z</dcterms:created>
  <dcterms:modified xsi:type="dcterms:W3CDTF">2010-01-05T21:06:51Z</dcterms:modified>
</cp:coreProperties>
</file>