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sldIdLst>
    <p:sldId id="263" r:id="rId2"/>
    <p:sldId id="300" r:id="rId3"/>
    <p:sldId id="301" r:id="rId4"/>
    <p:sldId id="277" r:id="rId5"/>
    <p:sldId id="278" r:id="rId6"/>
    <p:sldId id="302" r:id="rId7"/>
    <p:sldId id="303" r:id="rId8"/>
    <p:sldId id="304" r:id="rId9"/>
    <p:sldId id="281" r:id="rId10"/>
    <p:sldId id="282" r:id="rId11"/>
    <p:sldId id="283" r:id="rId12"/>
    <p:sldId id="284" r:id="rId13"/>
    <p:sldId id="285" r:id="rId14"/>
    <p:sldId id="286" r:id="rId15"/>
    <p:sldId id="287" r:id="rId16"/>
    <p:sldId id="288" r:id="rId17"/>
    <p:sldId id="289" r:id="rId18"/>
    <p:sldId id="305" r:id="rId19"/>
    <p:sldId id="290" r:id="rId20"/>
    <p:sldId id="306" r:id="rId21"/>
    <p:sldId id="291" r:id="rId22"/>
    <p:sldId id="307" r:id="rId23"/>
    <p:sldId id="292" r:id="rId24"/>
    <p:sldId id="308" r:id="rId25"/>
    <p:sldId id="293" r:id="rId26"/>
    <p:sldId id="309" r:id="rId27"/>
    <p:sldId id="294" r:id="rId28"/>
    <p:sldId id="295" r:id="rId29"/>
    <p:sldId id="296" r:id="rId30"/>
    <p:sldId id="310" r:id="rId31"/>
    <p:sldId id="299" r:id="rId32"/>
    <p:sldId id="311" r:id="rId33"/>
    <p:sldId id="312" r:id="rId34"/>
    <p:sldId id="313" r:id="rId35"/>
    <p:sldId id="297" r:id="rId36"/>
    <p:sldId id="314" r:id="rId37"/>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srgbClr val="FF0000"/>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47" autoAdjust="0"/>
  </p:normalViewPr>
  <p:slideViewPr>
    <p:cSldViewPr snapToGrid="0">
      <p:cViewPr varScale="1">
        <p:scale>
          <a:sx n="67" d="100"/>
          <a:sy n="67" d="100"/>
        </p:scale>
        <p:origin x="-426" y="-108"/>
      </p:cViewPr>
      <p:guideLst>
        <p:guide orient="horz"/>
        <p:guide pos="21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2232683" y="2165459"/>
            <a:ext cx="6455003" cy="1470025"/>
          </a:xfrm>
        </p:spPr>
        <p:txBody>
          <a:bodyPr/>
          <a:lstStyle>
            <a:lvl1pPr algn="ctr">
              <a:defRPr sz="2800"/>
            </a:lvl1pPr>
          </a:lstStyle>
          <a:p>
            <a:r>
              <a:rPr lang="en-US" dirty="0"/>
              <a:t>Click to edit Master title style</a:t>
            </a:r>
          </a:p>
        </p:txBody>
      </p:sp>
      <p:sp>
        <p:nvSpPr>
          <p:cNvPr id="6147" name="Rectangle 3"/>
          <p:cNvSpPr>
            <a:spLocks noGrp="1" noChangeArrowheads="1"/>
          </p:cNvSpPr>
          <p:nvPr>
            <p:ph type="subTitle" idx="1"/>
          </p:nvPr>
        </p:nvSpPr>
        <p:spPr>
          <a:xfrm>
            <a:off x="2238615" y="3661664"/>
            <a:ext cx="6443138" cy="1752600"/>
          </a:xfrm>
        </p:spPr>
        <p:txBody>
          <a:bodyPr/>
          <a:lstStyle>
            <a:lvl1pPr marL="0" indent="0" algn="ctr">
              <a:buFont typeface="Wingdings" pitchFamily="2" charset="2"/>
              <a:buNone/>
              <a:defRPr sz="1800" b="1"/>
            </a:lvl1pPr>
          </a:lstStyle>
          <a:p>
            <a:r>
              <a:rPr lang="en-US" dirty="0"/>
              <a:t>Click to edit Master subtitle style</a:t>
            </a:r>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346075" y="1600200"/>
            <a:ext cx="4149725" cy="4581525"/>
          </a:xfrm>
        </p:spPr>
        <p:txBody>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600200"/>
            <a:ext cx="4149725" cy="4581525"/>
          </a:xfrm>
        </p:spPr>
        <p:txBody>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58528"/>
            <a:ext cx="8229600" cy="1143000"/>
          </a:xfrm>
        </p:spPr>
        <p:txBody>
          <a:bodyPr/>
          <a:lstStyle>
            <a:lvl1pPr>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0"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46075" y="376238"/>
            <a:ext cx="845185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346075" y="1593850"/>
            <a:ext cx="8451850" cy="45878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131" name="Rectangle 11"/>
          <p:cNvSpPr>
            <a:spLocks noChangeArrowheads="1"/>
          </p:cNvSpPr>
          <p:nvPr userDrawn="1"/>
        </p:nvSpPr>
        <p:spPr bwMode="auto">
          <a:xfrm>
            <a:off x="8628063" y="6538913"/>
            <a:ext cx="339725" cy="244475"/>
          </a:xfrm>
          <a:prstGeom prst="rect">
            <a:avLst/>
          </a:prstGeom>
          <a:noFill/>
          <a:ln w="9525">
            <a:noFill/>
            <a:miter lim="800000"/>
            <a:headEnd/>
            <a:tailEnd/>
          </a:ln>
          <a:effectLst/>
        </p:spPr>
        <p:txBody>
          <a:bodyPr wrap="none">
            <a:spAutoFit/>
          </a:bodyPr>
          <a:lstStyle/>
          <a:p>
            <a:pPr>
              <a:defRPr/>
            </a:pPr>
            <a:fld id="{D080A6BA-9485-48B3-BFAA-18F1DBA3D8D4}" type="slidenum">
              <a:rPr lang="en-US" sz="1000">
                <a:solidFill>
                  <a:schemeClr val="tx2"/>
                </a:solidFill>
              </a:rPr>
              <a:pPr>
                <a:defRPr/>
              </a:pPr>
              <a:t>‹#›</a:t>
            </a:fld>
            <a:endParaRPr lang="en-US" sz="1000" dirty="0">
              <a:solidFill>
                <a:schemeClr val="tx2"/>
              </a:solidFill>
            </a:endParaRPr>
          </a:p>
        </p:txBody>
      </p:sp>
    </p:spTree>
  </p:cSld>
  <p:clrMap bg1="dk2" tx1="lt1" bg2="dk1" tx2="lt2" accent1="accent1" accent2="accent2" accent3="accent3" accent4="accent4" accent5="accent5" accent6="accent6" hlink="hlink" folHlink="folHlink"/>
  <p:sldLayoutIdLst>
    <p:sldLayoutId id="2147483658" r:id="rId1"/>
    <p:sldLayoutId id="2147483657" r:id="rId2"/>
    <p:sldLayoutId id="2147483656" r:id="rId3"/>
    <p:sldLayoutId id="2147483655" r:id="rId4"/>
    <p:sldLayoutId id="2147483654" r:id="rId5"/>
    <p:sldLayoutId id="2147483653" r:id="rId6"/>
    <p:sldLayoutId id="2147483652" r:id="rId7"/>
    <p:sldLayoutId id="2147483651" r:id="rId8"/>
  </p:sldLayoutIdLst>
  <p:transition>
    <p:fade/>
  </p:transition>
  <p:timing>
    <p:tnLst>
      <p:par>
        <p:cTn id="1" dur="indefinite" restart="never" nodeType="tmRoot"/>
      </p:par>
    </p:tnLst>
  </p:timing>
  <p:txStyles>
    <p:titleStyle>
      <a:lvl1pPr algn="ctr" rtl="0" eaLnBrk="0" fontAlgn="base" hangingPunct="0">
        <a:spcBef>
          <a:spcPct val="0"/>
        </a:spcBef>
        <a:spcAft>
          <a:spcPct val="0"/>
        </a:spcAft>
        <a:defRPr sz="2800" b="1">
          <a:solidFill>
            <a:schemeClr val="tx1"/>
          </a:solidFill>
          <a:latin typeface="+mj-lt"/>
          <a:ea typeface="+mj-ea"/>
          <a:cs typeface="+mj-cs"/>
        </a:defRPr>
      </a:lvl1pPr>
      <a:lvl2pPr algn="ctr" rtl="0" eaLnBrk="0" fontAlgn="base" hangingPunct="0">
        <a:spcBef>
          <a:spcPct val="0"/>
        </a:spcBef>
        <a:spcAft>
          <a:spcPct val="0"/>
        </a:spcAft>
        <a:defRPr sz="2800" b="1">
          <a:solidFill>
            <a:schemeClr val="tx1"/>
          </a:solidFill>
          <a:latin typeface="Verdana" pitchFamily="34" charset="0"/>
        </a:defRPr>
      </a:lvl2pPr>
      <a:lvl3pPr algn="ctr" rtl="0" eaLnBrk="0" fontAlgn="base" hangingPunct="0">
        <a:spcBef>
          <a:spcPct val="0"/>
        </a:spcBef>
        <a:spcAft>
          <a:spcPct val="0"/>
        </a:spcAft>
        <a:defRPr sz="2800" b="1">
          <a:solidFill>
            <a:schemeClr val="tx1"/>
          </a:solidFill>
          <a:latin typeface="Verdana" pitchFamily="34" charset="0"/>
        </a:defRPr>
      </a:lvl3pPr>
      <a:lvl4pPr algn="ctr" rtl="0" eaLnBrk="0" fontAlgn="base" hangingPunct="0">
        <a:spcBef>
          <a:spcPct val="0"/>
        </a:spcBef>
        <a:spcAft>
          <a:spcPct val="0"/>
        </a:spcAft>
        <a:defRPr sz="2800" b="1">
          <a:solidFill>
            <a:schemeClr val="tx1"/>
          </a:solidFill>
          <a:latin typeface="Verdana" pitchFamily="34" charset="0"/>
        </a:defRPr>
      </a:lvl4pPr>
      <a:lvl5pPr algn="ctr" rtl="0" eaLnBrk="0" fontAlgn="base" hangingPunct="0">
        <a:spcBef>
          <a:spcPct val="0"/>
        </a:spcBef>
        <a:spcAft>
          <a:spcPct val="0"/>
        </a:spcAft>
        <a:defRPr sz="2800" b="1">
          <a:solidFill>
            <a:schemeClr val="tx1"/>
          </a:solidFill>
          <a:latin typeface="Verdana" pitchFamily="34" charset="0"/>
        </a:defRPr>
      </a:lvl5pPr>
      <a:lvl6pPr marL="457200" algn="ctr" rtl="0" fontAlgn="base">
        <a:spcBef>
          <a:spcPct val="0"/>
        </a:spcBef>
        <a:spcAft>
          <a:spcPct val="0"/>
        </a:spcAft>
        <a:defRPr sz="3600" b="1">
          <a:solidFill>
            <a:schemeClr val="tx1"/>
          </a:solidFill>
          <a:latin typeface="Verdana" pitchFamily="34" charset="0"/>
        </a:defRPr>
      </a:lvl6pPr>
      <a:lvl7pPr marL="914400" algn="ctr" rtl="0" fontAlgn="base">
        <a:spcBef>
          <a:spcPct val="0"/>
        </a:spcBef>
        <a:spcAft>
          <a:spcPct val="0"/>
        </a:spcAft>
        <a:defRPr sz="3600" b="1">
          <a:solidFill>
            <a:schemeClr val="tx1"/>
          </a:solidFill>
          <a:latin typeface="Verdana" pitchFamily="34" charset="0"/>
        </a:defRPr>
      </a:lvl7pPr>
      <a:lvl8pPr marL="1371600" algn="ctr" rtl="0" fontAlgn="base">
        <a:spcBef>
          <a:spcPct val="0"/>
        </a:spcBef>
        <a:spcAft>
          <a:spcPct val="0"/>
        </a:spcAft>
        <a:defRPr sz="3600" b="1">
          <a:solidFill>
            <a:schemeClr val="tx1"/>
          </a:solidFill>
          <a:latin typeface="Verdana" pitchFamily="34" charset="0"/>
        </a:defRPr>
      </a:lvl8pPr>
      <a:lvl9pPr marL="1828800" algn="ctr" rtl="0" fontAlgn="base">
        <a:spcBef>
          <a:spcPct val="0"/>
        </a:spcBef>
        <a:spcAft>
          <a:spcPct val="0"/>
        </a:spcAft>
        <a:defRPr sz="3600" b="1">
          <a:solidFill>
            <a:schemeClr val="tx1"/>
          </a:solidFill>
          <a:latin typeface="Verdana" pitchFamily="34" charset="0"/>
        </a:defRPr>
      </a:lvl9pPr>
    </p:titleStyle>
    <p:bodyStyle>
      <a:lvl1pPr marL="342900" indent="-342900" algn="l" rtl="0" eaLnBrk="0" fontAlgn="base" hangingPunct="0">
        <a:spcBef>
          <a:spcPct val="20000"/>
        </a:spcBef>
        <a:spcAft>
          <a:spcPct val="0"/>
        </a:spcAft>
        <a:buFont typeface="Wingdings" pitchFamily="2" charset="2"/>
        <a:buChar char="§"/>
        <a:defRPr sz="24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defRPr>
      </a:lvl2pPr>
      <a:lvl3pPr marL="1143000" indent="-228600" algn="l" rtl="0" eaLnBrk="0" fontAlgn="base" hangingPunct="0">
        <a:spcBef>
          <a:spcPct val="20000"/>
        </a:spcBef>
        <a:spcAft>
          <a:spcPct val="0"/>
        </a:spcAft>
        <a:buFont typeface="Wingdings" pitchFamily="2" charset="2"/>
        <a:buChar char="§"/>
        <a:defRPr>
          <a:solidFill>
            <a:schemeClr val="tx1"/>
          </a:solidFill>
          <a:latin typeface="+mn-lt"/>
        </a:defRPr>
      </a:lvl3pPr>
      <a:lvl4pPr marL="1600200" indent="-228600" algn="l" rtl="0" eaLnBrk="0" fontAlgn="base" hangingPunct="0">
        <a:spcBef>
          <a:spcPct val="20000"/>
        </a:spcBef>
        <a:spcAft>
          <a:spcPct val="0"/>
        </a:spcAft>
        <a:buChar char="–"/>
        <a:defRPr>
          <a:solidFill>
            <a:schemeClr val="tx1"/>
          </a:solidFill>
          <a:latin typeface="+mn-lt"/>
        </a:defRPr>
      </a:lvl4pPr>
      <a:lvl5pPr marL="2057400" indent="-228600" algn="l" rtl="0" eaLnBrk="0" fontAlgn="base" hangingPunct="0">
        <a:spcBef>
          <a:spcPct val="20000"/>
        </a:spcBef>
        <a:spcAft>
          <a:spcPct val="0"/>
        </a:spcAft>
        <a:buFont typeface="Wingdings" pitchFamily="2" charset="2"/>
        <a:buChar char="§"/>
        <a:defRPr>
          <a:solidFill>
            <a:schemeClr val="tx1"/>
          </a:solidFill>
          <a:latin typeface="+mn-lt"/>
        </a:defRPr>
      </a:lvl5pPr>
      <a:lvl6pPr marL="2514600" indent="-228600" algn="l" rtl="0" fontAlgn="base">
        <a:spcBef>
          <a:spcPct val="20000"/>
        </a:spcBef>
        <a:spcAft>
          <a:spcPct val="0"/>
        </a:spcAft>
        <a:buFont typeface="Wingdings" pitchFamily="2" charset="2"/>
        <a:buChar char="§"/>
        <a:defRPr>
          <a:solidFill>
            <a:schemeClr val="tx1"/>
          </a:solidFill>
          <a:latin typeface="+mn-lt"/>
        </a:defRPr>
      </a:lvl6pPr>
      <a:lvl7pPr marL="2971800" indent="-228600" algn="l" rtl="0" fontAlgn="base">
        <a:spcBef>
          <a:spcPct val="20000"/>
        </a:spcBef>
        <a:spcAft>
          <a:spcPct val="0"/>
        </a:spcAft>
        <a:buFont typeface="Wingdings" pitchFamily="2" charset="2"/>
        <a:buChar char="§"/>
        <a:defRPr>
          <a:solidFill>
            <a:schemeClr val="tx1"/>
          </a:solidFill>
          <a:latin typeface="+mn-lt"/>
        </a:defRPr>
      </a:lvl7pPr>
      <a:lvl8pPr marL="3429000" indent="-228600" algn="l" rtl="0" fontAlgn="base">
        <a:spcBef>
          <a:spcPct val="20000"/>
        </a:spcBef>
        <a:spcAft>
          <a:spcPct val="0"/>
        </a:spcAft>
        <a:buFont typeface="Wingdings" pitchFamily="2" charset="2"/>
        <a:buChar char="§"/>
        <a:defRPr>
          <a:solidFill>
            <a:schemeClr val="tx1"/>
          </a:solidFill>
          <a:latin typeface="+mn-lt"/>
        </a:defRPr>
      </a:lvl8pPr>
      <a:lvl9pPr marL="3886200" indent="-228600" algn="l" rtl="0" fontAlgn="base">
        <a:spcBef>
          <a:spcPct val="20000"/>
        </a:spcBef>
        <a:spcAft>
          <a:spcPct val="0"/>
        </a:spcAft>
        <a:buFont typeface="Wingdings" pitchFamily="2" charset="2"/>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Rectangle 4"/>
          <p:cNvSpPr>
            <a:spLocks noGrp="1" noChangeArrowheads="1"/>
          </p:cNvSpPr>
          <p:nvPr>
            <p:ph type="ctrTitle"/>
          </p:nvPr>
        </p:nvSpPr>
        <p:spPr>
          <a:xfrm>
            <a:off x="2232025" y="2165350"/>
            <a:ext cx="6456363" cy="1470025"/>
          </a:xfrm>
        </p:spPr>
        <p:txBody>
          <a:bodyPr/>
          <a:lstStyle/>
          <a:p>
            <a:pPr eaLnBrk="1" hangingPunct="1"/>
            <a:r>
              <a:rPr lang="en-US" smtClean="0"/>
              <a:t>The Fall: A Chronicle of the Financial Crisis</a:t>
            </a:r>
          </a:p>
        </p:txBody>
      </p:sp>
      <p:sp>
        <p:nvSpPr>
          <p:cNvPr id="10242" name="Rectangle 5"/>
          <p:cNvSpPr>
            <a:spLocks noGrp="1" noChangeArrowheads="1"/>
          </p:cNvSpPr>
          <p:nvPr>
            <p:ph type="subTitle" idx="1"/>
          </p:nvPr>
        </p:nvSpPr>
        <p:spPr>
          <a:xfrm>
            <a:off x="2238375" y="3662363"/>
            <a:ext cx="6443663" cy="1752600"/>
          </a:xfrm>
        </p:spPr>
        <p:txBody>
          <a:bodyPr/>
          <a:lstStyle/>
          <a:p>
            <a:pPr eaLnBrk="1" hangingPunct="1"/>
            <a:r>
              <a:rPr lang="en-US" smtClean="0"/>
              <a:t>Joseph E. Stiglitz</a:t>
            </a: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p:nvPr>
        </p:nvSpPr>
        <p:spPr/>
        <p:txBody>
          <a:bodyPr/>
          <a:lstStyle/>
          <a:p>
            <a:r>
              <a:rPr lang="en-US" smtClean="0"/>
              <a:t>Government to the rescue</a:t>
            </a:r>
          </a:p>
        </p:txBody>
      </p:sp>
      <p:sp>
        <p:nvSpPr>
          <p:cNvPr id="19458" name="Content Placeholder 2"/>
          <p:cNvSpPr>
            <a:spLocks noGrp="1"/>
          </p:cNvSpPr>
          <p:nvPr>
            <p:ph idx="1"/>
          </p:nvPr>
        </p:nvSpPr>
        <p:spPr/>
        <p:txBody>
          <a:bodyPr/>
          <a:lstStyle/>
          <a:p>
            <a:r>
              <a:rPr lang="en-US" smtClean="0"/>
              <a:t>Saved the banks, the bankers, their shareholders and bondholders</a:t>
            </a:r>
            <a:br>
              <a:rPr lang="en-US" smtClean="0"/>
            </a:br>
            <a:endParaRPr lang="en-US" smtClean="0"/>
          </a:p>
          <a:p>
            <a:pPr lvl="1"/>
            <a:r>
              <a:rPr lang="en-US" smtClean="0"/>
              <a:t>Ersatz Capitalism—new level of moral hazard (socializing losses, privatizing gains)</a:t>
            </a:r>
            <a:br>
              <a:rPr lang="en-US" smtClean="0"/>
            </a:br>
            <a:endParaRPr lang="en-US" smtClean="0"/>
          </a:p>
          <a:p>
            <a:pPr lvl="1"/>
            <a:r>
              <a:rPr lang="en-US" smtClean="0"/>
              <a:t>Repealing the ordinary rules of capitalism (entailing bankruptcy when debt obligations cannot be paid, putting banks into conservatorship)</a:t>
            </a:r>
          </a:p>
          <a:p>
            <a:pPr lvl="1"/>
            <a:endParaRPr lang="en-US" smtClean="0"/>
          </a:p>
          <a:p>
            <a:pPr lvl="1"/>
            <a:r>
              <a:rPr lang="en-US" smtClean="0"/>
              <a:t>Increased concentration in the banking system—increasing the problems of too-big-to-fail</a:t>
            </a:r>
          </a:p>
          <a:p>
            <a:endParaRPr lang="en-US" smtClean="0"/>
          </a:p>
        </p:txBody>
      </p:sp>
    </p:spTree>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title"/>
          </p:nvPr>
        </p:nvSpPr>
        <p:spPr/>
        <p:txBody>
          <a:bodyPr/>
          <a:lstStyle/>
          <a:p>
            <a:r>
              <a:rPr lang="en-US" smtClean="0"/>
              <a:t>Mortgages</a:t>
            </a:r>
          </a:p>
        </p:txBody>
      </p:sp>
      <p:sp>
        <p:nvSpPr>
          <p:cNvPr id="20482" name="Content Placeholder 2"/>
          <p:cNvSpPr>
            <a:spLocks noGrp="1"/>
          </p:cNvSpPr>
          <p:nvPr>
            <p:ph idx="1"/>
          </p:nvPr>
        </p:nvSpPr>
        <p:spPr/>
        <p:txBody>
          <a:bodyPr/>
          <a:lstStyle/>
          <a:p>
            <a:r>
              <a:rPr lang="en-US" smtClean="0"/>
              <a:t>Finally did something—but too little</a:t>
            </a:r>
            <a:br>
              <a:rPr lang="en-US" smtClean="0"/>
            </a:br>
            <a:endParaRPr lang="en-US" smtClean="0"/>
          </a:p>
          <a:p>
            <a:r>
              <a:rPr lang="en-US" smtClean="0"/>
              <a:t>Almost nothing about the underwater mortgages</a:t>
            </a:r>
            <a:br>
              <a:rPr lang="en-US" smtClean="0"/>
            </a:br>
            <a:endParaRPr lang="en-US" smtClean="0"/>
          </a:p>
          <a:p>
            <a:r>
              <a:rPr lang="en-US" smtClean="0"/>
              <a:t>Pace of foreclosures continues almost unabated</a:t>
            </a:r>
          </a:p>
          <a:p>
            <a:endParaRPr lang="en-US" smtClean="0"/>
          </a:p>
        </p:txBody>
      </p:sp>
    </p:spTree>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p:txBody>
          <a:bodyPr/>
          <a:lstStyle/>
          <a:p>
            <a:r>
              <a:rPr lang="en-US" smtClean="0"/>
              <a:t>The Stimulus</a:t>
            </a:r>
          </a:p>
        </p:txBody>
      </p:sp>
      <p:sp>
        <p:nvSpPr>
          <p:cNvPr id="21506" name="Content Placeholder 2"/>
          <p:cNvSpPr>
            <a:spLocks noGrp="1"/>
          </p:cNvSpPr>
          <p:nvPr>
            <p:ph idx="1"/>
          </p:nvPr>
        </p:nvSpPr>
        <p:spPr/>
        <p:txBody>
          <a:bodyPr/>
          <a:lstStyle/>
          <a:p>
            <a:r>
              <a:rPr lang="en-US" smtClean="0"/>
              <a:t>Worked—but for the stimulus, the unemployment rate would probably have peaked at close to 12%</a:t>
            </a:r>
            <a:br>
              <a:rPr lang="en-US" smtClean="0"/>
            </a:br>
            <a:endParaRPr lang="en-US" smtClean="0"/>
          </a:p>
          <a:p>
            <a:r>
              <a:rPr lang="en-US" smtClean="0"/>
              <a:t>But it was too small, and not well designed</a:t>
            </a:r>
            <a:br>
              <a:rPr lang="en-US" smtClean="0"/>
            </a:br>
            <a:endParaRPr lang="en-US" smtClean="0"/>
          </a:p>
          <a:p>
            <a:r>
              <a:rPr lang="en-US" smtClean="0"/>
              <a:t>Based on the hypothesis that the economy had hit a small bump, repair the financial system, and everything would return to normal</a:t>
            </a:r>
          </a:p>
          <a:p>
            <a:endParaRPr lang="en-US" smtClean="0"/>
          </a:p>
        </p:txBody>
      </p:sp>
    </p:spTree>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p:nvPr>
        </p:nvSpPr>
        <p:spPr/>
        <p:txBody>
          <a:bodyPr/>
          <a:lstStyle/>
          <a:p>
            <a:r>
              <a:rPr lang="en-US" dirty="0" smtClean="0"/>
              <a:t>Hypothesis was wrong</a:t>
            </a:r>
          </a:p>
        </p:txBody>
      </p:sp>
      <p:sp>
        <p:nvSpPr>
          <p:cNvPr id="22530" name="Content Placeholder 2"/>
          <p:cNvSpPr>
            <a:spLocks noGrp="1"/>
          </p:cNvSpPr>
          <p:nvPr>
            <p:ph idx="1"/>
          </p:nvPr>
        </p:nvSpPr>
        <p:spPr/>
        <p:txBody>
          <a:bodyPr/>
          <a:lstStyle/>
          <a:p>
            <a:r>
              <a:rPr lang="en-US" smtClean="0"/>
              <a:t>There were fundamental problems before the crisis—growth in America and around the world was largely supported by unsustainable American consumption</a:t>
            </a:r>
            <a:br>
              <a:rPr lang="en-US" smtClean="0"/>
            </a:br>
            <a:r>
              <a:rPr lang="en-US" smtClean="0"/>
              <a:t/>
            </a:r>
            <a:br>
              <a:rPr lang="en-US" smtClean="0"/>
            </a:br>
            <a:endParaRPr lang="en-US" smtClean="0"/>
          </a:p>
          <a:p>
            <a:r>
              <a:rPr lang="en-US" smtClean="0"/>
              <a:t>Even if America’s financial institutions were functioning perfectly, households unlikely to return profligate ways</a:t>
            </a:r>
          </a:p>
          <a:p>
            <a:pPr>
              <a:buFont typeface="Wingdings" pitchFamily="2" charset="2"/>
              <a:buNone/>
            </a:pPr>
            <a:endParaRPr lang="en-US" smtClean="0"/>
          </a:p>
        </p:txBody>
      </p:sp>
    </p:spTree>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p:cNvSpPr>
            <a:spLocks noGrp="1"/>
          </p:cNvSpPr>
          <p:nvPr>
            <p:ph type="title"/>
          </p:nvPr>
        </p:nvSpPr>
        <p:spPr/>
        <p:txBody>
          <a:bodyPr/>
          <a:lstStyle/>
          <a:p>
            <a:r>
              <a:rPr lang="en-US" smtClean="0"/>
              <a:t>What will fill the gap?</a:t>
            </a:r>
          </a:p>
        </p:txBody>
      </p:sp>
      <p:sp>
        <p:nvSpPr>
          <p:cNvPr id="23554" name="Content Placeholder 2"/>
          <p:cNvSpPr>
            <a:spLocks noGrp="1"/>
          </p:cNvSpPr>
          <p:nvPr>
            <p:ph idx="1"/>
          </p:nvPr>
        </p:nvSpPr>
        <p:spPr/>
        <p:txBody>
          <a:bodyPr/>
          <a:lstStyle/>
          <a:p>
            <a:r>
              <a:rPr lang="en-US" smtClean="0"/>
              <a:t>Government has been doing this temporarily</a:t>
            </a:r>
            <a:br>
              <a:rPr lang="en-US" smtClean="0"/>
            </a:br>
            <a:endParaRPr lang="en-US" smtClean="0"/>
          </a:p>
          <a:p>
            <a:pPr lvl="1"/>
            <a:r>
              <a:rPr lang="en-US" smtClean="0"/>
              <a:t>But ability and willingness to do this is limited</a:t>
            </a:r>
            <a:br>
              <a:rPr lang="en-US" smtClean="0"/>
            </a:br>
            <a:endParaRPr lang="en-US" smtClean="0"/>
          </a:p>
          <a:p>
            <a:pPr lvl="1"/>
            <a:r>
              <a:rPr lang="en-US" smtClean="0"/>
              <a:t>Growing fiscal pressures are leading to more contractionary policies around the world, especially in Europe after the Greek crisis</a:t>
            </a:r>
            <a:br>
              <a:rPr lang="en-US" smtClean="0"/>
            </a:br>
            <a:endParaRPr lang="en-US" smtClean="0"/>
          </a:p>
          <a:p>
            <a:pPr lvl="1"/>
            <a:r>
              <a:rPr lang="en-US" smtClean="0"/>
              <a:t>In US, states and localities are facing massive shortfalls of revenues—with balanced budget framework, negative stimulus to the economy</a:t>
            </a:r>
          </a:p>
        </p:txBody>
      </p:sp>
    </p:spTree>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p:cNvSpPr>
            <a:spLocks noGrp="1"/>
          </p:cNvSpPr>
          <p:nvPr>
            <p:ph type="title"/>
          </p:nvPr>
        </p:nvSpPr>
        <p:spPr/>
        <p:txBody>
          <a:bodyPr/>
          <a:lstStyle/>
          <a:p>
            <a:r>
              <a:rPr lang="en-US" smtClean="0"/>
              <a:t>What will fill the gap?</a:t>
            </a:r>
          </a:p>
        </p:txBody>
      </p:sp>
      <p:sp>
        <p:nvSpPr>
          <p:cNvPr id="24578" name="Content Placeholder 2"/>
          <p:cNvSpPr>
            <a:spLocks noGrp="1"/>
          </p:cNvSpPr>
          <p:nvPr>
            <p:ph idx="1"/>
          </p:nvPr>
        </p:nvSpPr>
        <p:spPr/>
        <p:txBody>
          <a:bodyPr/>
          <a:lstStyle/>
          <a:p>
            <a:r>
              <a:rPr lang="en-US" smtClean="0"/>
              <a:t>Monetary policy has little power to stimulate the economy</a:t>
            </a:r>
            <a:br>
              <a:rPr lang="en-US" smtClean="0"/>
            </a:br>
            <a:endParaRPr lang="en-US" smtClean="0"/>
          </a:p>
          <a:p>
            <a:pPr lvl="1"/>
            <a:r>
              <a:rPr lang="en-US" smtClean="0"/>
              <a:t>Though it may succeed in creating bubbles in emerging markets</a:t>
            </a:r>
            <a:br>
              <a:rPr lang="en-US" smtClean="0"/>
            </a:br>
            <a:endParaRPr lang="en-US" smtClean="0"/>
          </a:p>
          <a:p>
            <a:pPr lvl="1"/>
            <a:r>
              <a:rPr lang="en-US" smtClean="0"/>
              <a:t>It has not succeeded in encouraging lending by banks in the US and Europe</a:t>
            </a:r>
            <a:br>
              <a:rPr lang="en-US" smtClean="0"/>
            </a:br>
            <a:endParaRPr lang="en-US" smtClean="0"/>
          </a:p>
          <a:p>
            <a:pPr lvl="1"/>
            <a:r>
              <a:rPr lang="en-US" smtClean="0"/>
              <a:t>Understandable, given their weak balance sheets</a:t>
            </a:r>
          </a:p>
        </p:txBody>
      </p:sp>
    </p:spTree>
  </p:cSld>
  <p:clrMapOvr>
    <a:masterClrMapping/>
  </p:clrMapOvr>
  <p:transition>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title"/>
          </p:nvPr>
        </p:nvSpPr>
        <p:spPr/>
        <p:txBody>
          <a:bodyPr/>
          <a:lstStyle/>
          <a:p>
            <a:r>
              <a:rPr lang="en-US" smtClean="0"/>
              <a:t>The Crisis Continues</a:t>
            </a:r>
          </a:p>
        </p:txBody>
      </p:sp>
      <p:sp>
        <p:nvSpPr>
          <p:cNvPr id="25602" name="Content Placeholder 2"/>
          <p:cNvSpPr>
            <a:spLocks noGrp="1"/>
          </p:cNvSpPr>
          <p:nvPr>
            <p:ph idx="1"/>
          </p:nvPr>
        </p:nvSpPr>
        <p:spPr/>
        <p:txBody>
          <a:bodyPr/>
          <a:lstStyle/>
          <a:p>
            <a:r>
              <a:rPr lang="en-US" smtClean="0"/>
              <a:t>As government came to the rescue, its fiscal positions worsened</a:t>
            </a:r>
          </a:p>
          <a:p>
            <a:endParaRPr lang="en-US" smtClean="0"/>
          </a:p>
          <a:p>
            <a:pPr lvl="1"/>
            <a:r>
              <a:rPr lang="en-US" smtClean="0"/>
              <a:t>In effect, debts were transferred to the government</a:t>
            </a:r>
            <a:br>
              <a:rPr lang="en-US" smtClean="0"/>
            </a:br>
            <a:endParaRPr lang="en-US" smtClean="0"/>
          </a:p>
          <a:p>
            <a:pPr lvl="1"/>
            <a:r>
              <a:rPr lang="en-US" smtClean="0"/>
              <a:t>Assumed that government could manage them better</a:t>
            </a:r>
            <a:br>
              <a:rPr lang="en-US" smtClean="0"/>
            </a:br>
            <a:endParaRPr lang="en-US" smtClean="0"/>
          </a:p>
          <a:p>
            <a:pPr lvl="1"/>
            <a:r>
              <a:rPr lang="en-US" smtClean="0"/>
              <a:t>Rescue policies did work—were it not for policies, there likely would have been a depression</a:t>
            </a:r>
          </a:p>
        </p:txBody>
      </p:sp>
    </p:spTree>
  </p:cSld>
  <p:clrMapOvr>
    <a:masterClrMapping/>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p:txBody>
          <a:bodyPr/>
          <a:lstStyle/>
          <a:p>
            <a:r>
              <a:rPr lang="en-US" smtClean="0"/>
              <a:t>Again, following historical pattern</a:t>
            </a:r>
          </a:p>
        </p:txBody>
      </p:sp>
      <p:sp>
        <p:nvSpPr>
          <p:cNvPr id="26626" name="Content Placeholder 2"/>
          <p:cNvSpPr>
            <a:spLocks noGrp="1"/>
          </p:cNvSpPr>
          <p:nvPr>
            <p:ph idx="1"/>
          </p:nvPr>
        </p:nvSpPr>
        <p:spPr/>
        <p:txBody>
          <a:bodyPr/>
          <a:lstStyle/>
          <a:p>
            <a:r>
              <a:rPr lang="en-US" smtClean="0"/>
              <a:t>Sovereign debt crises often follow financial crises</a:t>
            </a:r>
            <a:br>
              <a:rPr lang="en-US" smtClean="0"/>
            </a:br>
            <a:endParaRPr lang="en-US" smtClean="0"/>
          </a:p>
          <a:p>
            <a:r>
              <a:rPr lang="en-US" smtClean="0"/>
              <a:t>Hope that this time things would be different</a:t>
            </a:r>
            <a:br>
              <a:rPr lang="en-US" smtClean="0"/>
            </a:br>
            <a:endParaRPr lang="en-US" smtClean="0"/>
          </a:p>
          <a:p>
            <a:pPr lvl="1"/>
            <a:r>
              <a:rPr lang="en-US" smtClean="0"/>
              <a:t>Most crises are in developing countries, with limited ability to raise taxes and high debt to GDP ratios </a:t>
            </a:r>
            <a:br>
              <a:rPr lang="en-US" smtClean="0"/>
            </a:br>
            <a:endParaRPr lang="en-US" smtClean="0"/>
          </a:p>
          <a:p>
            <a:endParaRPr lang="en-US" smtClean="0"/>
          </a:p>
        </p:txBody>
      </p:sp>
    </p:spTree>
  </p:cSld>
  <p:clrMapOvr>
    <a:masterClrMapping/>
  </p:clrMapOvr>
  <p:transition>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title"/>
          </p:nvPr>
        </p:nvSpPr>
        <p:spPr/>
        <p:txBody>
          <a:bodyPr/>
          <a:lstStyle/>
          <a:p>
            <a:r>
              <a:rPr lang="en-US" smtClean="0"/>
              <a:t>Again, following historical pattern</a:t>
            </a:r>
          </a:p>
        </p:txBody>
      </p:sp>
      <p:sp>
        <p:nvSpPr>
          <p:cNvPr id="27650" name="Content Placeholder 2"/>
          <p:cNvSpPr>
            <a:spLocks noGrp="1"/>
          </p:cNvSpPr>
          <p:nvPr>
            <p:ph idx="1"/>
          </p:nvPr>
        </p:nvSpPr>
        <p:spPr/>
        <p:txBody>
          <a:bodyPr/>
          <a:lstStyle/>
          <a:p>
            <a:r>
              <a:rPr lang="en-US" smtClean="0"/>
              <a:t>Hope that this time things would be different</a:t>
            </a:r>
            <a:br>
              <a:rPr lang="en-US" smtClean="0"/>
            </a:br>
            <a:endParaRPr lang="en-US" smtClean="0"/>
          </a:p>
          <a:p>
            <a:pPr lvl="1"/>
            <a:r>
              <a:rPr lang="en-US" smtClean="0"/>
              <a:t>But European crisis shows that that is not the case</a:t>
            </a:r>
            <a:br>
              <a:rPr lang="en-US" smtClean="0"/>
            </a:br>
            <a:endParaRPr lang="en-US" smtClean="0"/>
          </a:p>
          <a:p>
            <a:pPr lvl="1"/>
            <a:r>
              <a:rPr lang="en-US" smtClean="0"/>
              <a:t>Greece had high debt and deficit</a:t>
            </a:r>
            <a:br>
              <a:rPr lang="en-US" smtClean="0"/>
            </a:br>
            <a:endParaRPr lang="en-US" smtClean="0"/>
          </a:p>
          <a:p>
            <a:pPr lvl="1"/>
            <a:r>
              <a:rPr lang="en-US" smtClean="0"/>
              <a:t>But many of the countries in Europe face similar problems</a:t>
            </a:r>
            <a:br>
              <a:rPr lang="en-US" smtClean="0"/>
            </a:br>
            <a:endParaRPr lang="en-US" smtClean="0"/>
          </a:p>
          <a:p>
            <a:pPr lvl="1"/>
            <a:r>
              <a:rPr lang="en-US" smtClean="0"/>
              <a:t>Explanation for the Trillion Dollar Bailout Program</a:t>
            </a:r>
          </a:p>
        </p:txBody>
      </p:sp>
    </p:spTree>
  </p:cSld>
  <p:clrMapOvr>
    <a:masterClrMapping/>
  </p:clrMapOvr>
  <p:transition>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p:cNvSpPr>
            <a:spLocks noGrp="1"/>
          </p:cNvSpPr>
          <p:nvPr>
            <p:ph type="title"/>
          </p:nvPr>
        </p:nvSpPr>
        <p:spPr/>
        <p:txBody>
          <a:bodyPr/>
          <a:lstStyle/>
          <a:p>
            <a:r>
              <a:rPr lang="en-US" smtClean="0"/>
              <a:t>Not Just a Matter of Profligacy</a:t>
            </a:r>
          </a:p>
        </p:txBody>
      </p:sp>
      <p:sp>
        <p:nvSpPr>
          <p:cNvPr id="28674" name="Content Placeholder 2"/>
          <p:cNvSpPr>
            <a:spLocks noGrp="1"/>
          </p:cNvSpPr>
          <p:nvPr>
            <p:ph idx="1"/>
          </p:nvPr>
        </p:nvSpPr>
        <p:spPr/>
        <p:txBody>
          <a:bodyPr/>
          <a:lstStyle/>
          <a:p>
            <a:r>
              <a:rPr lang="en-US" smtClean="0"/>
              <a:t>Spain had a budget surplus before the crisis</a:t>
            </a:r>
            <a:br>
              <a:rPr lang="en-US" smtClean="0"/>
            </a:br>
            <a:endParaRPr lang="en-US" smtClean="0"/>
          </a:p>
          <a:p>
            <a:r>
              <a:rPr lang="en-US" smtClean="0"/>
              <a:t>Spain had only a 60% debt/GDP ratio</a:t>
            </a:r>
            <a:br>
              <a:rPr lang="en-US" smtClean="0"/>
            </a:br>
            <a:endParaRPr lang="en-US" smtClean="0"/>
          </a:p>
          <a:p>
            <a:r>
              <a:rPr lang="en-US" smtClean="0"/>
              <a:t>Spain had better bank regulation (at least in some dimensions) than the US and most other countries</a:t>
            </a:r>
            <a:br>
              <a:rPr lang="en-US" smtClean="0"/>
            </a:br>
            <a:endParaRPr lang="en-US" smtClean="0"/>
          </a:p>
        </p:txBody>
      </p:sp>
    </p:spTree>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Title 1"/>
          <p:cNvSpPr>
            <a:spLocks noGrp="1"/>
          </p:cNvSpPr>
          <p:nvPr>
            <p:ph type="title"/>
          </p:nvPr>
        </p:nvSpPr>
        <p:spPr/>
        <p:txBody>
          <a:bodyPr/>
          <a:lstStyle/>
          <a:p>
            <a:r>
              <a:rPr lang="en-US" smtClean="0"/>
              <a:t>The Crisis in Brief </a:t>
            </a:r>
          </a:p>
        </p:txBody>
      </p:sp>
      <p:sp>
        <p:nvSpPr>
          <p:cNvPr id="11266" name="Content Placeholder 2"/>
          <p:cNvSpPr>
            <a:spLocks noGrp="1"/>
          </p:cNvSpPr>
          <p:nvPr>
            <p:ph idx="1"/>
          </p:nvPr>
        </p:nvSpPr>
        <p:spPr/>
        <p:txBody>
          <a:bodyPr/>
          <a:lstStyle/>
          <a:p>
            <a:r>
              <a:rPr lang="en-US" smtClean="0"/>
              <a:t>Excess credit fed a housing bubble</a:t>
            </a:r>
            <a:br>
              <a:rPr lang="en-US" smtClean="0"/>
            </a:br>
            <a:endParaRPr lang="en-US" smtClean="0"/>
          </a:p>
          <a:p>
            <a:pPr lvl="1"/>
            <a:r>
              <a:rPr lang="en-US" smtClean="0">
                <a:solidFill>
                  <a:srgbClr val="FFFFFF"/>
                </a:solidFill>
              </a:rPr>
              <a:t>Problems exacerbated by poorly designed mortgages (low doc “liar loans,” zero or negative amortization loans, variable rate mortgages, teaser rates)</a:t>
            </a:r>
          </a:p>
          <a:p>
            <a:endParaRPr lang="en-US" smtClean="0"/>
          </a:p>
        </p:txBody>
      </p:sp>
    </p:spTree>
  </p:cSld>
  <p:clrMapOvr>
    <a:masterClrMapping/>
  </p:clrMapOvr>
  <p:transition>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1"/>
          <p:cNvSpPr>
            <a:spLocks noGrp="1"/>
          </p:cNvSpPr>
          <p:nvPr>
            <p:ph type="title"/>
          </p:nvPr>
        </p:nvSpPr>
        <p:spPr/>
        <p:txBody>
          <a:bodyPr/>
          <a:lstStyle/>
          <a:p>
            <a:r>
              <a:rPr lang="en-US" smtClean="0"/>
              <a:t>Not Just a Matter of Profligacy</a:t>
            </a:r>
          </a:p>
        </p:txBody>
      </p:sp>
      <p:sp>
        <p:nvSpPr>
          <p:cNvPr id="29698" name="Content Placeholder 2"/>
          <p:cNvSpPr>
            <a:spLocks noGrp="1"/>
          </p:cNvSpPr>
          <p:nvPr>
            <p:ph idx="1"/>
          </p:nvPr>
        </p:nvSpPr>
        <p:spPr/>
        <p:txBody>
          <a:bodyPr/>
          <a:lstStyle/>
          <a:p>
            <a:endParaRPr lang="en-US" smtClean="0"/>
          </a:p>
          <a:p>
            <a:r>
              <a:rPr lang="en-US" smtClean="0"/>
              <a:t>Yet today, Spain stands at the precipice</a:t>
            </a:r>
            <a:br>
              <a:rPr lang="en-US" smtClean="0"/>
            </a:br>
            <a:endParaRPr lang="en-US" smtClean="0"/>
          </a:p>
          <a:p>
            <a:pPr lvl="1"/>
            <a:r>
              <a:rPr lang="en-US" smtClean="0"/>
              <a:t>Huge deficit</a:t>
            </a:r>
            <a:br>
              <a:rPr lang="en-US" smtClean="0"/>
            </a:br>
            <a:endParaRPr lang="en-US" smtClean="0"/>
          </a:p>
          <a:p>
            <a:pPr lvl="1"/>
            <a:r>
              <a:rPr lang="en-US" smtClean="0"/>
              <a:t>20% unemployment</a:t>
            </a:r>
            <a:br>
              <a:rPr lang="en-US" smtClean="0"/>
            </a:br>
            <a:endParaRPr lang="en-US" smtClean="0"/>
          </a:p>
          <a:p>
            <a:pPr lvl="1"/>
            <a:r>
              <a:rPr lang="en-US" smtClean="0"/>
              <a:t>More than 40% youth unemployment</a:t>
            </a:r>
          </a:p>
        </p:txBody>
      </p:sp>
    </p:spTree>
  </p:cSld>
  <p:clrMapOvr>
    <a:masterClrMapping/>
  </p:clrMapOvr>
  <p:transition>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p:cNvSpPr>
            <a:spLocks noGrp="1"/>
          </p:cNvSpPr>
          <p:nvPr>
            <p:ph type="title"/>
          </p:nvPr>
        </p:nvSpPr>
        <p:spPr/>
        <p:txBody>
          <a:bodyPr/>
          <a:lstStyle/>
          <a:p>
            <a:r>
              <a:rPr lang="en-US" dirty="0" smtClean="0"/>
              <a:t>The world faces a dilemma</a:t>
            </a:r>
          </a:p>
        </p:txBody>
      </p:sp>
      <p:sp>
        <p:nvSpPr>
          <p:cNvPr id="30722" name="Content Placeholder 2"/>
          <p:cNvSpPr>
            <a:spLocks noGrp="1"/>
          </p:cNvSpPr>
          <p:nvPr>
            <p:ph idx="1"/>
          </p:nvPr>
        </p:nvSpPr>
        <p:spPr/>
        <p:txBody>
          <a:bodyPr/>
          <a:lstStyle/>
          <a:p>
            <a:endParaRPr lang="en-US" smtClean="0"/>
          </a:p>
          <a:p>
            <a:r>
              <a:rPr lang="en-US" smtClean="0"/>
              <a:t>Response demanded of Spain and other countries with large deficits is to cut back spending (or raise taxes)</a:t>
            </a:r>
            <a:br>
              <a:rPr lang="en-US" smtClean="0"/>
            </a:br>
            <a:endParaRPr lang="en-US" smtClean="0"/>
          </a:p>
          <a:p>
            <a:r>
              <a:rPr lang="en-US" smtClean="0"/>
              <a:t>The effect could be massively contractionary</a:t>
            </a:r>
            <a:br>
              <a:rPr lang="en-US" smtClean="0"/>
            </a:br>
            <a:endParaRPr lang="en-US" smtClean="0"/>
          </a:p>
        </p:txBody>
      </p:sp>
    </p:spTree>
  </p:cSld>
  <p:clrMapOvr>
    <a:masterClrMapping/>
  </p:clrMapOvr>
  <p:transition>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tle 1"/>
          <p:cNvSpPr>
            <a:spLocks noGrp="1"/>
          </p:cNvSpPr>
          <p:nvPr>
            <p:ph type="title"/>
          </p:nvPr>
        </p:nvSpPr>
        <p:spPr/>
        <p:txBody>
          <a:bodyPr/>
          <a:lstStyle/>
          <a:p>
            <a:r>
              <a:rPr lang="en-US" dirty="0" smtClean="0"/>
              <a:t>The world faces a dilemma</a:t>
            </a:r>
          </a:p>
        </p:txBody>
      </p:sp>
      <p:sp>
        <p:nvSpPr>
          <p:cNvPr id="31746" name="Content Placeholder 2"/>
          <p:cNvSpPr>
            <a:spLocks noGrp="1"/>
          </p:cNvSpPr>
          <p:nvPr>
            <p:ph idx="1"/>
          </p:nvPr>
        </p:nvSpPr>
        <p:spPr/>
        <p:txBody>
          <a:bodyPr/>
          <a:lstStyle/>
          <a:p>
            <a:pPr>
              <a:buFont typeface="Wingdings" pitchFamily="2" charset="2"/>
              <a:buNone/>
            </a:pPr>
            <a:endParaRPr lang="en-US" dirty="0" smtClean="0"/>
          </a:p>
          <a:p>
            <a:r>
              <a:rPr lang="en-US" dirty="0" smtClean="0"/>
              <a:t>The improvement in the deficit will be minimal</a:t>
            </a:r>
            <a:br>
              <a:rPr lang="en-US" dirty="0" smtClean="0"/>
            </a:br>
            <a:endParaRPr lang="en-US" dirty="0" smtClean="0"/>
          </a:p>
          <a:p>
            <a:pPr lvl="1"/>
            <a:r>
              <a:rPr lang="en-US" dirty="0" smtClean="0"/>
              <a:t>Reminiscent of Argentinean death spiral</a:t>
            </a:r>
            <a:br>
              <a:rPr lang="en-US" dirty="0" smtClean="0"/>
            </a:br>
            <a:endParaRPr lang="en-US" dirty="0" smtClean="0"/>
          </a:p>
          <a:p>
            <a:pPr lvl="1"/>
            <a:r>
              <a:rPr lang="en-US" dirty="0" smtClean="0"/>
              <a:t>Disappointment with size of improvement in deficit/GDP will cause higher interest rates, worsening the problem, leading to further cutbacks</a:t>
            </a:r>
            <a:br>
              <a:rPr lang="en-US" dirty="0" smtClean="0"/>
            </a:br>
            <a:endParaRPr lang="en-US" dirty="0" smtClean="0"/>
          </a:p>
          <a:p>
            <a:pPr lvl="1"/>
            <a:r>
              <a:rPr lang="en-US" dirty="0" smtClean="0"/>
              <a:t>Even the rescue packages may not due the trick</a:t>
            </a:r>
          </a:p>
        </p:txBody>
      </p:sp>
    </p:spTree>
  </p:cSld>
  <p:clrMapOvr>
    <a:masterClrMapping/>
  </p:clrMapOvr>
  <p:transition>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p:cNvSpPr>
            <a:spLocks noGrp="1"/>
          </p:cNvSpPr>
          <p:nvPr>
            <p:ph type="title"/>
          </p:nvPr>
        </p:nvSpPr>
        <p:spPr/>
        <p:txBody>
          <a:bodyPr/>
          <a:lstStyle/>
          <a:p>
            <a:r>
              <a:rPr lang="en-US" smtClean="0"/>
              <a:t>Global Perspectives</a:t>
            </a:r>
          </a:p>
        </p:txBody>
      </p:sp>
      <p:sp>
        <p:nvSpPr>
          <p:cNvPr id="32770" name="Content Placeholder 2"/>
          <p:cNvSpPr>
            <a:spLocks noGrp="1"/>
          </p:cNvSpPr>
          <p:nvPr>
            <p:ph idx="1"/>
          </p:nvPr>
        </p:nvSpPr>
        <p:spPr/>
        <p:txBody>
          <a:bodyPr/>
          <a:lstStyle/>
          <a:p>
            <a:endParaRPr lang="en-US" smtClean="0"/>
          </a:p>
          <a:p>
            <a:r>
              <a:rPr lang="en-US" smtClean="0"/>
              <a:t>One bright spot is growth in Asia</a:t>
            </a:r>
            <a:br>
              <a:rPr lang="en-US" smtClean="0"/>
            </a:br>
            <a:endParaRPr lang="en-US" smtClean="0"/>
          </a:p>
          <a:p>
            <a:pPr lvl="1"/>
            <a:r>
              <a:rPr lang="en-US" smtClean="0"/>
              <a:t>Partial decoupling—based on vast untapped domestic markets</a:t>
            </a:r>
            <a:br>
              <a:rPr lang="en-US" smtClean="0"/>
            </a:br>
            <a:endParaRPr lang="en-US" smtClean="0"/>
          </a:p>
          <a:p>
            <a:pPr lvl="1"/>
            <a:r>
              <a:rPr lang="en-US" smtClean="0"/>
              <a:t>But too small to lead to recovery of US and Europe</a:t>
            </a:r>
          </a:p>
          <a:p>
            <a:pPr lvl="1"/>
            <a:r>
              <a:rPr lang="en-US" smtClean="0"/>
              <a:t>And there is limited spillover from their expansion</a:t>
            </a:r>
          </a:p>
        </p:txBody>
      </p:sp>
    </p:spTree>
  </p:cSld>
  <p:clrMapOvr>
    <a:masterClrMapping/>
  </p:clrMapOvr>
  <p:transition>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le 1"/>
          <p:cNvSpPr>
            <a:spLocks noGrp="1"/>
          </p:cNvSpPr>
          <p:nvPr>
            <p:ph type="title"/>
          </p:nvPr>
        </p:nvSpPr>
        <p:spPr/>
        <p:txBody>
          <a:bodyPr/>
          <a:lstStyle/>
          <a:p>
            <a:r>
              <a:rPr lang="en-US" smtClean="0"/>
              <a:t>Global Perspectives</a:t>
            </a:r>
          </a:p>
        </p:txBody>
      </p:sp>
      <p:sp>
        <p:nvSpPr>
          <p:cNvPr id="33794" name="Content Placeholder 2"/>
          <p:cNvSpPr>
            <a:spLocks noGrp="1"/>
          </p:cNvSpPr>
          <p:nvPr>
            <p:ph idx="1"/>
          </p:nvPr>
        </p:nvSpPr>
        <p:spPr/>
        <p:txBody>
          <a:bodyPr/>
          <a:lstStyle/>
          <a:p>
            <a:endParaRPr lang="en-US" smtClean="0"/>
          </a:p>
          <a:p>
            <a:r>
              <a:rPr lang="en-US" smtClean="0"/>
              <a:t>Problems of reserve accumulation (which weakens global aggregate demand) worsened</a:t>
            </a:r>
            <a:br>
              <a:rPr lang="en-US" smtClean="0"/>
            </a:br>
            <a:endParaRPr lang="en-US" smtClean="0"/>
          </a:p>
          <a:p>
            <a:pPr lvl="1"/>
            <a:r>
              <a:rPr lang="en-US" smtClean="0"/>
              <a:t>Those countries with large reserves fared better </a:t>
            </a:r>
          </a:p>
        </p:txBody>
      </p:sp>
    </p:spTree>
  </p:cSld>
  <p:clrMapOvr>
    <a:masterClrMapping/>
  </p:clrMapOvr>
  <p:transition>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tle 1"/>
          <p:cNvSpPr>
            <a:spLocks noGrp="1"/>
          </p:cNvSpPr>
          <p:nvPr>
            <p:ph type="title"/>
          </p:nvPr>
        </p:nvSpPr>
        <p:spPr/>
        <p:txBody>
          <a:bodyPr/>
          <a:lstStyle/>
          <a:p>
            <a:r>
              <a:rPr lang="en-US" dirty="0" smtClean="0"/>
              <a:t>But Europe’s problems will impact US</a:t>
            </a:r>
          </a:p>
        </p:txBody>
      </p:sp>
      <p:sp>
        <p:nvSpPr>
          <p:cNvPr id="34818" name="Content Placeholder 2"/>
          <p:cNvSpPr>
            <a:spLocks noGrp="1"/>
          </p:cNvSpPr>
          <p:nvPr>
            <p:ph idx="1"/>
          </p:nvPr>
        </p:nvSpPr>
        <p:spPr/>
        <p:txBody>
          <a:bodyPr/>
          <a:lstStyle/>
          <a:p>
            <a:endParaRPr lang="en-US" smtClean="0"/>
          </a:p>
          <a:p>
            <a:r>
              <a:rPr lang="en-US" smtClean="0"/>
              <a:t>Irony:  America exported its toxic mortgages and its recession to Europe</a:t>
            </a:r>
          </a:p>
          <a:p>
            <a:endParaRPr lang="en-US" smtClean="0"/>
          </a:p>
          <a:p>
            <a:r>
              <a:rPr lang="en-US" smtClean="0"/>
              <a:t>Now, Europe is likely to return favor</a:t>
            </a:r>
            <a:br>
              <a:rPr lang="en-US" smtClean="0"/>
            </a:br>
            <a:endParaRPr lang="en-US" smtClean="0"/>
          </a:p>
        </p:txBody>
      </p:sp>
    </p:spTree>
  </p:cSld>
  <p:clrMapOvr>
    <a:masterClrMapping/>
  </p:clrMapOvr>
  <p:transition>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itle 1"/>
          <p:cNvSpPr>
            <a:spLocks noGrp="1"/>
          </p:cNvSpPr>
          <p:nvPr>
            <p:ph type="title"/>
          </p:nvPr>
        </p:nvSpPr>
        <p:spPr/>
        <p:txBody>
          <a:bodyPr/>
          <a:lstStyle/>
          <a:p>
            <a:r>
              <a:rPr lang="en-US" dirty="0" smtClean="0"/>
              <a:t>But Europe’s problems will impact US</a:t>
            </a:r>
          </a:p>
        </p:txBody>
      </p:sp>
      <p:sp>
        <p:nvSpPr>
          <p:cNvPr id="35842" name="Content Placeholder 2"/>
          <p:cNvSpPr>
            <a:spLocks noGrp="1"/>
          </p:cNvSpPr>
          <p:nvPr>
            <p:ph idx="1"/>
          </p:nvPr>
        </p:nvSpPr>
        <p:spPr/>
        <p:txBody>
          <a:bodyPr/>
          <a:lstStyle/>
          <a:p>
            <a:r>
              <a:rPr lang="en-US" smtClean="0"/>
              <a:t>One hope for American recovery was strong exports</a:t>
            </a:r>
            <a:br>
              <a:rPr lang="en-US" smtClean="0"/>
            </a:br>
            <a:endParaRPr lang="en-US" smtClean="0"/>
          </a:p>
          <a:p>
            <a:pPr lvl="1"/>
            <a:r>
              <a:rPr lang="en-US" smtClean="0"/>
              <a:t>Based on a weak dollar</a:t>
            </a:r>
            <a:br>
              <a:rPr lang="en-US" smtClean="0"/>
            </a:br>
            <a:endParaRPr lang="en-US" smtClean="0"/>
          </a:p>
          <a:p>
            <a:pPr lvl="1"/>
            <a:r>
              <a:rPr lang="en-US" smtClean="0"/>
              <a:t>US had been winning “negative beauty contest”</a:t>
            </a:r>
            <a:br>
              <a:rPr lang="en-US" smtClean="0"/>
            </a:br>
            <a:endParaRPr lang="en-US" smtClean="0"/>
          </a:p>
          <a:p>
            <a:pPr lvl="1"/>
            <a:r>
              <a:rPr lang="en-US" smtClean="0"/>
              <a:t>But it looks like Europe will take over, at least for a time</a:t>
            </a:r>
            <a:br>
              <a:rPr lang="en-US" smtClean="0"/>
            </a:br>
            <a:endParaRPr lang="en-US" smtClean="0"/>
          </a:p>
          <a:p>
            <a:pPr lvl="1"/>
            <a:r>
              <a:rPr lang="en-US" smtClean="0"/>
              <a:t>Prospects of strong exports with a weak euro (strong dollar) and a weak Europe are bleak</a:t>
            </a:r>
          </a:p>
        </p:txBody>
      </p:sp>
    </p:spTree>
  </p:cSld>
  <p:clrMapOvr>
    <a:masterClrMapping/>
  </p:clrMapOvr>
  <p:transition>
    <p:fad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Title 1"/>
          <p:cNvSpPr>
            <a:spLocks noGrp="1"/>
          </p:cNvSpPr>
          <p:nvPr>
            <p:ph type="title"/>
          </p:nvPr>
        </p:nvSpPr>
        <p:spPr/>
        <p:txBody>
          <a:bodyPr/>
          <a:lstStyle/>
          <a:p>
            <a:r>
              <a:rPr lang="en-US" dirty="0" smtClean="0"/>
              <a:t>Prospects of a quick global recovery remain bleak </a:t>
            </a:r>
          </a:p>
        </p:txBody>
      </p:sp>
      <p:sp>
        <p:nvSpPr>
          <p:cNvPr id="36866" name="Content Placeholder 2"/>
          <p:cNvSpPr>
            <a:spLocks noGrp="1"/>
          </p:cNvSpPr>
          <p:nvPr>
            <p:ph idx="1"/>
          </p:nvPr>
        </p:nvSpPr>
        <p:spPr/>
        <p:txBody>
          <a:bodyPr/>
          <a:lstStyle/>
          <a:p>
            <a:r>
              <a:rPr lang="en-US" smtClean="0"/>
              <a:t>In U.S., problem is not that of a jobless recovery, but rather of an anemic recovery—too slow to create jobs for new entrants to the labor force, let alone to eliminate the job deficit</a:t>
            </a:r>
            <a:br>
              <a:rPr lang="en-US" smtClean="0"/>
            </a:br>
            <a:endParaRPr lang="en-US" smtClean="0"/>
          </a:p>
          <a:p>
            <a:pPr lvl="1"/>
            <a:r>
              <a:rPr lang="en-US" smtClean="0"/>
              <a:t>One out of six Americans who would like a full time job still can’t get one</a:t>
            </a:r>
            <a:br>
              <a:rPr lang="en-US" smtClean="0"/>
            </a:br>
            <a:endParaRPr lang="en-US" smtClean="0"/>
          </a:p>
          <a:p>
            <a:pPr lvl="1"/>
            <a:r>
              <a:rPr lang="en-US" smtClean="0"/>
              <a:t>Housing problems may impede recovery of labor market</a:t>
            </a:r>
            <a:br>
              <a:rPr lang="en-US" smtClean="0"/>
            </a:br>
            <a:endParaRPr lang="en-US" smtClean="0"/>
          </a:p>
          <a:p>
            <a:pPr lvl="1"/>
            <a:r>
              <a:rPr lang="en-US" smtClean="0"/>
              <a:t>Middle of decade (at earliest) before return to “normal”</a:t>
            </a:r>
          </a:p>
          <a:p>
            <a:endParaRPr lang="en-US" smtClean="0"/>
          </a:p>
        </p:txBody>
      </p:sp>
    </p:spTree>
  </p:cSld>
  <p:clrMapOvr>
    <a:masterClrMapping/>
  </p:clrMapOvr>
  <p:transition>
    <p:fad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itle 1"/>
          <p:cNvSpPr>
            <a:spLocks noGrp="1"/>
          </p:cNvSpPr>
          <p:nvPr>
            <p:ph type="title"/>
          </p:nvPr>
        </p:nvSpPr>
        <p:spPr/>
        <p:txBody>
          <a:bodyPr/>
          <a:lstStyle/>
          <a:p>
            <a:r>
              <a:rPr lang="en-US" dirty="0" smtClean="0"/>
              <a:t>Prospects of a quick global recovery remain bleak </a:t>
            </a:r>
          </a:p>
        </p:txBody>
      </p:sp>
      <p:sp>
        <p:nvSpPr>
          <p:cNvPr id="37890" name="Content Placeholder 2"/>
          <p:cNvSpPr>
            <a:spLocks noGrp="1"/>
          </p:cNvSpPr>
          <p:nvPr>
            <p:ph idx="1"/>
          </p:nvPr>
        </p:nvSpPr>
        <p:spPr/>
        <p:txBody>
          <a:bodyPr/>
          <a:lstStyle/>
          <a:p>
            <a:r>
              <a:rPr lang="en-US" smtClean="0"/>
              <a:t>In Europe, matters are even worse</a:t>
            </a:r>
            <a:br>
              <a:rPr lang="en-US" smtClean="0"/>
            </a:br>
            <a:endParaRPr lang="en-US" smtClean="0"/>
          </a:p>
          <a:p>
            <a:r>
              <a:rPr lang="en-US" smtClean="0"/>
              <a:t>Questions are raised:  Will the euro survive?  Will some European governments default?  </a:t>
            </a:r>
            <a:br>
              <a:rPr lang="en-US" smtClean="0"/>
            </a:br>
            <a:endParaRPr lang="en-US" smtClean="0"/>
          </a:p>
          <a:p>
            <a:pPr lvl="1"/>
            <a:r>
              <a:rPr lang="en-US" smtClean="0"/>
              <a:t>Will countries be willing to take cutbacks required by “markets”?</a:t>
            </a:r>
            <a:br>
              <a:rPr lang="en-US" smtClean="0"/>
            </a:br>
            <a:endParaRPr lang="en-US" smtClean="0"/>
          </a:p>
          <a:p>
            <a:pPr lvl="1"/>
            <a:r>
              <a:rPr lang="en-US" smtClean="0"/>
              <a:t>Especially with prolonged high unemployment rates (including among the youth)</a:t>
            </a:r>
            <a:br>
              <a:rPr lang="en-US" smtClean="0"/>
            </a:br>
            <a:endParaRPr lang="en-US" smtClean="0"/>
          </a:p>
          <a:p>
            <a:pPr lvl="1"/>
            <a:r>
              <a:rPr lang="en-US" smtClean="0"/>
              <a:t>Uncertainties will play on investors, force higher interest rates, and exacerbate the problems</a:t>
            </a:r>
          </a:p>
          <a:p>
            <a:endParaRPr lang="en-US" smtClean="0"/>
          </a:p>
        </p:txBody>
      </p:sp>
    </p:spTree>
  </p:cSld>
  <p:clrMapOvr>
    <a:masterClrMapping/>
  </p:clrMapOvr>
  <p:transition>
    <p:fad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Title 1"/>
          <p:cNvSpPr>
            <a:spLocks noGrp="1"/>
          </p:cNvSpPr>
          <p:nvPr>
            <p:ph type="title"/>
          </p:nvPr>
        </p:nvSpPr>
        <p:spPr/>
        <p:txBody>
          <a:bodyPr/>
          <a:lstStyle/>
          <a:p>
            <a:r>
              <a:rPr lang="en-US" smtClean="0"/>
              <a:t>“Can it Happen Again?”</a:t>
            </a:r>
          </a:p>
        </p:txBody>
      </p:sp>
      <p:sp>
        <p:nvSpPr>
          <p:cNvPr id="38914" name="Content Placeholder 2"/>
          <p:cNvSpPr>
            <a:spLocks noGrp="1"/>
          </p:cNvSpPr>
          <p:nvPr>
            <p:ph idx="1"/>
          </p:nvPr>
        </p:nvSpPr>
        <p:spPr/>
        <p:txBody>
          <a:bodyPr/>
          <a:lstStyle/>
          <a:p>
            <a:endParaRPr lang="en-US" smtClean="0"/>
          </a:p>
          <a:p>
            <a:r>
              <a:rPr lang="en-US" smtClean="0"/>
              <a:t>If history is our guide, not only can it happen again, it will happen again</a:t>
            </a:r>
            <a:br>
              <a:rPr lang="en-US" smtClean="0"/>
            </a:br>
            <a:endParaRPr lang="en-US" smtClean="0"/>
          </a:p>
          <a:p>
            <a:pPr lvl="1"/>
            <a:r>
              <a:rPr lang="en-US" smtClean="0"/>
              <a:t>Though it may take slightly different form</a:t>
            </a:r>
            <a:br>
              <a:rPr lang="en-US" smtClean="0"/>
            </a:br>
            <a:endParaRPr lang="en-US" smtClean="0"/>
          </a:p>
          <a:p>
            <a:pPr lvl="1"/>
            <a:r>
              <a:rPr lang="en-US" smtClean="0"/>
              <a:t>With slightly different instruments</a:t>
            </a:r>
          </a:p>
        </p:txBody>
      </p:sp>
    </p:spTree>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Title 1"/>
          <p:cNvSpPr>
            <a:spLocks noGrp="1"/>
          </p:cNvSpPr>
          <p:nvPr>
            <p:ph type="title"/>
          </p:nvPr>
        </p:nvSpPr>
        <p:spPr/>
        <p:txBody>
          <a:bodyPr/>
          <a:lstStyle/>
          <a:p>
            <a:r>
              <a:rPr lang="en-US" smtClean="0"/>
              <a:t>The Crisis in Brief </a:t>
            </a:r>
          </a:p>
        </p:txBody>
      </p:sp>
      <p:sp>
        <p:nvSpPr>
          <p:cNvPr id="12290" name="Content Placeholder 2"/>
          <p:cNvSpPr>
            <a:spLocks noGrp="1"/>
          </p:cNvSpPr>
          <p:nvPr>
            <p:ph idx="1"/>
          </p:nvPr>
        </p:nvSpPr>
        <p:spPr/>
        <p:txBody>
          <a:bodyPr/>
          <a:lstStyle/>
          <a:p>
            <a:r>
              <a:rPr lang="en-US" smtClean="0"/>
              <a:t>Excess credit fed a housing bubble</a:t>
            </a:r>
            <a:br>
              <a:rPr lang="en-US" smtClean="0"/>
            </a:br>
            <a:endParaRPr lang="en-US" smtClean="0"/>
          </a:p>
          <a:p>
            <a:pPr lvl="1"/>
            <a:r>
              <a:rPr lang="en-US" smtClean="0"/>
              <a:t>Securitization meant that originator did not bear costs of flawed mortgage products</a:t>
            </a:r>
          </a:p>
          <a:p>
            <a:pPr lvl="2"/>
            <a:r>
              <a:rPr lang="en-US" smtClean="0"/>
              <a:t>Based on the principle that a “fool is born every moment”</a:t>
            </a:r>
          </a:p>
          <a:p>
            <a:pPr lvl="2"/>
            <a:r>
              <a:rPr lang="en-US" smtClean="0"/>
              <a:t>Globalization had opened up a global marketplace for fools</a:t>
            </a:r>
          </a:p>
          <a:p>
            <a:pPr lvl="2"/>
            <a:r>
              <a:rPr lang="en-US" smtClean="0"/>
              <a:t>Rating agencies’ flawed incentives and flawed models made it all possible</a:t>
            </a:r>
          </a:p>
          <a:p>
            <a:endParaRPr lang="en-US" smtClean="0"/>
          </a:p>
        </p:txBody>
      </p:sp>
    </p:spTree>
  </p:cSld>
  <p:clrMapOvr>
    <a:masterClrMapping/>
  </p:clrMapOvr>
  <p:transition>
    <p:fad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itle 1"/>
          <p:cNvSpPr>
            <a:spLocks noGrp="1"/>
          </p:cNvSpPr>
          <p:nvPr>
            <p:ph type="title"/>
          </p:nvPr>
        </p:nvSpPr>
        <p:spPr/>
        <p:txBody>
          <a:bodyPr/>
          <a:lstStyle/>
          <a:p>
            <a:r>
              <a:rPr lang="en-US" smtClean="0"/>
              <a:t>“Can it Happen Again?”</a:t>
            </a:r>
          </a:p>
        </p:txBody>
      </p:sp>
      <p:sp>
        <p:nvSpPr>
          <p:cNvPr id="39938" name="Content Placeholder 2"/>
          <p:cNvSpPr>
            <a:spLocks noGrp="1"/>
          </p:cNvSpPr>
          <p:nvPr>
            <p:ph idx="1"/>
          </p:nvPr>
        </p:nvSpPr>
        <p:spPr/>
        <p:txBody>
          <a:bodyPr/>
          <a:lstStyle/>
          <a:p>
            <a:r>
              <a:rPr lang="en-US" smtClean="0"/>
              <a:t>Question is:  have we “learned the lessons,” so that the likelihood is reduced, the consequences mitigated?</a:t>
            </a:r>
            <a:br>
              <a:rPr lang="en-US" smtClean="0"/>
            </a:br>
            <a:endParaRPr lang="en-US" smtClean="0"/>
          </a:p>
          <a:p>
            <a:r>
              <a:rPr lang="en-US" smtClean="0"/>
              <a:t>The answer is almost surely no:</a:t>
            </a:r>
            <a:br>
              <a:rPr lang="en-US" smtClean="0"/>
            </a:br>
            <a:endParaRPr lang="en-US" smtClean="0"/>
          </a:p>
          <a:p>
            <a:pPr lvl="1"/>
            <a:r>
              <a:rPr lang="en-US" smtClean="0"/>
              <a:t>We know that markets are not self-regulating</a:t>
            </a:r>
            <a:br>
              <a:rPr lang="en-US" smtClean="0"/>
            </a:br>
            <a:endParaRPr lang="en-US" smtClean="0"/>
          </a:p>
          <a:p>
            <a:pPr lvl="1"/>
            <a:r>
              <a:rPr lang="en-US" smtClean="0"/>
              <a:t>We know that perverse incentives give rise to perverse behavior</a:t>
            </a:r>
            <a:br>
              <a:rPr lang="en-US" smtClean="0"/>
            </a:br>
            <a:endParaRPr lang="en-US" smtClean="0"/>
          </a:p>
          <a:p>
            <a:pPr lvl="1"/>
            <a:r>
              <a:rPr lang="en-US" smtClean="0"/>
              <a:t>We know that regulations are required </a:t>
            </a:r>
          </a:p>
        </p:txBody>
      </p:sp>
    </p:spTree>
  </p:cSld>
  <p:clrMapOvr>
    <a:masterClrMapping/>
  </p:clrMapOvr>
  <p:transition>
    <p:fad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Title 1"/>
          <p:cNvSpPr>
            <a:spLocks noGrp="1"/>
          </p:cNvSpPr>
          <p:nvPr>
            <p:ph type="title"/>
          </p:nvPr>
        </p:nvSpPr>
        <p:spPr/>
        <p:txBody>
          <a:bodyPr/>
          <a:lstStyle/>
          <a:p>
            <a:r>
              <a:rPr lang="en-US" dirty="0" smtClean="0"/>
              <a:t>“Can it happen again?”</a:t>
            </a:r>
          </a:p>
        </p:txBody>
      </p:sp>
      <p:sp>
        <p:nvSpPr>
          <p:cNvPr id="40962" name="Content Placeholder 2"/>
          <p:cNvSpPr>
            <a:spLocks noGrp="1"/>
          </p:cNvSpPr>
          <p:nvPr>
            <p:ph idx="1"/>
          </p:nvPr>
        </p:nvSpPr>
        <p:spPr/>
        <p:txBody>
          <a:bodyPr/>
          <a:lstStyle/>
          <a:p>
            <a:endParaRPr lang="en-US" smtClean="0"/>
          </a:p>
          <a:p>
            <a:r>
              <a:rPr lang="en-US" smtClean="0"/>
              <a:t>But  </a:t>
            </a:r>
            <a:r>
              <a:rPr lang="en-US" i="1" smtClean="0"/>
              <a:t>so far </a:t>
            </a:r>
            <a:r>
              <a:rPr lang="en-US" smtClean="0"/>
              <a:t>the responses to the crisis have been mixed—little has been done about underlying problems</a:t>
            </a:r>
          </a:p>
        </p:txBody>
      </p:sp>
    </p:spTree>
  </p:cSld>
  <p:clrMapOvr>
    <a:masterClrMapping/>
  </p:clrMapOvr>
  <p:transition>
    <p:fad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Title 1"/>
          <p:cNvSpPr>
            <a:spLocks noGrp="1"/>
          </p:cNvSpPr>
          <p:nvPr>
            <p:ph type="title"/>
          </p:nvPr>
        </p:nvSpPr>
        <p:spPr/>
        <p:txBody>
          <a:bodyPr/>
          <a:lstStyle/>
          <a:p>
            <a:r>
              <a:rPr lang="en-US" dirty="0" smtClean="0"/>
              <a:t>“Can it happen again?”</a:t>
            </a:r>
          </a:p>
        </p:txBody>
      </p:sp>
      <p:sp>
        <p:nvSpPr>
          <p:cNvPr id="41986" name="Content Placeholder 2"/>
          <p:cNvSpPr>
            <a:spLocks noGrp="1"/>
          </p:cNvSpPr>
          <p:nvPr>
            <p:ph idx="1"/>
          </p:nvPr>
        </p:nvSpPr>
        <p:spPr/>
        <p:txBody>
          <a:bodyPr/>
          <a:lstStyle/>
          <a:p>
            <a:r>
              <a:rPr lang="en-US" smtClean="0"/>
              <a:t>And in some dimensions, matters are worse</a:t>
            </a:r>
            <a:br>
              <a:rPr lang="en-US" smtClean="0"/>
            </a:br>
            <a:endParaRPr lang="en-US" smtClean="0"/>
          </a:p>
          <a:p>
            <a:pPr lvl="1"/>
            <a:r>
              <a:rPr lang="en-US" smtClean="0"/>
              <a:t>A more concentrated banking system—giving rise to greater problems of “too big to fail”</a:t>
            </a:r>
            <a:br>
              <a:rPr lang="en-US" smtClean="0"/>
            </a:br>
            <a:endParaRPr lang="en-US" smtClean="0"/>
          </a:p>
          <a:p>
            <a:pPr lvl="1"/>
            <a:r>
              <a:rPr lang="en-US" smtClean="0"/>
              <a:t>The bailouts and the manner in which they were conducted exacerbated moral hazard problem</a:t>
            </a:r>
            <a:br>
              <a:rPr lang="en-US" smtClean="0"/>
            </a:br>
            <a:endParaRPr lang="en-US" smtClean="0"/>
          </a:p>
        </p:txBody>
      </p:sp>
    </p:spTree>
  </p:cSld>
  <p:clrMapOvr>
    <a:masterClrMapping/>
  </p:clrMapOvr>
  <p:transition>
    <p:fad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le 1"/>
          <p:cNvSpPr>
            <a:spLocks noGrp="1"/>
          </p:cNvSpPr>
          <p:nvPr>
            <p:ph type="title"/>
          </p:nvPr>
        </p:nvSpPr>
        <p:spPr/>
        <p:txBody>
          <a:bodyPr/>
          <a:lstStyle/>
          <a:p>
            <a:r>
              <a:rPr lang="en-US" dirty="0" smtClean="0"/>
              <a:t>“Can it happen again?”</a:t>
            </a:r>
          </a:p>
        </p:txBody>
      </p:sp>
      <p:sp>
        <p:nvSpPr>
          <p:cNvPr id="43010" name="Content Placeholder 2"/>
          <p:cNvSpPr>
            <a:spLocks noGrp="1"/>
          </p:cNvSpPr>
          <p:nvPr>
            <p:ph idx="1"/>
          </p:nvPr>
        </p:nvSpPr>
        <p:spPr/>
        <p:txBody>
          <a:bodyPr/>
          <a:lstStyle/>
          <a:p>
            <a:r>
              <a:rPr lang="en-US" smtClean="0"/>
              <a:t>And in some dimensions, matters are worse</a:t>
            </a:r>
            <a:br>
              <a:rPr lang="en-US" smtClean="0"/>
            </a:br>
            <a:endParaRPr lang="en-US" smtClean="0"/>
          </a:p>
          <a:p>
            <a:pPr lvl="1"/>
            <a:r>
              <a:rPr lang="en-US" smtClean="0"/>
              <a:t>Prevalent incentive structures provide incentives for short sighted behavior and excessive risk taking.</a:t>
            </a:r>
            <a:br>
              <a:rPr lang="en-US" smtClean="0"/>
            </a:br>
            <a:endParaRPr lang="en-US" smtClean="0"/>
          </a:p>
          <a:p>
            <a:pPr lvl="1"/>
            <a:r>
              <a:rPr lang="en-US" smtClean="0"/>
              <a:t>Open question still about derivatives regulations</a:t>
            </a:r>
            <a:br>
              <a:rPr lang="en-US" smtClean="0"/>
            </a:br>
            <a:endParaRPr lang="en-US" smtClean="0"/>
          </a:p>
          <a:p>
            <a:pPr lvl="1"/>
            <a:r>
              <a:rPr lang="en-US" smtClean="0"/>
              <a:t>Some success in preventing worse mortgage abuses</a:t>
            </a:r>
          </a:p>
        </p:txBody>
      </p:sp>
    </p:spTree>
  </p:cSld>
  <p:clrMapOvr>
    <a:masterClrMapping/>
  </p:clrMapOvr>
  <p:transition>
    <p:fad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Title 1"/>
          <p:cNvSpPr>
            <a:spLocks noGrp="1"/>
          </p:cNvSpPr>
          <p:nvPr>
            <p:ph type="title"/>
          </p:nvPr>
        </p:nvSpPr>
        <p:spPr/>
        <p:txBody>
          <a:bodyPr/>
          <a:lstStyle/>
          <a:p>
            <a:r>
              <a:rPr lang="en-US" smtClean="0"/>
              <a:t>Regulation and Creativity</a:t>
            </a:r>
          </a:p>
        </p:txBody>
      </p:sp>
      <p:sp>
        <p:nvSpPr>
          <p:cNvPr id="44034" name="Content Placeholder 2"/>
          <p:cNvSpPr>
            <a:spLocks noGrp="1"/>
          </p:cNvSpPr>
          <p:nvPr>
            <p:ph idx="1"/>
          </p:nvPr>
        </p:nvSpPr>
        <p:spPr/>
        <p:txBody>
          <a:bodyPr/>
          <a:lstStyle/>
          <a:p>
            <a:r>
              <a:rPr lang="en-US" smtClean="0"/>
              <a:t>In some quarters, there are worries about whether new regulations will stifle creativity</a:t>
            </a:r>
            <a:br>
              <a:rPr lang="en-US" smtClean="0"/>
            </a:br>
            <a:endParaRPr lang="en-US" smtClean="0"/>
          </a:p>
          <a:p>
            <a:r>
              <a:rPr lang="en-US" smtClean="0"/>
              <a:t>But much of the sectors’ creative energy was directed at regulatory, tax, and accounting arbitrage</a:t>
            </a:r>
          </a:p>
          <a:p>
            <a:endParaRPr lang="en-US" smtClean="0"/>
          </a:p>
        </p:txBody>
      </p:sp>
    </p:spTree>
  </p:cSld>
  <p:clrMapOvr>
    <a:masterClrMapping/>
  </p:clrMapOvr>
  <p:transition>
    <p:fad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Title 1"/>
          <p:cNvSpPr>
            <a:spLocks noGrp="1"/>
          </p:cNvSpPr>
          <p:nvPr>
            <p:ph type="title"/>
          </p:nvPr>
        </p:nvSpPr>
        <p:spPr/>
        <p:txBody>
          <a:bodyPr/>
          <a:lstStyle/>
          <a:p>
            <a:r>
              <a:rPr lang="en-US" smtClean="0"/>
              <a:t>Regulation and Creativity</a:t>
            </a:r>
          </a:p>
        </p:txBody>
      </p:sp>
      <p:sp>
        <p:nvSpPr>
          <p:cNvPr id="45058" name="Content Placeholder 2"/>
          <p:cNvSpPr>
            <a:spLocks noGrp="1"/>
          </p:cNvSpPr>
          <p:nvPr>
            <p:ph idx="1"/>
          </p:nvPr>
        </p:nvSpPr>
        <p:spPr/>
        <p:txBody>
          <a:bodyPr/>
          <a:lstStyle/>
          <a:p>
            <a:endParaRPr lang="en-US" smtClean="0"/>
          </a:p>
          <a:p>
            <a:r>
              <a:rPr lang="en-US" smtClean="0"/>
              <a:t>This undermined the sector fulfilling its core functions of allocating capital (providing credit to small and medium sized enterprises) managing risk, running an efficient payments system, all at low transactions cost</a:t>
            </a:r>
          </a:p>
        </p:txBody>
      </p:sp>
    </p:spTree>
  </p:cSld>
  <p:clrMapOvr>
    <a:masterClrMapping/>
  </p:clrMapOvr>
  <p:transition>
    <p:fad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Title 1"/>
          <p:cNvSpPr>
            <a:spLocks noGrp="1"/>
          </p:cNvSpPr>
          <p:nvPr>
            <p:ph type="title"/>
          </p:nvPr>
        </p:nvSpPr>
        <p:spPr/>
        <p:txBody>
          <a:bodyPr/>
          <a:lstStyle/>
          <a:p>
            <a:r>
              <a:rPr lang="en-US" smtClean="0"/>
              <a:t>Regulation and Creativity</a:t>
            </a:r>
          </a:p>
        </p:txBody>
      </p:sp>
      <p:sp>
        <p:nvSpPr>
          <p:cNvPr id="46082" name="Content Placeholder 2"/>
          <p:cNvSpPr>
            <a:spLocks noGrp="1"/>
          </p:cNvSpPr>
          <p:nvPr>
            <p:ph idx="1"/>
          </p:nvPr>
        </p:nvSpPr>
        <p:spPr/>
        <p:txBody>
          <a:bodyPr/>
          <a:lstStyle/>
          <a:p>
            <a:endParaRPr lang="en-US" smtClean="0"/>
          </a:p>
          <a:p>
            <a:r>
              <a:rPr lang="en-US" smtClean="0"/>
              <a:t>A good regulatory system holds out the promise of directing innovative energies of the sector in ways more consonant with its role in our society</a:t>
            </a:r>
            <a:br>
              <a:rPr lang="en-US" smtClean="0"/>
            </a:br>
            <a:endParaRPr lang="en-US" smtClean="0"/>
          </a:p>
          <a:p>
            <a:r>
              <a:rPr lang="en-US" smtClean="0"/>
              <a:t>Creating not only a more stable economy, but a more prosperous one.  </a:t>
            </a:r>
          </a:p>
          <a:p>
            <a:endParaRPr lang="en-US" smtClean="0"/>
          </a:p>
        </p:txBody>
      </p:sp>
    </p:spTree>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Title 1"/>
          <p:cNvSpPr>
            <a:spLocks noGrp="1"/>
          </p:cNvSpPr>
          <p:nvPr>
            <p:ph type="title"/>
          </p:nvPr>
        </p:nvSpPr>
        <p:spPr/>
        <p:txBody>
          <a:bodyPr/>
          <a:lstStyle/>
          <a:p>
            <a:r>
              <a:rPr lang="en-US" smtClean="0"/>
              <a:t>The crisis was predictable, and predicted</a:t>
            </a:r>
          </a:p>
        </p:txBody>
      </p:sp>
      <p:sp>
        <p:nvSpPr>
          <p:cNvPr id="13314" name="Content Placeholder 2"/>
          <p:cNvSpPr>
            <a:spLocks noGrp="1"/>
          </p:cNvSpPr>
          <p:nvPr>
            <p:ph idx="1"/>
          </p:nvPr>
        </p:nvSpPr>
        <p:spPr/>
        <p:txBody>
          <a:bodyPr/>
          <a:lstStyle/>
          <a:p>
            <a:r>
              <a:rPr lang="en-US" smtClean="0"/>
              <a:t>The bubble was not sustainable</a:t>
            </a:r>
            <a:br>
              <a:rPr lang="en-US" smtClean="0"/>
            </a:br>
            <a:endParaRPr lang="en-US" smtClean="0"/>
          </a:p>
          <a:p>
            <a:pPr lvl="1"/>
            <a:r>
              <a:rPr lang="en-US" smtClean="0"/>
              <a:t>Savings rate had dropped to zero</a:t>
            </a:r>
            <a:br>
              <a:rPr lang="en-US" smtClean="0"/>
            </a:br>
            <a:endParaRPr lang="en-US" smtClean="0"/>
          </a:p>
          <a:p>
            <a:pPr lvl="1"/>
            <a:r>
              <a:rPr lang="en-US" smtClean="0"/>
              <a:t>House prices were soaring, while most people’s incomes were declining</a:t>
            </a:r>
          </a:p>
          <a:p>
            <a:endParaRPr lang="en-US" smtClean="0"/>
          </a:p>
        </p:txBody>
      </p:sp>
    </p:spTree>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p:cNvSpPr>
          <p:nvPr>
            <p:ph type="title"/>
          </p:nvPr>
        </p:nvSpPr>
        <p:spPr/>
        <p:txBody>
          <a:bodyPr/>
          <a:lstStyle/>
          <a:p>
            <a:r>
              <a:rPr lang="en-US" smtClean="0"/>
              <a:t>The crisis was predictable, and predicted</a:t>
            </a:r>
          </a:p>
        </p:txBody>
      </p:sp>
      <p:sp>
        <p:nvSpPr>
          <p:cNvPr id="14338" name="Content Placeholder 2"/>
          <p:cNvSpPr>
            <a:spLocks noGrp="1"/>
          </p:cNvSpPr>
          <p:nvPr>
            <p:ph idx="1"/>
          </p:nvPr>
        </p:nvSpPr>
        <p:spPr/>
        <p:txBody>
          <a:bodyPr/>
          <a:lstStyle/>
          <a:p>
            <a:r>
              <a:rPr lang="en-US" smtClean="0"/>
              <a:t>When the bubble broke, it was inevitable that there would be long term consequences</a:t>
            </a:r>
            <a:br>
              <a:rPr lang="en-US" smtClean="0"/>
            </a:br>
            <a:endParaRPr lang="en-US" smtClean="0"/>
          </a:p>
          <a:p>
            <a:pPr lvl="1"/>
            <a:r>
              <a:rPr lang="en-US" smtClean="0"/>
              <a:t>Excessive leverage on the part of households and banks</a:t>
            </a:r>
            <a:br>
              <a:rPr lang="en-US" smtClean="0"/>
            </a:br>
            <a:endParaRPr lang="en-US" smtClean="0"/>
          </a:p>
          <a:p>
            <a:pPr lvl="1"/>
            <a:r>
              <a:rPr lang="en-US" smtClean="0"/>
              <a:t>Deleveraging is a slow process</a:t>
            </a:r>
            <a:br>
              <a:rPr lang="en-US" smtClean="0"/>
            </a:br>
            <a:endParaRPr lang="en-US" smtClean="0"/>
          </a:p>
          <a:p>
            <a:pPr lvl="1"/>
            <a:r>
              <a:rPr lang="en-US" smtClean="0"/>
              <a:t>Bankruptcies destroy organizational capital</a:t>
            </a:r>
          </a:p>
          <a:p>
            <a:endParaRPr lang="en-US" smtClean="0"/>
          </a:p>
        </p:txBody>
      </p:sp>
    </p:spTree>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1"/>
          <p:cNvSpPr>
            <a:spLocks noGrp="1"/>
          </p:cNvSpPr>
          <p:nvPr>
            <p:ph type="title"/>
          </p:nvPr>
        </p:nvSpPr>
        <p:spPr/>
        <p:txBody>
          <a:bodyPr/>
          <a:lstStyle/>
          <a:p>
            <a:r>
              <a:rPr lang="en-US" smtClean="0"/>
              <a:t>This crisis is like many other crises around the world</a:t>
            </a:r>
          </a:p>
        </p:txBody>
      </p:sp>
      <p:sp>
        <p:nvSpPr>
          <p:cNvPr id="15362" name="Content Placeholder 2"/>
          <p:cNvSpPr>
            <a:spLocks noGrp="1"/>
          </p:cNvSpPr>
          <p:nvPr>
            <p:ph idx="1"/>
          </p:nvPr>
        </p:nvSpPr>
        <p:spPr/>
        <p:txBody>
          <a:bodyPr/>
          <a:lstStyle/>
          <a:p>
            <a:r>
              <a:rPr lang="en-US" smtClean="0"/>
              <a:t>Crises have marked capitalism since the beginning</a:t>
            </a:r>
            <a:br>
              <a:rPr lang="en-US" smtClean="0"/>
            </a:br>
            <a:endParaRPr lang="en-US" smtClean="0"/>
          </a:p>
          <a:p>
            <a:pPr lvl="1"/>
            <a:r>
              <a:rPr lang="en-US" smtClean="0">
                <a:solidFill>
                  <a:srgbClr val="FFFFFF"/>
                </a:solidFill>
              </a:rPr>
              <a:t>The only period in which there were not crises is the short period after the Great Depression when there was good regulation</a:t>
            </a:r>
          </a:p>
          <a:p>
            <a:endParaRPr lang="en-US" smtClean="0"/>
          </a:p>
          <a:p>
            <a:endParaRPr lang="en-US" smtClean="0"/>
          </a:p>
        </p:txBody>
      </p:sp>
    </p:spTree>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1"/>
          <p:cNvSpPr>
            <a:spLocks noGrp="1"/>
          </p:cNvSpPr>
          <p:nvPr>
            <p:ph type="title"/>
          </p:nvPr>
        </p:nvSpPr>
        <p:spPr/>
        <p:txBody>
          <a:bodyPr/>
          <a:lstStyle/>
          <a:p>
            <a:r>
              <a:rPr lang="en-US" smtClean="0"/>
              <a:t>This crisis is like many other crises around the world</a:t>
            </a:r>
          </a:p>
        </p:txBody>
      </p:sp>
      <p:sp>
        <p:nvSpPr>
          <p:cNvPr id="16386" name="Content Placeholder 2"/>
          <p:cNvSpPr>
            <a:spLocks noGrp="1"/>
          </p:cNvSpPr>
          <p:nvPr>
            <p:ph idx="1"/>
          </p:nvPr>
        </p:nvSpPr>
        <p:spPr/>
        <p:txBody>
          <a:bodyPr/>
          <a:lstStyle/>
          <a:p>
            <a:r>
              <a:rPr lang="en-US" smtClean="0"/>
              <a:t>Since the deregulation movement began 30 years ago, there have been more than 100 crises, mostly in developing countries</a:t>
            </a:r>
            <a:br>
              <a:rPr lang="en-US" smtClean="0"/>
            </a:br>
            <a:endParaRPr lang="en-US" smtClean="0"/>
          </a:p>
          <a:p>
            <a:pPr lvl="1"/>
            <a:r>
              <a:rPr lang="en-US" smtClean="0"/>
              <a:t>Governments and the IMF came to the rescue</a:t>
            </a:r>
            <a:br>
              <a:rPr lang="en-US" smtClean="0"/>
            </a:br>
            <a:endParaRPr lang="en-US" smtClean="0"/>
          </a:p>
          <a:p>
            <a:pPr lvl="1"/>
            <a:r>
              <a:rPr lang="en-US" smtClean="0"/>
              <a:t>The wrong inference was made:  markets worked, but only because they were rescued </a:t>
            </a:r>
          </a:p>
          <a:p>
            <a:endParaRPr lang="en-US" smtClean="0"/>
          </a:p>
          <a:p>
            <a:endParaRPr lang="en-US" smtClean="0"/>
          </a:p>
        </p:txBody>
      </p:sp>
    </p:spTree>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p:txBody>
          <a:bodyPr/>
          <a:lstStyle/>
          <a:p>
            <a:r>
              <a:rPr lang="en-US" smtClean="0"/>
              <a:t>Crisis is like a slow train wreck</a:t>
            </a:r>
          </a:p>
        </p:txBody>
      </p:sp>
      <p:sp>
        <p:nvSpPr>
          <p:cNvPr id="17410" name="Content Placeholder 2"/>
          <p:cNvSpPr>
            <a:spLocks noGrp="1"/>
          </p:cNvSpPr>
          <p:nvPr>
            <p:ph idx="1"/>
          </p:nvPr>
        </p:nvSpPr>
        <p:spPr/>
        <p:txBody>
          <a:bodyPr/>
          <a:lstStyle/>
          <a:p>
            <a:r>
              <a:rPr lang="en-US" smtClean="0"/>
              <a:t>First, the rate of increases in housing prices slowed down</a:t>
            </a:r>
            <a:br>
              <a:rPr lang="en-US" smtClean="0"/>
            </a:br>
            <a:endParaRPr lang="en-US" smtClean="0"/>
          </a:p>
          <a:p>
            <a:pPr lvl="1"/>
            <a:r>
              <a:rPr lang="en-US" smtClean="0">
                <a:solidFill>
                  <a:srgbClr val="FFFFFF"/>
                </a:solidFill>
              </a:rPr>
              <a:t>Some mortgage products were designed to run into problems even then</a:t>
            </a:r>
            <a:br>
              <a:rPr lang="en-US" smtClean="0">
                <a:solidFill>
                  <a:srgbClr val="FFFFFF"/>
                </a:solidFill>
              </a:rPr>
            </a:br>
            <a:r>
              <a:rPr lang="en-US" smtClean="0">
                <a:solidFill>
                  <a:srgbClr val="FFFFFF"/>
                </a:solidFill>
              </a:rPr>
              <a:t/>
            </a:r>
            <a:br>
              <a:rPr lang="en-US" smtClean="0">
                <a:solidFill>
                  <a:srgbClr val="FFFFFF"/>
                </a:solidFill>
              </a:rPr>
            </a:br>
            <a:endParaRPr lang="en-US" smtClean="0">
              <a:solidFill>
                <a:srgbClr val="FFFFFF"/>
              </a:solidFill>
            </a:endParaRPr>
          </a:p>
          <a:p>
            <a:r>
              <a:rPr lang="en-US" smtClean="0"/>
              <a:t>Then housing prices crashed—with predictable consequences</a:t>
            </a:r>
          </a:p>
          <a:p>
            <a:endParaRPr lang="en-US" smtClean="0"/>
          </a:p>
          <a:p>
            <a:endParaRPr lang="en-US" smtClean="0"/>
          </a:p>
        </p:txBody>
      </p:sp>
    </p:spTree>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p:nvPr>
        </p:nvSpPr>
        <p:spPr/>
        <p:txBody>
          <a:bodyPr/>
          <a:lstStyle/>
          <a:p>
            <a:r>
              <a:rPr lang="en-US" smtClean="0"/>
              <a:t>Crisis is like a slow train wreck</a:t>
            </a:r>
          </a:p>
        </p:txBody>
      </p:sp>
      <p:sp>
        <p:nvSpPr>
          <p:cNvPr id="18434" name="Content Placeholder 2"/>
          <p:cNvSpPr>
            <a:spLocks noGrp="1"/>
          </p:cNvSpPr>
          <p:nvPr>
            <p:ph idx="1"/>
          </p:nvPr>
        </p:nvSpPr>
        <p:spPr/>
        <p:txBody>
          <a:bodyPr/>
          <a:lstStyle/>
          <a:p>
            <a:r>
              <a:rPr lang="en-US" smtClean="0"/>
              <a:t>Banks had created complex, non-transparent products—which they and investors did not fully understand—and engaged in off balance sheet activities</a:t>
            </a:r>
            <a:br>
              <a:rPr lang="en-US" smtClean="0"/>
            </a:br>
            <a:endParaRPr lang="en-US" smtClean="0"/>
          </a:p>
          <a:p>
            <a:pPr lvl="1"/>
            <a:r>
              <a:rPr lang="en-US" smtClean="0"/>
              <a:t>While some of the products were justified as helping to manage risk, they actually increased risk</a:t>
            </a:r>
            <a:br>
              <a:rPr lang="en-US" smtClean="0"/>
            </a:br>
            <a:endParaRPr lang="en-US" smtClean="0"/>
          </a:p>
          <a:p>
            <a:pPr lvl="1"/>
            <a:r>
              <a:rPr lang="en-US" smtClean="0"/>
              <a:t>Meant that banks didn’t know their own balance sheet</a:t>
            </a:r>
            <a:br>
              <a:rPr lang="en-US" smtClean="0"/>
            </a:br>
            <a:endParaRPr lang="en-US" smtClean="0"/>
          </a:p>
          <a:p>
            <a:pPr lvl="1"/>
            <a:r>
              <a:rPr lang="en-US" smtClean="0"/>
              <a:t>Couldn’t know that of others</a:t>
            </a:r>
            <a:br>
              <a:rPr lang="en-US" smtClean="0"/>
            </a:br>
            <a:endParaRPr lang="en-US" smtClean="0"/>
          </a:p>
          <a:p>
            <a:pPr lvl="1"/>
            <a:r>
              <a:rPr lang="en-US" smtClean="0"/>
              <a:t>Credit markets froze</a:t>
            </a:r>
          </a:p>
          <a:p>
            <a:endParaRPr lang="en-US" smtClean="0"/>
          </a:p>
        </p:txBody>
      </p:sp>
    </p:spTree>
  </p:cSld>
  <p:clrMapOvr>
    <a:masterClrMapping/>
  </p:clrMapOvr>
  <p:transition>
    <p:fade/>
  </p:transition>
</p:sld>
</file>

<file path=ppt/theme/theme1.xml><?xml version="1.0" encoding="utf-8"?>
<a:theme xmlns:a="http://schemas.openxmlformats.org/drawingml/2006/main" name="Custom Design">
  <a:themeElements>
    <a:clrScheme name="imca">
      <a:dk1>
        <a:srgbClr val="000000"/>
      </a:dk1>
      <a:lt1>
        <a:srgbClr val="FFFFFF"/>
      </a:lt1>
      <a:dk2>
        <a:srgbClr val="000000"/>
      </a:dk2>
      <a:lt2>
        <a:srgbClr val="FFFFFF"/>
      </a:lt2>
      <a:accent1>
        <a:srgbClr val="FFCC00"/>
      </a:accent1>
      <a:accent2>
        <a:srgbClr val="FF6600"/>
      </a:accent2>
      <a:accent3>
        <a:srgbClr val="339933"/>
      </a:accent3>
      <a:accent4>
        <a:srgbClr val="283AA6"/>
      </a:accent4>
      <a:accent5>
        <a:srgbClr val="7030A0"/>
      </a:accent5>
      <a:accent6>
        <a:srgbClr val="FF0000"/>
      </a:accent6>
      <a:hlink>
        <a:srgbClr val="FFCC00"/>
      </a:hlink>
      <a:folHlink>
        <a:srgbClr val="AAAAAA"/>
      </a:folHlink>
    </a:clrScheme>
    <a:fontScheme name="Custom Design">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Custom Design 13">
        <a:dk1>
          <a:srgbClr val="000000"/>
        </a:dk1>
        <a:lt1>
          <a:srgbClr val="FF6600"/>
        </a:lt1>
        <a:dk2>
          <a:srgbClr val="000000"/>
        </a:dk2>
        <a:lt2>
          <a:srgbClr val="808080"/>
        </a:lt2>
        <a:accent1>
          <a:srgbClr val="BBE0E3"/>
        </a:accent1>
        <a:accent2>
          <a:srgbClr val="333399"/>
        </a:accent2>
        <a:accent3>
          <a:srgbClr val="FFB8AA"/>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14">
        <a:dk1>
          <a:srgbClr val="000000"/>
        </a:dk1>
        <a:lt1>
          <a:srgbClr val="FF9933"/>
        </a:lt1>
        <a:dk2>
          <a:srgbClr val="000000"/>
        </a:dk2>
        <a:lt2>
          <a:srgbClr val="808080"/>
        </a:lt2>
        <a:accent1>
          <a:srgbClr val="9900CC"/>
        </a:accent1>
        <a:accent2>
          <a:srgbClr val="FFFF66"/>
        </a:accent2>
        <a:accent3>
          <a:srgbClr val="FFCAAD"/>
        </a:accent3>
        <a:accent4>
          <a:srgbClr val="000000"/>
        </a:accent4>
        <a:accent5>
          <a:srgbClr val="CAAAE2"/>
        </a:accent5>
        <a:accent6>
          <a:srgbClr val="E7E75C"/>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15">
        <a:dk1>
          <a:srgbClr val="000000"/>
        </a:dk1>
        <a:lt1>
          <a:srgbClr val="FF9933"/>
        </a:lt1>
        <a:dk2>
          <a:srgbClr val="000000"/>
        </a:dk2>
        <a:lt2>
          <a:srgbClr val="000000"/>
        </a:lt2>
        <a:accent1>
          <a:srgbClr val="9900CC"/>
        </a:accent1>
        <a:accent2>
          <a:srgbClr val="FFFF66"/>
        </a:accent2>
        <a:accent3>
          <a:srgbClr val="FFCAAD"/>
        </a:accent3>
        <a:accent4>
          <a:srgbClr val="000000"/>
        </a:accent4>
        <a:accent5>
          <a:srgbClr val="CAAAE2"/>
        </a:accent5>
        <a:accent6>
          <a:srgbClr val="E7E75C"/>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16">
        <a:dk1>
          <a:srgbClr val="000000"/>
        </a:dk1>
        <a:lt1>
          <a:srgbClr val="FF9933"/>
        </a:lt1>
        <a:dk2>
          <a:srgbClr val="000000"/>
        </a:dk2>
        <a:lt2>
          <a:srgbClr val="000000"/>
        </a:lt2>
        <a:accent1>
          <a:srgbClr val="009999"/>
        </a:accent1>
        <a:accent2>
          <a:srgbClr val="FFFF66"/>
        </a:accent2>
        <a:accent3>
          <a:srgbClr val="FFCAAD"/>
        </a:accent3>
        <a:accent4>
          <a:srgbClr val="000000"/>
        </a:accent4>
        <a:accent5>
          <a:srgbClr val="AACACA"/>
        </a:accent5>
        <a:accent6>
          <a:srgbClr val="E7E75C"/>
        </a:accent6>
        <a:hlink>
          <a:srgbClr val="9933FF"/>
        </a:hlink>
        <a:folHlink>
          <a:srgbClr val="99CC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788</TotalTime>
  <Words>671</Words>
  <Application>Microsoft Office PowerPoint</Application>
  <PresentationFormat>On-screen Show (4:3)</PresentationFormat>
  <Paragraphs>165</Paragraphs>
  <Slides>36</Slides>
  <Notes>0</Notes>
  <HiddenSlides>0</HiddenSlides>
  <MMClips>0</MMClips>
  <ScaleCrop>false</ScaleCrop>
  <HeadingPairs>
    <vt:vector size="4" baseType="variant">
      <vt:variant>
        <vt:lpstr>Theme</vt:lpstr>
      </vt:variant>
      <vt:variant>
        <vt:i4>1</vt:i4>
      </vt:variant>
      <vt:variant>
        <vt:lpstr>Slide Titles</vt:lpstr>
      </vt:variant>
      <vt:variant>
        <vt:i4>36</vt:i4>
      </vt:variant>
    </vt:vector>
  </HeadingPairs>
  <TitlesOfParts>
    <vt:vector size="37" baseType="lpstr">
      <vt:lpstr>Custom Design</vt:lpstr>
      <vt:lpstr>The Fall: A Chronicle of the Financial Crisis</vt:lpstr>
      <vt:lpstr>The Crisis in Brief </vt:lpstr>
      <vt:lpstr>The Crisis in Brief </vt:lpstr>
      <vt:lpstr>The crisis was predictable, and predicted</vt:lpstr>
      <vt:lpstr>The crisis was predictable, and predicted</vt:lpstr>
      <vt:lpstr>This crisis is like many other crises around the world</vt:lpstr>
      <vt:lpstr>This crisis is like many other crises around the world</vt:lpstr>
      <vt:lpstr>Crisis is like a slow train wreck</vt:lpstr>
      <vt:lpstr>Crisis is like a slow train wreck</vt:lpstr>
      <vt:lpstr>Government to the rescue</vt:lpstr>
      <vt:lpstr>Mortgages</vt:lpstr>
      <vt:lpstr>The Stimulus</vt:lpstr>
      <vt:lpstr>Hypothesis was wrong</vt:lpstr>
      <vt:lpstr>What will fill the gap?</vt:lpstr>
      <vt:lpstr>What will fill the gap?</vt:lpstr>
      <vt:lpstr>The Crisis Continues</vt:lpstr>
      <vt:lpstr>Again, following historical pattern</vt:lpstr>
      <vt:lpstr>Again, following historical pattern</vt:lpstr>
      <vt:lpstr>Not Just a Matter of Profligacy</vt:lpstr>
      <vt:lpstr>Not Just a Matter of Profligacy</vt:lpstr>
      <vt:lpstr>The world faces a dilemma</vt:lpstr>
      <vt:lpstr>The world faces a dilemma</vt:lpstr>
      <vt:lpstr>Global Perspectives</vt:lpstr>
      <vt:lpstr>Global Perspectives</vt:lpstr>
      <vt:lpstr>But Europe’s problems will impact US</vt:lpstr>
      <vt:lpstr>But Europe’s problems will impact US</vt:lpstr>
      <vt:lpstr>Prospects of a quick global recovery remain bleak </vt:lpstr>
      <vt:lpstr>Prospects of a quick global recovery remain bleak </vt:lpstr>
      <vt:lpstr>“Can it Happen Again?”</vt:lpstr>
      <vt:lpstr>“Can it Happen Again?”</vt:lpstr>
      <vt:lpstr>“Can it happen again?”</vt:lpstr>
      <vt:lpstr>“Can it happen again?”</vt:lpstr>
      <vt:lpstr>“Can it happen again?”</vt:lpstr>
      <vt:lpstr>Regulation and Creativity</vt:lpstr>
      <vt:lpstr>Regulation and Creativity</vt:lpstr>
      <vt:lpstr>Regulation and Creativity</vt:lpstr>
    </vt:vector>
  </TitlesOfParts>
  <Company>Intel Corp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klkillee</dc:creator>
  <cp:lastModifiedBy>jes322</cp:lastModifiedBy>
  <cp:revision>98</cp:revision>
  <dcterms:created xsi:type="dcterms:W3CDTF">2006-08-02T22:14:38Z</dcterms:created>
  <dcterms:modified xsi:type="dcterms:W3CDTF">2010-05-14T13:51:43Z</dcterms:modified>
</cp:coreProperties>
</file>