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48" r:id="rId1"/>
  </p:sldMasterIdLst>
  <p:notesMasterIdLst>
    <p:notesMasterId r:id="rId36"/>
  </p:notesMasterIdLst>
  <p:sldIdLst>
    <p:sldId id="256" r:id="rId2"/>
    <p:sldId id="263" r:id="rId3"/>
    <p:sldId id="264" r:id="rId4"/>
    <p:sldId id="265" r:id="rId5"/>
    <p:sldId id="266" r:id="rId6"/>
    <p:sldId id="299" r:id="rId7"/>
    <p:sldId id="267" r:id="rId8"/>
    <p:sldId id="268" r:id="rId9"/>
    <p:sldId id="269" r:id="rId10"/>
    <p:sldId id="270" r:id="rId11"/>
    <p:sldId id="301" r:id="rId12"/>
    <p:sldId id="302" r:id="rId13"/>
    <p:sldId id="294" r:id="rId14"/>
    <p:sldId id="295" r:id="rId15"/>
    <p:sldId id="296" r:id="rId16"/>
    <p:sldId id="300" r:id="rId17"/>
    <p:sldId id="259" r:id="rId18"/>
    <p:sldId id="260" r:id="rId19"/>
    <p:sldId id="271" r:id="rId20"/>
    <p:sldId id="272" r:id="rId21"/>
    <p:sldId id="273" r:id="rId22"/>
    <p:sldId id="274" r:id="rId23"/>
    <p:sldId id="297" r:id="rId24"/>
    <p:sldId id="298" r:id="rId25"/>
    <p:sldId id="303" r:id="rId26"/>
    <p:sldId id="308" r:id="rId27"/>
    <p:sldId id="304" r:id="rId28"/>
    <p:sldId id="305" r:id="rId29"/>
    <p:sldId id="307" r:id="rId30"/>
    <p:sldId id="309" r:id="rId31"/>
    <p:sldId id="310" r:id="rId32"/>
    <p:sldId id="311" r:id="rId33"/>
    <p:sldId id="312" r:id="rId34"/>
    <p:sldId id="313" r:id="rId35"/>
  </p:sldIdLst>
  <p:sldSz cx="9144000" cy="6858000" type="screen4x3"/>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3" d="100"/>
          <a:sy n="53" d="100"/>
        </p:scale>
        <p:origin x="-1404" y="-8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0060"/>
          </a:xfrm>
          <a:prstGeom prst="rect">
            <a:avLst/>
          </a:prstGeom>
        </p:spPr>
        <p:txBody>
          <a:bodyPr vert="horz" lIns="96661" tIns="48331" rIns="96661" bIns="48331" rtlCol="0"/>
          <a:lstStyle>
            <a:lvl1pPr algn="l">
              <a:defRPr sz="1300"/>
            </a:lvl1pPr>
          </a:lstStyle>
          <a:p>
            <a:endParaRPr lang="en-US"/>
          </a:p>
        </p:txBody>
      </p:sp>
      <p:sp>
        <p:nvSpPr>
          <p:cNvPr id="3" name="Date Placeholder 2"/>
          <p:cNvSpPr>
            <a:spLocks noGrp="1"/>
          </p:cNvSpPr>
          <p:nvPr>
            <p:ph type="dt" idx="1"/>
          </p:nvPr>
        </p:nvSpPr>
        <p:spPr>
          <a:xfrm>
            <a:off x="4143587" y="0"/>
            <a:ext cx="3169920" cy="480060"/>
          </a:xfrm>
          <a:prstGeom prst="rect">
            <a:avLst/>
          </a:prstGeom>
        </p:spPr>
        <p:txBody>
          <a:bodyPr vert="horz" lIns="96661" tIns="48331" rIns="96661" bIns="48331" rtlCol="0"/>
          <a:lstStyle>
            <a:lvl1pPr algn="r">
              <a:defRPr sz="1300"/>
            </a:lvl1pPr>
          </a:lstStyle>
          <a:p>
            <a:fld id="{A01A68FC-C411-45BB-A30D-86F1A6C70975}" type="datetimeFigureOut">
              <a:rPr lang="en-US" smtClean="0"/>
              <a:pPr/>
              <a:t>10/19/2011</a:t>
            </a:fld>
            <a:endParaRPr lang="en-US"/>
          </a:p>
        </p:txBody>
      </p:sp>
      <p:sp>
        <p:nvSpPr>
          <p:cNvPr id="4" name="Slide Image Placeholder 3"/>
          <p:cNvSpPr>
            <a:spLocks noGrp="1" noRot="1" noChangeAspect="1"/>
          </p:cNvSpPr>
          <p:nvPr>
            <p:ph type="sldImg" idx="2"/>
          </p:nvPr>
        </p:nvSpPr>
        <p:spPr>
          <a:xfrm>
            <a:off x="1257300" y="720725"/>
            <a:ext cx="4800600" cy="3600450"/>
          </a:xfrm>
          <a:prstGeom prst="rect">
            <a:avLst/>
          </a:prstGeom>
          <a:noFill/>
          <a:ln w="12700">
            <a:solidFill>
              <a:prstClr val="black"/>
            </a:solidFill>
          </a:ln>
        </p:spPr>
        <p:txBody>
          <a:bodyPr vert="horz" lIns="96661" tIns="48331" rIns="96661" bIns="48331" rtlCol="0" anchor="ctr"/>
          <a:lstStyle/>
          <a:p>
            <a:endParaRPr lang="en-US"/>
          </a:p>
        </p:txBody>
      </p:sp>
      <p:sp>
        <p:nvSpPr>
          <p:cNvPr id="5" name="Notes Placeholder 4"/>
          <p:cNvSpPr>
            <a:spLocks noGrp="1"/>
          </p:cNvSpPr>
          <p:nvPr>
            <p:ph type="body" sz="quarter" idx="3"/>
          </p:nvPr>
        </p:nvSpPr>
        <p:spPr>
          <a:xfrm>
            <a:off x="731520" y="4560570"/>
            <a:ext cx="5852160" cy="4320540"/>
          </a:xfrm>
          <a:prstGeom prst="rect">
            <a:avLst/>
          </a:prstGeom>
        </p:spPr>
        <p:txBody>
          <a:bodyPr vert="horz" lIns="96661" tIns="48331" rIns="96661" bIns="4833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9119474"/>
            <a:ext cx="3169920" cy="480060"/>
          </a:xfrm>
          <a:prstGeom prst="rect">
            <a:avLst/>
          </a:prstGeom>
        </p:spPr>
        <p:txBody>
          <a:bodyPr vert="horz" lIns="96661" tIns="48331" rIns="96661" bIns="48331" rtlCol="0" anchor="b"/>
          <a:lstStyle>
            <a:lvl1pPr algn="l">
              <a:defRPr sz="1300"/>
            </a:lvl1pPr>
          </a:lstStyle>
          <a:p>
            <a:endParaRPr lang="en-US"/>
          </a:p>
        </p:txBody>
      </p:sp>
      <p:sp>
        <p:nvSpPr>
          <p:cNvPr id="7" name="Slide Number Placeholder 6"/>
          <p:cNvSpPr>
            <a:spLocks noGrp="1"/>
          </p:cNvSpPr>
          <p:nvPr>
            <p:ph type="sldNum" sz="quarter" idx="5"/>
          </p:nvPr>
        </p:nvSpPr>
        <p:spPr>
          <a:xfrm>
            <a:off x="4143587" y="9119474"/>
            <a:ext cx="3169920" cy="480060"/>
          </a:xfrm>
          <a:prstGeom prst="rect">
            <a:avLst/>
          </a:prstGeom>
        </p:spPr>
        <p:txBody>
          <a:bodyPr vert="horz" lIns="96661" tIns="48331" rIns="96661" bIns="48331" rtlCol="0" anchor="b"/>
          <a:lstStyle>
            <a:lvl1pPr algn="r">
              <a:defRPr sz="1300"/>
            </a:lvl1pPr>
          </a:lstStyle>
          <a:p>
            <a:fld id="{5C7E6764-27A0-4B52-BA54-DDEEBA737F71}" type="slidenum">
              <a:rPr lang="en-US" smtClean="0"/>
              <a:pPr/>
              <a:t>‹#›</a:t>
            </a:fld>
            <a:endParaRPr lang="en-US"/>
          </a:p>
        </p:txBody>
      </p:sp>
    </p:spTree>
    <p:extLst>
      <p:ext uri="{BB962C8B-B14F-4D97-AF65-F5344CB8AC3E}">
        <p14:creationId xmlns:p14="http://schemas.microsoft.com/office/powerpoint/2010/main" val="14161532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5C7E6764-27A0-4B52-BA54-DDEEBA737F71}"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Slide Image Placeholder 1"/>
          <p:cNvSpPr>
            <a:spLocks noGrp="1" noRot="1" noChangeAspect="1" noTextEdit="1"/>
          </p:cNvSpPr>
          <p:nvPr>
            <p:ph type="sldImg"/>
          </p:nvPr>
        </p:nvSpPr>
        <p:spPr bwMode="auto">
          <a:noFill/>
          <a:ln>
            <a:solidFill>
              <a:srgbClr val="000000"/>
            </a:solidFill>
            <a:miter lim="800000"/>
            <a:headEnd/>
            <a:tailEnd/>
          </a:ln>
        </p:spPr>
      </p:sp>
      <p:sp>
        <p:nvSpPr>
          <p:cNvPr id="50179"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
        <p:nvSpPr>
          <p:cNvPr id="50180" name="Slide Number Placeholder 3"/>
          <p:cNvSpPr>
            <a:spLocks noGrp="1"/>
          </p:cNvSpPr>
          <p:nvPr>
            <p:ph type="sldNum" sz="quarter" idx="5"/>
          </p:nvPr>
        </p:nvSpPr>
        <p:spPr bwMode="auto">
          <a:noFill/>
          <a:ln>
            <a:miter lim="800000"/>
            <a:headEnd/>
            <a:tailEnd/>
          </a:ln>
        </p:spPr>
        <p:txBody>
          <a:bodyPr/>
          <a:lstStyle/>
          <a:p>
            <a:fld id="{715E5B30-4BC6-45A3-A98B-5E33C344474E}" type="slidenum">
              <a:rPr lang="zh-CN" altLang="en-US" smtClean="0">
                <a:latin typeface="Arial" pitchFamily="34" charset="0"/>
                <a:cs typeface="Arial" pitchFamily="34" charset="0"/>
              </a:rPr>
              <a:pPr/>
              <a:t>10</a:t>
            </a:fld>
            <a:endParaRPr lang="en-US" altLang="zh-CN" smtClean="0">
              <a:latin typeface="Arial" pitchFamily="34" charset="0"/>
              <a:cs typeface="Arial" pitchFamily="34"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C7E6764-27A0-4B52-BA54-DDEEBA737F71}" type="slidenum">
              <a:rPr lang="en-US" smtClean="0"/>
              <a:pPr/>
              <a:t>11</a:t>
            </a:fld>
            <a:endParaRPr lang="en-US"/>
          </a:p>
        </p:txBody>
      </p:sp>
    </p:spTree>
    <p:extLst>
      <p:ext uri="{BB962C8B-B14F-4D97-AF65-F5344CB8AC3E}">
        <p14:creationId xmlns:p14="http://schemas.microsoft.com/office/powerpoint/2010/main" val="329888686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C7E6764-27A0-4B52-BA54-DDEEBA737F71}" type="slidenum">
              <a:rPr lang="en-US" smtClean="0"/>
              <a:pPr/>
              <a:t>12</a:t>
            </a:fld>
            <a:endParaRPr lang="en-US"/>
          </a:p>
        </p:txBody>
      </p:sp>
    </p:spTree>
    <p:extLst>
      <p:ext uri="{BB962C8B-B14F-4D97-AF65-F5344CB8AC3E}">
        <p14:creationId xmlns:p14="http://schemas.microsoft.com/office/powerpoint/2010/main" val="212960339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5C7E6764-27A0-4B52-BA54-DDEEBA737F71}" type="slidenum">
              <a:rPr lang="en-US" smtClean="0"/>
              <a:pPr/>
              <a:t>13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5C7E6764-27A0-4B52-BA54-DDEEBA737F71}" type="slidenum">
              <a:rPr lang="en-US" smtClean="0"/>
              <a:pPr/>
              <a:t>14</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5C7E6764-27A0-4B52-BA54-DDEEBA737F71}" type="slidenum">
              <a:rPr lang="en-US" smtClean="0"/>
              <a:pPr/>
              <a:t>15</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C7E6764-27A0-4B52-BA54-DDEEBA737F71}" type="slidenum">
              <a:rPr lang="en-US" smtClean="0"/>
              <a:pPr/>
              <a:t>16</a:t>
            </a:fld>
            <a:endParaRPr lang="en-US"/>
          </a:p>
        </p:txBody>
      </p:sp>
    </p:spTree>
    <p:extLst>
      <p:ext uri="{BB962C8B-B14F-4D97-AF65-F5344CB8AC3E}">
        <p14:creationId xmlns:p14="http://schemas.microsoft.com/office/powerpoint/2010/main" val="215862478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5C7E6764-27A0-4B52-BA54-DDEEBA737F71}" type="slidenum">
              <a:rPr lang="en-US" smtClean="0"/>
              <a:pPr/>
              <a:t>17</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5C7E6764-27A0-4B52-BA54-DDEEBA737F71}" type="slidenum">
              <a:rPr lang="en-US" smtClean="0"/>
              <a:pPr/>
              <a:t>18</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D000BF2-E7B1-491C-A6F7-56A3740B00E0}" type="slidenum">
              <a:rPr lang="en-US" smtClean="0"/>
              <a:pPr/>
              <a:t>19</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Slide Image Placeholder 1"/>
          <p:cNvSpPr>
            <a:spLocks noGrp="1" noRot="1" noChangeAspect="1" noTextEdit="1"/>
          </p:cNvSpPr>
          <p:nvPr>
            <p:ph type="sldImg"/>
          </p:nvPr>
        </p:nvSpPr>
        <p:spPr bwMode="auto">
          <a:noFill/>
          <a:ln>
            <a:solidFill>
              <a:srgbClr val="000000"/>
            </a:solidFill>
            <a:miter lim="800000"/>
            <a:headEnd/>
            <a:tailEnd/>
          </a:ln>
        </p:spPr>
      </p:sp>
      <p:sp>
        <p:nvSpPr>
          <p:cNvPr id="43011"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
        <p:nvSpPr>
          <p:cNvPr id="43012" name="Slide Number Placeholder 3"/>
          <p:cNvSpPr>
            <a:spLocks noGrp="1"/>
          </p:cNvSpPr>
          <p:nvPr>
            <p:ph type="sldNum" sz="quarter" idx="5"/>
          </p:nvPr>
        </p:nvSpPr>
        <p:spPr bwMode="auto">
          <a:noFill/>
          <a:ln>
            <a:miter lim="800000"/>
            <a:headEnd/>
            <a:tailEnd/>
          </a:ln>
        </p:spPr>
        <p:txBody>
          <a:bodyPr/>
          <a:lstStyle/>
          <a:p>
            <a:fld id="{B412E7B2-D120-420E-B746-B5B450FB1884}" type="slidenum">
              <a:rPr lang="zh-CN" altLang="en-US" smtClean="0">
                <a:latin typeface="Arial" pitchFamily="34" charset="0"/>
                <a:cs typeface="Arial" pitchFamily="34" charset="0"/>
              </a:rPr>
              <a:pPr/>
              <a:t>2</a:t>
            </a:fld>
            <a:endParaRPr lang="en-US" altLang="zh-CN" smtClean="0">
              <a:latin typeface="Arial" pitchFamily="34" charset="0"/>
              <a:cs typeface="Arial" pitchFamily="34" charset="0"/>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D000BF2-E7B1-491C-A6F7-56A3740B00E0}" type="slidenum">
              <a:rPr lang="en-US" smtClean="0"/>
              <a:pPr/>
              <a:t>20</a:t>
            </a:fld>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D000BF2-E7B1-491C-A6F7-56A3740B00E0}" type="slidenum">
              <a:rPr lang="en-US" smtClean="0"/>
              <a:pPr/>
              <a:t>21</a:t>
            </a:fld>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D000BF2-E7B1-491C-A6F7-56A3740B00E0}" type="slidenum">
              <a:rPr lang="en-US" smtClean="0"/>
              <a:pPr/>
              <a:t>22</a:t>
            </a:fld>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5C7E6764-27A0-4B52-BA54-DDEEBA737F71}" type="slidenum">
              <a:rPr lang="en-US" smtClean="0"/>
              <a:pPr/>
              <a:t>23</a:t>
            </a:fld>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5C7E6764-27A0-4B52-BA54-DDEEBA737F71}" type="slidenum">
              <a:rPr lang="en-US" smtClean="0"/>
              <a:pPr/>
              <a:t>24</a:t>
            </a:fld>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C7E6764-27A0-4B52-BA54-DDEEBA737F71}" type="slidenum">
              <a:rPr lang="en-US" smtClean="0"/>
              <a:pPr/>
              <a:t>25</a:t>
            </a:fld>
            <a:endParaRPr lang="en-US"/>
          </a:p>
        </p:txBody>
      </p:sp>
    </p:spTree>
    <p:extLst>
      <p:ext uri="{BB962C8B-B14F-4D97-AF65-F5344CB8AC3E}">
        <p14:creationId xmlns:p14="http://schemas.microsoft.com/office/powerpoint/2010/main" val="202375379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C7E6764-27A0-4B52-BA54-DDEEBA737F71}" type="slidenum">
              <a:rPr lang="en-US" smtClean="0"/>
              <a:pPr/>
              <a:t>26</a:t>
            </a:fld>
            <a:endParaRPr lang="en-US"/>
          </a:p>
        </p:txBody>
      </p:sp>
    </p:spTree>
    <p:extLst>
      <p:ext uri="{BB962C8B-B14F-4D97-AF65-F5344CB8AC3E}">
        <p14:creationId xmlns:p14="http://schemas.microsoft.com/office/powerpoint/2010/main" val="1063631922"/>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C7E6764-27A0-4B52-BA54-DDEEBA737F71}" type="slidenum">
              <a:rPr lang="en-US" smtClean="0"/>
              <a:pPr/>
              <a:t>27</a:t>
            </a:fld>
            <a:endParaRPr lang="en-US"/>
          </a:p>
        </p:txBody>
      </p:sp>
    </p:spTree>
    <p:extLst>
      <p:ext uri="{BB962C8B-B14F-4D97-AF65-F5344CB8AC3E}">
        <p14:creationId xmlns:p14="http://schemas.microsoft.com/office/powerpoint/2010/main" val="72104090"/>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C7E6764-27A0-4B52-BA54-DDEEBA737F71}" type="slidenum">
              <a:rPr lang="en-US" smtClean="0"/>
              <a:pPr/>
              <a:t>28</a:t>
            </a:fld>
            <a:endParaRPr lang="en-US"/>
          </a:p>
        </p:txBody>
      </p:sp>
    </p:spTree>
    <p:extLst>
      <p:ext uri="{BB962C8B-B14F-4D97-AF65-F5344CB8AC3E}">
        <p14:creationId xmlns:p14="http://schemas.microsoft.com/office/powerpoint/2010/main" val="1390840099"/>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C7E6764-27A0-4B52-BA54-DDEEBA737F71}" type="slidenum">
              <a:rPr lang="en-US" smtClean="0"/>
              <a:pPr/>
              <a:t>29</a:t>
            </a:fld>
            <a:endParaRPr lang="en-US"/>
          </a:p>
        </p:txBody>
      </p:sp>
    </p:spTree>
    <p:extLst>
      <p:ext uri="{BB962C8B-B14F-4D97-AF65-F5344CB8AC3E}">
        <p14:creationId xmlns:p14="http://schemas.microsoft.com/office/powerpoint/2010/main" val="199981570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p:cNvSpPr>
            <a:spLocks noGrp="1" noRot="1" noChangeAspect="1" noTextEdit="1"/>
          </p:cNvSpPr>
          <p:nvPr>
            <p:ph type="sldImg"/>
          </p:nvPr>
        </p:nvSpPr>
        <p:spPr bwMode="auto">
          <a:noFill/>
          <a:ln>
            <a:solidFill>
              <a:srgbClr val="000000"/>
            </a:solidFill>
            <a:miter lim="800000"/>
            <a:headEnd/>
            <a:tailEnd/>
          </a:ln>
        </p:spPr>
      </p:sp>
      <p:sp>
        <p:nvSpPr>
          <p:cNvPr id="4403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zh-CN" altLang="en-US" smtClean="0"/>
          </a:p>
        </p:txBody>
      </p:sp>
      <p:sp>
        <p:nvSpPr>
          <p:cNvPr id="44036" name="Slide Number Placeholder 3"/>
          <p:cNvSpPr>
            <a:spLocks noGrp="1"/>
          </p:cNvSpPr>
          <p:nvPr>
            <p:ph type="sldNum" sz="quarter" idx="5"/>
          </p:nvPr>
        </p:nvSpPr>
        <p:spPr bwMode="auto">
          <a:noFill/>
          <a:ln>
            <a:miter lim="800000"/>
            <a:headEnd/>
            <a:tailEnd/>
          </a:ln>
        </p:spPr>
        <p:txBody>
          <a:bodyPr/>
          <a:lstStyle/>
          <a:p>
            <a:fld id="{F9F6F8C2-894D-4759-8B15-323E2A59F7D4}" type="slidenum">
              <a:rPr lang="zh-CN" altLang="en-US" smtClean="0">
                <a:latin typeface="Arial" pitchFamily="34" charset="0"/>
                <a:cs typeface="Arial" pitchFamily="34" charset="0"/>
              </a:rPr>
              <a:pPr/>
              <a:t>3</a:t>
            </a:fld>
            <a:endParaRPr lang="en-US" altLang="zh-CN" smtClean="0">
              <a:latin typeface="Arial" pitchFamily="34" charset="0"/>
              <a:cs typeface="Arial" pitchFamily="34" charset="0"/>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C7E6764-27A0-4B52-BA54-DDEEBA737F71}" type="slidenum">
              <a:rPr lang="en-US" smtClean="0"/>
              <a:pPr/>
              <a:t>30</a:t>
            </a:fld>
            <a:endParaRPr lang="en-US"/>
          </a:p>
        </p:txBody>
      </p:sp>
    </p:spTree>
    <p:extLst>
      <p:ext uri="{BB962C8B-B14F-4D97-AF65-F5344CB8AC3E}">
        <p14:creationId xmlns:p14="http://schemas.microsoft.com/office/powerpoint/2010/main" val="3440894325"/>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C7E6764-27A0-4B52-BA54-DDEEBA737F71}" type="slidenum">
              <a:rPr lang="en-US" smtClean="0"/>
              <a:pPr/>
              <a:t>31</a:t>
            </a:fld>
            <a:endParaRPr lang="en-US"/>
          </a:p>
        </p:txBody>
      </p:sp>
    </p:spTree>
    <p:extLst>
      <p:ext uri="{BB962C8B-B14F-4D97-AF65-F5344CB8AC3E}">
        <p14:creationId xmlns:p14="http://schemas.microsoft.com/office/powerpoint/2010/main" val="1118947143"/>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C7E6764-27A0-4B52-BA54-DDEEBA737F71}" type="slidenum">
              <a:rPr lang="en-US" smtClean="0"/>
              <a:pPr/>
              <a:t>32</a:t>
            </a:fld>
            <a:endParaRPr lang="en-US"/>
          </a:p>
        </p:txBody>
      </p:sp>
    </p:spTree>
    <p:extLst>
      <p:ext uri="{BB962C8B-B14F-4D97-AF65-F5344CB8AC3E}">
        <p14:creationId xmlns:p14="http://schemas.microsoft.com/office/powerpoint/2010/main" val="2575622799"/>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C7E6764-27A0-4B52-BA54-DDEEBA737F71}" type="slidenum">
              <a:rPr lang="en-US" smtClean="0"/>
              <a:pPr/>
              <a:t>33</a:t>
            </a:fld>
            <a:endParaRPr lang="en-US"/>
          </a:p>
        </p:txBody>
      </p:sp>
    </p:spTree>
    <p:extLst>
      <p:ext uri="{BB962C8B-B14F-4D97-AF65-F5344CB8AC3E}">
        <p14:creationId xmlns:p14="http://schemas.microsoft.com/office/powerpoint/2010/main" val="381079514"/>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C7E6764-27A0-4B52-BA54-DDEEBA737F71}" type="slidenum">
              <a:rPr lang="en-US" smtClean="0"/>
              <a:pPr/>
              <a:t>34</a:t>
            </a:fld>
            <a:endParaRPr lang="en-US"/>
          </a:p>
        </p:txBody>
      </p:sp>
    </p:spTree>
    <p:extLst>
      <p:ext uri="{BB962C8B-B14F-4D97-AF65-F5344CB8AC3E}">
        <p14:creationId xmlns:p14="http://schemas.microsoft.com/office/powerpoint/2010/main" val="19890197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ide Image Placeholder 1"/>
          <p:cNvSpPr>
            <a:spLocks noGrp="1" noRot="1" noChangeAspect="1" noTextEdit="1"/>
          </p:cNvSpPr>
          <p:nvPr>
            <p:ph type="sldImg"/>
          </p:nvPr>
        </p:nvSpPr>
        <p:spPr bwMode="auto">
          <a:noFill/>
          <a:ln>
            <a:solidFill>
              <a:srgbClr val="000000"/>
            </a:solidFill>
            <a:miter lim="800000"/>
            <a:headEnd/>
            <a:tailEnd/>
          </a:ln>
        </p:spPr>
      </p:sp>
      <p:sp>
        <p:nvSpPr>
          <p:cNvPr id="4505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zh-CN" altLang="en-US" smtClean="0"/>
          </a:p>
        </p:txBody>
      </p:sp>
      <p:sp>
        <p:nvSpPr>
          <p:cNvPr id="45060" name="Slide Number Placeholder 3"/>
          <p:cNvSpPr>
            <a:spLocks noGrp="1"/>
          </p:cNvSpPr>
          <p:nvPr>
            <p:ph type="sldNum" sz="quarter" idx="5"/>
          </p:nvPr>
        </p:nvSpPr>
        <p:spPr bwMode="auto">
          <a:noFill/>
          <a:ln>
            <a:miter lim="800000"/>
            <a:headEnd/>
            <a:tailEnd/>
          </a:ln>
        </p:spPr>
        <p:txBody>
          <a:bodyPr/>
          <a:lstStyle/>
          <a:p>
            <a:fld id="{E259FE39-96C3-4A6A-BE52-6952868E2285}" type="slidenum">
              <a:rPr lang="zh-CN" altLang="en-US" smtClean="0">
                <a:latin typeface="Arial" pitchFamily="34" charset="0"/>
                <a:cs typeface="Arial" pitchFamily="34" charset="0"/>
              </a:rPr>
              <a:pPr/>
              <a:t>4</a:t>
            </a:fld>
            <a:endParaRPr lang="en-US" altLang="zh-CN" smtClean="0">
              <a:latin typeface="Arial" pitchFamily="34" charset="0"/>
              <a:cs typeface="Arial" pitchFamily="34"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Image Placeholder 1"/>
          <p:cNvSpPr>
            <a:spLocks noGrp="1" noRot="1" noChangeAspect="1" noTextEdit="1"/>
          </p:cNvSpPr>
          <p:nvPr>
            <p:ph type="sldImg"/>
          </p:nvPr>
        </p:nvSpPr>
        <p:spPr bwMode="auto">
          <a:noFill/>
          <a:ln>
            <a:solidFill>
              <a:srgbClr val="000000"/>
            </a:solidFill>
            <a:miter lim="800000"/>
            <a:headEnd/>
            <a:tailEnd/>
          </a:ln>
        </p:spPr>
      </p:sp>
      <p:sp>
        <p:nvSpPr>
          <p:cNvPr id="46083"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
        <p:nvSpPr>
          <p:cNvPr id="46084" name="Slide Number Placeholder 3"/>
          <p:cNvSpPr>
            <a:spLocks noGrp="1"/>
          </p:cNvSpPr>
          <p:nvPr>
            <p:ph type="sldNum" sz="quarter" idx="5"/>
          </p:nvPr>
        </p:nvSpPr>
        <p:spPr bwMode="auto">
          <a:noFill/>
          <a:ln>
            <a:miter lim="800000"/>
            <a:headEnd/>
            <a:tailEnd/>
          </a:ln>
        </p:spPr>
        <p:txBody>
          <a:bodyPr/>
          <a:lstStyle/>
          <a:p>
            <a:fld id="{9AD941FA-2C1A-4097-BC3E-73620523B697}" type="slidenum">
              <a:rPr lang="zh-CN" altLang="en-US" smtClean="0">
                <a:latin typeface="Arial" pitchFamily="34" charset="0"/>
                <a:cs typeface="Arial" pitchFamily="34" charset="0"/>
              </a:rPr>
              <a:pPr/>
              <a:t>5</a:t>
            </a:fld>
            <a:endParaRPr lang="en-US" altLang="zh-CN" smtClean="0">
              <a:latin typeface="Arial" pitchFamily="34" charset="0"/>
              <a:cs typeface="Arial" pitchFamily="34"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C7E6764-27A0-4B52-BA54-DDEEBA737F71}" type="slidenum">
              <a:rPr lang="en-US" smtClean="0"/>
              <a:pPr/>
              <a:t>6</a:t>
            </a:fld>
            <a:endParaRPr lang="en-US"/>
          </a:p>
        </p:txBody>
      </p:sp>
    </p:spTree>
    <p:extLst>
      <p:ext uri="{BB962C8B-B14F-4D97-AF65-F5344CB8AC3E}">
        <p14:creationId xmlns:p14="http://schemas.microsoft.com/office/powerpoint/2010/main" val="138188047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Image Placeholder 1"/>
          <p:cNvSpPr>
            <a:spLocks noGrp="1" noRot="1" noChangeAspect="1" noTextEdit="1"/>
          </p:cNvSpPr>
          <p:nvPr>
            <p:ph type="sldImg"/>
          </p:nvPr>
        </p:nvSpPr>
        <p:spPr bwMode="auto">
          <a:noFill/>
          <a:ln>
            <a:solidFill>
              <a:srgbClr val="000000"/>
            </a:solidFill>
            <a:miter lim="800000"/>
            <a:headEnd/>
            <a:tailEnd/>
          </a:ln>
        </p:spPr>
      </p:sp>
      <p:sp>
        <p:nvSpPr>
          <p:cNvPr id="4710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zh-CN" altLang="en-US" smtClean="0"/>
          </a:p>
        </p:txBody>
      </p:sp>
      <p:sp>
        <p:nvSpPr>
          <p:cNvPr id="47108" name="Slide Number Placeholder 3"/>
          <p:cNvSpPr>
            <a:spLocks noGrp="1"/>
          </p:cNvSpPr>
          <p:nvPr>
            <p:ph type="sldNum" sz="quarter" idx="5"/>
          </p:nvPr>
        </p:nvSpPr>
        <p:spPr bwMode="auto">
          <a:noFill/>
          <a:ln>
            <a:miter lim="800000"/>
            <a:headEnd/>
            <a:tailEnd/>
          </a:ln>
        </p:spPr>
        <p:txBody>
          <a:bodyPr/>
          <a:lstStyle/>
          <a:p>
            <a:fld id="{963300BA-F1C4-4596-B69A-9D18DBE2117B}" type="slidenum">
              <a:rPr lang="zh-CN" altLang="en-US" smtClean="0">
                <a:latin typeface="Arial" pitchFamily="34" charset="0"/>
                <a:cs typeface="Arial" pitchFamily="34" charset="0"/>
              </a:rPr>
              <a:pPr/>
              <a:t>7</a:t>
            </a:fld>
            <a:endParaRPr lang="en-US" altLang="zh-CN" smtClean="0">
              <a:latin typeface="Arial" pitchFamily="34" charset="0"/>
              <a:cs typeface="Arial" pitchFamily="34"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Image Placeholder 1"/>
          <p:cNvSpPr>
            <a:spLocks noGrp="1" noRot="1" noChangeAspect="1" noTextEdit="1"/>
          </p:cNvSpPr>
          <p:nvPr>
            <p:ph type="sldImg"/>
          </p:nvPr>
        </p:nvSpPr>
        <p:spPr bwMode="auto">
          <a:noFill/>
          <a:ln>
            <a:solidFill>
              <a:srgbClr val="000000"/>
            </a:solidFill>
            <a:miter lim="800000"/>
            <a:headEnd/>
            <a:tailEnd/>
          </a:ln>
        </p:spPr>
      </p:sp>
      <p:sp>
        <p:nvSpPr>
          <p:cNvPr id="4813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zh-CN" altLang="en-US" smtClean="0"/>
          </a:p>
        </p:txBody>
      </p:sp>
      <p:sp>
        <p:nvSpPr>
          <p:cNvPr id="48132" name="Slide Number Placeholder 3"/>
          <p:cNvSpPr>
            <a:spLocks noGrp="1"/>
          </p:cNvSpPr>
          <p:nvPr>
            <p:ph type="sldNum" sz="quarter" idx="5"/>
          </p:nvPr>
        </p:nvSpPr>
        <p:spPr bwMode="auto">
          <a:noFill/>
          <a:ln>
            <a:miter lim="800000"/>
            <a:headEnd/>
            <a:tailEnd/>
          </a:ln>
        </p:spPr>
        <p:txBody>
          <a:bodyPr/>
          <a:lstStyle/>
          <a:p>
            <a:fld id="{30F01DF1-94BE-4334-91FE-314DE69ED5DC}" type="slidenum">
              <a:rPr lang="zh-CN" altLang="en-US" smtClean="0">
                <a:latin typeface="Arial" pitchFamily="34" charset="0"/>
                <a:cs typeface="Arial" pitchFamily="34" charset="0"/>
              </a:rPr>
              <a:pPr/>
              <a:t>8</a:t>
            </a:fld>
            <a:endParaRPr lang="en-US" altLang="zh-CN" smtClean="0">
              <a:latin typeface="Arial" pitchFamily="34" charset="0"/>
              <a:cs typeface="Arial" pitchFamily="34"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Slide Image Placeholder 1"/>
          <p:cNvSpPr>
            <a:spLocks noGrp="1" noRot="1" noChangeAspect="1" noTextEdit="1"/>
          </p:cNvSpPr>
          <p:nvPr>
            <p:ph type="sldImg"/>
          </p:nvPr>
        </p:nvSpPr>
        <p:spPr bwMode="auto">
          <a:noFill/>
          <a:ln>
            <a:solidFill>
              <a:srgbClr val="000000"/>
            </a:solidFill>
            <a:miter lim="800000"/>
            <a:headEnd/>
            <a:tailEnd/>
          </a:ln>
        </p:spPr>
      </p:sp>
      <p:sp>
        <p:nvSpPr>
          <p:cNvPr id="4915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zh-CN" altLang="en-US" smtClean="0"/>
          </a:p>
        </p:txBody>
      </p:sp>
      <p:sp>
        <p:nvSpPr>
          <p:cNvPr id="49156" name="Slide Number Placeholder 3"/>
          <p:cNvSpPr>
            <a:spLocks noGrp="1"/>
          </p:cNvSpPr>
          <p:nvPr>
            <p:ph type="sldNum" sz="quarter" idx="5"/>
          </p:nvPr>
        </p:nvSpPr>
        <p:spPr bwMode="auto">
          <a:noFill/>
          <a:ln>
            <a:miter lim="800000"/>
            <a:headEnd/>
            <a:tailEnd/>
          </a:ln>
        </p:spPr>
        <p:txBody>
          <a:bodyPr/>
          <a:lstStyle/>
          <a:p>
            <a:fld id="{6CC173A1-0A7D-4A82-8C1B-564B845F301F}" type="slidenum">
              <a:rPr lang="zh-CN" altLang="en-US" smtClean="0">
                <a:latin typeface="Arial" pitchFamily="34" charset="0"/>
                <a:cs typeface="Arial" pitchFamily="34" charset="0"/>
              </a:rPr>
              <a:pPr/>
              <a:t>9</a:t>
            </a:fld>
            <a:endParaRPr lang="en-US" altLang="zh-CN" smtClean="0">
              <a:latin typeface="Arial" pitchFamily="34" charset="0"/>
              <a:cs typeface="Arial"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ounded Rectangle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775147F1-907E-41F9-8FE3-E44F5E6B701F}" type="datetimeFigureOut">
              <a:rPr lang="en-US" smtClean="0"/>
              <a:pPr/>
              <a:t>10/19/2011</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894D27EE-DC05-4A59-840B-3C9D111C8A4E}" type="slidenum">
              <a:rPr lang="en-US" smtClean="0"/>
              <a:pPr/>
              <a:t>‹#›</a:t>
            </a:fld>
            <a:endParaRPr lang="en-US"/>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75147F1-907E-41F9-8FE3-E44F5E6B701F}" type="datetimeFigureOut">
              <a:rPr lang="en-US" smtClean="0"/>
              <a:pPr/>
              <a:t>10/19/2011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4D27EE-DC05-4A59-840B-3C9D111C8A4E}"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914400" y="274640"/>
            <a:ext cx="55626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75147F1-907E-41F9-8FE3-E44F5E6B701F}" type="datetimeFigureOut">
              <a:rPr lang="en-US" smtClean="0"/>
              <a:pPr/>
              <a:t>10/19/2011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4D27EE-DC05-4A59-840B-3C9D111C8A4E}"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775147F1-907E-41F9-8FE3-E44F5E6B701F}" type="datetimeFigureOut">
              <a:rPr lang="en-US" smtClean="0"/>
              <a:pPr/>
              <a:t>10/19/2011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4D27EE-DC05-4A59-840B-3C9D111C8A4E}" type="slidenum">
              <a:rPr lang="en-US" smtClean="0"/>
              <a:pPr/>
              <a:t>‹#›</a:t>
            </a:fld>
            <a:endParaRPr lang="en-US"/>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775147F1-907E-41F9-8FE3-E44F5E6B701F}" type="datetimeFigureOut">
              <a:rPr lang="en-US" smtClean="0"/>
              <a:pPr/>
              <a:t>10/19/2011</a:t>
            </a:fld>
            <a:endParaRPr lang="en-US"/>
          </a:p>
        </p:txBody>
      </p:sp>
      <p:sp>
        <p:nvSpPr>
          <p:cNvPr id="5" name="Footer Placeholder 4"/>
          <p:cNvSpPr>
            <a:spLocks noGrp="1"/>
          </p:cNvSpPr>
          <p:nvPr>
            <p:ph type="ftr" sz="quarter" idx="11"/>
          </p:nvPr>
        </p:nvSpPr>
        <p:spPr>
          <a:xfrm>
            <a:off x="800100" y="6172200"/>
            <a:ext cx="4000500" cy="457200"/>
          </a:xfrm>
        </p:spPr>
        <p:txBody>
          <a:bodyPr/>
          <a:lstStyle/>
          <a:p>
            <a:endParaRPr lang="en-US"/>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146304" y="6208776"/>
            <a:ext cx="457200" cy="457200"/>
          </a:xfrm>
        </p:spPr>
        <p:txBody>
          <a:bodyPr/>
          <a:lstStyle/>
          <a:p>
            <a:fld id="{894D27EE-DC05-4A59-840B-3C9D111C8A4E}"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775147F1-907E-41F9-8FE3-E44F5E6B701F}" type="datetimeFigureOut">
              <a:rPr lang="en-US" smtClean="0"/>
              <a:pPr/>
              <a:t>10/19/2011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94D27EE-DC05-4A59-840B-3C9D111C8A4E}" type="slidenum">
              <a:rPr lang="en-US" smtClean="0"/>
              <a:pPr/>
              <a:t>‹#›</a:t>
            </a:fld>
            <a:endParaRPr lang="en-US"/>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93395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nchor="b" anchorCtr="0"/>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775147F1-907E-41F9-8FE3-E44F5E6B701F}" type="datetimeFigureOut">
              <a:rPr lang="en-US" smtClean="0"/>
              <a:pPr/>
              <a:t>10/19/2011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94D27EE-DC05-4A59-840B-3C9D111C8A4E}" type="slidenum">
              <a:rPr lang="en-US" smtClean="0"/>
              <a:pPr/>
              <a:t>‹#›</a:t>
            </a:fld>
            <a:endParaRPr lang="en-US"/>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775147F1-907E-41F9-8FE3-E44F5E6B701F}" type="datetimeFigureOut">
              <a:rPr lang="en-US" smtClean="0"/>
              <a:pPr/>
              <a:t>10/19/2011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94D27EE-DC05-4A59-840B-3C9D111C8A4E}"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75147F1-907E-41F9-8FE3-E44F5E6B701F}" type="datetimeFigureOut">
              <a:rPr lang="en-US" smtClean="0"/>
              <a:pPr/>
              <a:t>10/19/2011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94D27EE-DC05-4A59-840B-3C9D111C8A4E}"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ounded Rectangle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914400" y="273050"/>
            <a:ext cx="7772400" cy="1143000"/>
          </a:xfrm>
        </p:spPr>
        <p:txBody>
          <a:bodyPr anchor="b" anchorCtr="0"/>
          <a:lstStyle>
            <a:lvl1pPr algn="l">
              <a:buNone/>
              <a:defRPr sz="4000" b="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775147F1-907E-41F9-8FE3-E44F5E6B701F}" type="datetimeFigureOut">
              <a:rPr lang="en-US" smtClean="0"/>
              <a:pPr/>
              <a:t>10/19/2011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94D27EE-DC05-4A59-840B-3C9D111C8A4E}" type="slidenum">
              <a:rPr lang="en-US" smtClean="0"/>
              <a:pPr/>
              <a:t>‹#›</a:t>
            </a:fld>
            <a:endParaRPr lang="en-US"/>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775147F1-907E-41F9-8FE3-E44F5E6B701F}" type="datetimeFigureOut">
              <a:rPr lang="en-US" smtClean="0"/>
              <a:pPr/>
              <a:t>10/19/2011</a:t>
            </a:fld>
            <a:endParaRPr lang="en-US"/>
          </a:p>
        </p:txBody>
      </p:sp>
      <p:sp>
        <p:nvSpPr>
          <p:cNvPr id="6" name="Footer Placeholder 5"/>
          <p:cNvSpPr>
            <a:spLocks noGrp="1"/>
          </p:cNvSpPr>
          <p:nvPr>
            <p:ph type="ftr" sz="quarter" idx="11"/>
          </p:nvPr>
        </p:nvSpPr>
        <p:spPr>
          <a:xfrm>
            <a:off x="914400" y="6172200"/>
            <a:ext cx="3886200" cy="457200"/>
          </a:xfrm>
        </p:spPr>
        <p:txBody>
          <a:bodyPr/>
          <a:lstStyle/>
          <a:p>
            <a:endParaRPr lang="en-US"/>
          </a:p>
        </p:txBody>
      </p:sp>
      <p:sp>
        <p:nvSpPr>
          <p:cNvPr id="7" name="Slide Number Placeholder 6"/>
          <p:cNvSpPr>
            <a:spLocks noGrp="1"/>
          </p:cNvSpPr>
          <p:nvPr>
            <p:ph type="sldNum" sz="quarter" idx="12"/>
          </p:nvPr>
        </p:nvSpPr>
        <p:spPr>
          <a:xfrm>
            <a:off x="146304" y="6208776"/>
            <a:ext cx="457200" cy="457200"/>
          </a:xfrm>
        </p:spPr>
        <p:txBody>
          <a:bodyPr/>
          <a:lstStyle/>
          <a:p>
            <a:fld id="{894D27EE-DC05-4A59-840B-3C9D111C8A4E}" type="slidenum">
              <a:rPr lang="en-US" smtClean="0"/>
              <a:pPr/>
              <a:t>‹#›</a:t>
            </a:fld>
            <a:endParaRPr lang="en-US"/>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smtClean="0"/>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ounded Rectangle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Title Placeholder 21"/>
          <p:cNvSpPr>
            <a:spLocks noGrp="1"/>
          </p:cNvSpPr>
          <p:nvPr>
            <p:ph type="title"/>
          </p:nvPr>
        </p:nvSpPr>
        <p:spPr>
          <a:xfrm>
            <a:off x="914400" y="274638"/>
            <a:ext cx="7772400" cy="1143000"/>
          </a:xfrm>
          <a:prstGeom prst="rect">
            <a:avLst/>
          </a:prstGeom>
        </p:spPr>
        <p:txBody>
          <a:bodyPr bIns="91440"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775147F1-907E-41F9-8FE3-E44F5E6B701F}" type="datetimeFigureOut">
              <a:rPr lang="en-US" smtClean="0"/>
              <a:pPr/>
              <a:t>10/19/2011</a:t>
            </a:fld>
            <a:endParaRPr lang="en-US"/>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894D27EE-DC05-4A59-840B-3C9D111C8A4E}"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949" r:id="rId1"/>
    <p:sldLayoutId id="2147483950" r:id="rId2"/>
    <p:sldLayoutId id="2147483951" r:id="rId3"/>
    <p:sldLayoutId id="2147483952" r:id="rId4"/>
    <p:sldLayoutId id="2147483953" r:id="rId5"/>
    <p:sldLayoutId id="2147483954" r:id="rId6"/>
    <p:sldLayoutId id="2147483955" r:id="rId7"/>
    <p:sldLayoutId id="2147483956" r:id="rId8"/>
    <p:sldLayoutId id="2147483957" r:id="rId9"/>
    <p:sldLayoutId id="2147483958" r:id="rId10"/>
    <p:sldLayoutId id="2147483959"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normAutofit/>
          </a:bodyPr>
          <a:lstStyle/>
          <a:p>
            <a:r>
              <a:rPr lang="en-US" dirty="0" smtClean="0"/>
              <a:t> </a:t>
            </a:r>
            <a:r>
              <a:rPr lang="en-US" sz="3200" dirty="0" smtClean="0"/>
              <a:t>Global Risks </a:t>
            </a:r>
            <a:r>
              <a:rPr lang="en-US" sz="3200" dirty="0"/>
              <a:t>and </a:t>
            </a:r>
            <a:r>
              <a:rPr lang="en-US" sz="3200" dirty="0" smtClean="0"/>
              <a:t>Opportunities</a:t>
            </a:r>
            <a:endParaRPr lang="en-US" sz="3200" dirty="0"/>
          </a:p>
        </p:txBody>
      </p:sp>
      <p:sp>
        <p:nvSpPr>
          <p:cNvPr id="2" name="Title 1"/>
          <p:cNvSpPr>
            <a:spLocks noGrp="1"/>
          </p:cNvSpPr>
          <p:nvPr>
            <p:ph type="ctrTitle"/>
          </p:nvPr>
        </p:nvSpPr>
        <p:spPr/>
        <p:txBody>
          <a:bodyPr>
            <a:normAutofit fontScale="90000"/>
          </a:bodyPr>
          <a:lstStyle/>
          <a:p>
            <a:r>
              <a:rPr lang="en-US" sz="4400" u="sng" dirty="0" smtClean="0"/>
              <a:t>International Financial Crisis</a:t>
            </a:r>
            <a:br>
              <a:rPr lang="en-US" sz="4400" u="sng" dirty="0" smtClean="0"/>
            </a:br>
            <a:r>
              <a:rPr lang="en-US" sz="6700" b="1" dirty="0" smtClean="0"/>
              <a:t>The Aftermath</a:t>
            </a:r>
            <a:endParaRPr lang="en-US" sz="6700" b="1" dirty="0"/>
          </a:p>
        </p:txBody>
      </p:sp>
      <p:sp>
        <p:nvSpPr>
          <p:cNvPr id="6" name="Subtitle 2"/>
          <p:cNvSpPr txBox="1">
            <a:spLocks/>
          </p:cNvSpPr>
          <p:nvPr/>
        </p:nvSpPr>
        <p:spPr>
          <a:xfrm>
            <a:off x="1447800" y="4953000"/>
            <a:ext cx="6400800" cy="1600200"/>
          </a:xfrm>
          <a:prstGeom prst="rect">
            <a:avLst/>
          </a:prstGeom>
        </p:spPr>
        <p:txBody>
          <a:bodyPr>
            <a:normAutofit/>
          </a:bodyPr>
          <a:lstStyle/>
          <a:p>
            <a:pPr marL="0" marR="0" lvl="0" indent="0" algn="ctr" defTabSz="914400" rtl="0" eaLnBrk="1" fontAlgn="auto" latinLnBrk="0" hangingPunct="1">
              <a:lnSpc>
                <a:spcPct val="100000"/>
              </a:lnSpc>
              <a:spcBef>
                <a:spcPts val="580"/>
              </a:spcBef>
              <a:spcAft>
                <a:spcPts val="0"/>
              </a:spcAft>
              <a:buClr>
                <a:schemeClr val="accent1"/>
              </a:buClr>
              <a:buSzPct val="85000"/>
              <a:buFont typeface="Wingdings 2"/>
              <a:buNone/>
              <a:tabLst/>
              <a:defRPr/>
            </a:pPr>
            <a:r>
              <a:rPr kumimoji="0" lang="en-US" sz="2600" b="0" i="0" u="none" strike="noStrike" kern="1200" cap="none" spc="0" normalizeH="0" baseline="0" noProof="0" dirty="0" smtClean="0">
                <a:ln>
                  <a:noFill/>
                </a:ln>
                <a:solidFill>
                  <a:schemeClr val="tx2"/>
                </a:solidFill>
                <a:effectLst/>
                <a:uLnTx/>
                <a:uFillTx/>
                <a:latin typeface="+mn-lt"/>
                <a:ea typeface="+mn-ea"/>
                <a:cs typeface="+mn-cs"/>
              </a:rPr>
              <a:t>Joseph E. </a:t>
            </a:r>
            <a:r>
              <a:rPr kumimoji="0" lang="en-US" sz="2600" b="0" i="0" u="none" strike="noStrike" kern="1200" cap="none" spc="0" normalizeH="0" baseline="0" noProof="0" dirty="0" err="1" smtClean="0">
                <a:ln>
                  <a:noFill/>
                </a:ln>
                <a:solidFill>
                  <a:schemeClr val="tx2"/>
                </a:solidFill>
                <a:effectLst/>
                <a:uLnTx/>
                <a:uFillTx/>
                <a:latin typeface="+mn-lt"/>
                <a:ea typeface="+mn-ea"/>
                <a:cs typeface="+mn-cs"/>
              </a:rPr>
              <a:t>Stiglitz</a:t>
            </a:r>
            <a:endParaRPr kumimoji="0" lang="en-US" sz="2600" b="0" i="0" u="none" strike="noStrike" kern="1200" cap="none" spc="0" normalizeH="0" baseline="0" noProof="0" dirty="0" smtClean="0">
              <a:ln>
                <a:noFill/>
              </a:ln>
              <a:solidFill>
                <a:schemeClr val="tx2"/>
              </a:solidFill>
              <a:effectLst/>
              <a:uLnTx/>
              <a:uFillTx/>
              <a:latin typeface="+mn-lt"/>
              <a:ea typeface="+mn-ea"/>
              <a:cs typeface="+mn-cs"/>
            </a:endParaRPr>
          </a:p>
          <a:p>
            <a:pPr marL="0" marR="0" lvl="0" indent="0" algn="ctr" defTabSz="914400" rtl="0" eaLnBrk="1" fontAlgn="auto" latinLnBrk="0" hangingPunct="1">
              <a:lnSpc>
                <a:spcPct val="100000"/>
              </a:lnSpc>
              <a:spcBef>
                <a:spcPts val="580"/>
              </a:spcBef>
              <a:spcAft>
                <a:spcPts val="0"/>
              </a:spcAft>
              <a:buClr>
                <a:schemeClr val="accent1"/>
              </a:buClr>
              <a:buSzPct val="85000"/>
              <a:buFont typeface="Wingdings 2"/>
              <a:buNone/>
              <a:tabLst/>
              <a:defRPr/>
            </a:pPr>
            <a:r>
              <a:rPr lang="en-US" sz="2600" dirty="0" smtClean="0">
                <a:solidFill>
                  <a:schemeClr val="tx2"/>
                </a:solidFill>
              </a:rPr>
              <a:t>Trinidad and Tobago</a:t>
            </a:r>
          </a:p>
          <a:p>
            <a:pPr marL="0" marR="0" lvl="0" indent="0" algn="ctr" defTabSz="914400" rtl="0" eaLnBrk="1" fontAlgn="auto" latinLnBrk="0" hangingPunct="1">
              <a:lnSpc>
                <a:spcPct val="100000"/>
              </a:lnSpc>
              <a:spcBef>
                <a:spcPts val="580"/>
              </a:spcBef>
              <a:spcAft>
                <a:spcPts val="0"/>
              </a:spcAft>
              <a:buClr>
                <a:schemeClr val="accent1"/>
              </a:buClr>
              <a:buSzPct val="85000"/>
              <a:buFont typeface="Wingdings 2"/>
              <a:buNone/>
              <a:tabLst/>
              <a:defRPr/>
            </a:pPr>
            <a:r>
              <a:rPr kumimoji="0" lang="en-US" sz="2600" b="0" i="0" u="none" strike="noStrike" kern="1200" cap="none" spc="0" normalizeH="0" baseline="0" noProof="0" dirty="0" smtClean="0">
                <a:ln>
                  <a:noFill/>
                </a:ln>
                <a:solidFill>
                  <a:schemeClr val="tx2"/>
                </a:solidFill>
                <a:effectLst/>
                <a:uLnTx/>
                <a:uFillTx/>
                <a:latin typeface="+mn-lt"/>
                <a:ea typeface="+mn-ea"/>
                <a:cs typeface="+mn-cs"/>
              </a:rPr>
              <a:t>September 9, 2011</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defRPr/>
            </a:pPr>
            <a:r>
              <a:rPr lang="en-US" dirty="0" smtClean="0"/>
              <a:t>What US needs – </a:t>
            </a:r>
            <a:br>
              <a:rPr lang="en-US" dirty="0" smtClean="0"/>
            </a:br>
            <a:r>
              <a:rPr lang="en-US" dirty="0" smtClean="0"/>
              <a:t>and what it is likely to get</a:t>
            </a:r>
            <a:endParaRPr lang="en-US" dirty="0"/>
          </a:p>
        </p:txBody>
      </p:sp>
      <p:sp>
        <p:nvSpPr>
          <p:cNvPr id="16387" name="Content Placeholder 2"/>
          <p:cNvSpPr>
            <a:spLocks noGrp="1"/>
          </p:cNvSpPr>
          <p:nvPr>
            <p:ph sz="quarter" idx="1"/>
          </p:nvPr>
        </p:nvSpPr>
        <p:spPr>
          <a:xfrm>
            <a:off x="457200" y="1600200"/>
            <a:ext cx="7467600" cy="4873625"/>
          </a:xfrm>
        </p:spPr>
        <p:txBody>
          <a:bodyPr>
            <a:normAutofit/>
          </a:bodyPr>
          <a:lstStyle/>
          <a:p>
            <a:pPr eaLnBrk="1" hangingPunct="1"/>
            <a:r>
              <a:rPr lang="en-US" altLang="zh-CN" b="1" dirty="0" smtClean="0"/>
              <a:t>Actually getting:</a:t>
            </a:r>
          </a:p>
          <a:p>
            <a:pPr lvl="1" eaLnBrk="1" hangingPunct="1"/>
            <a:r>
              <a:rPr lang="en-US" altLang="zh-CN" dirty="0" smtClean="0"/>
              <a:t>Two-year extension of Bush tax cuts</a:t>
            </a:r>
          </a:p>
          <a:p>
            <a:pPr lvl="2" eaLnBrk="1" hangingPunct="1"/>
            <a:r>
              <a:rPr lang="en-US" altLang="zh-CN" dirty="0" smtClean="0"/>
              <a:t>Likely to stimulate economy only a little</a:t>
            </a:r>
          </a:p>
          <a:p>
            <a:pPr lvl="2" eaLnBrk="1" hangingPunct="1"/>
            <a:r>
              <a:rPr lang="en-US" altLang="zh-CN" dirty="0" smtClean="0"/>
              <a:t>But will probably increase deficit substantially:  low bang for buck</a:t>
            </a:r>
          </a:p>
          <a:p>
            <a:pPr lvl="1" eaLnBrk="1" hangingPunct="1"/>
            <a:r>
              <a:rPr lang="en-US" altLang="zh-CN" dirty="0" smtClean="0"/>
              <a:t>One-year extension of payroll tax</a:t>
            </a:r>
          </a:p>
          <a:p>
            <a:pPr lvl="2" eaLnBrk="1" hangingPunct="1"/>
            <a:r>
              <a:rPr lang="en-US" altLang="zh-CN" dirty="0" smtClean="0"/>
              <a:t>Will have some positive effect</a:t>
            </a:r>
          </a:p>
          <a:p>
            <a:pPr lvl="2" eaLnBrk="1" hangingPunct="1"/>
            <a:r>
              <a:rPr lang="en-US" altLang="zh-CN" dirty="0" smtClean="0"/>
              <a:t>But what happens January?</a:t>
            </a:r>
          </a:p>
          <a:p>
            <a:pPr lvl="1"/>
            <a:r>
              <a:rPr lang="en-US" altLang="zh-CN" dirty="0" smtClean="0"/>
              <a:t>Dose of austerity</a:t>
            </a:r>
          </a:p>
          <a:p>
            <a:pPr lvl="2"/>
            <a:r>
              <a:rPr lang="en-US" altLang="zh-CN" dirty="0" smtClean="0"/>
              <a:t>Weakening the economy further—overwhelming evidence that austerity is wrong medicine, deficit reduction will </a:t>
            </a:r>
            <a:r>
              <a:rPr lang="en-US" altLang="zh-CN" i="1" dirty="0" smtClean="0"/>
              <a:t>not </a:t>
            </a:r>
            <a:r>
              <a:rPr lang="en-US" altLang="zh-CN" dirty="0" smtClean="0"/>
              <a:t>restore confidence in economy</a:t>
            </a:r>
          </a:p>
          <a:p>
            <a:pPr lvl="2"/>
            <a:r>
              <a:rPr lang="en-US" altLang="zh-CN" dirty="0" smtClean="0"/>
              <a:t>Budget compromise entailed only small dose of austerity</a:t>
            </a:r>
          </a:p>
          <a:p>
            <a:pPr lvl="2" eaLnBrk="1" hangingPunct="1"/>
            <a:endParaRPr lang="en-US" altLang="zh-CN" dirty="0" smtClean="0"/>
          </a:p>
          <a:p>
            <a:pPr lvl="2" eaLnBrk="1" hangingPunct="1"/>
            <a:endParaRPr lang="en-US" altLang="zh-CN" dirty="0" smtClean="0"/>
          </a:p>
          <a:p>
            <a:endParaRPr lang="en-US" dirty="0" smtClean="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Monetary Policy will continue to be ineffective</a:t>
            </a:r>
            <a:endParaRPr lang="en-US" dirty="0"/>
          </a:p>
        </p:txBody>
      </p:sp>
      <p:sp>
        <p:nvSpPr>
          <p:cNvPr id="3" name="Content Placeholder 2"/>
          <p:cNvSpPr>
            <a:spLocks noGrp="1"/>
          </p:cNvSpPr>
          <p:nvPr>
            <p:ph sz="quarter" idx="1"/>
          </p:nvPr>
        </p:nvSpPr>
        <p:spPr/>
        <p:txBody>
          <a:bodyPr>
            <a:normAutofit/>
          </a:bodyPr>
          <a:lstStyle/>
          <a:p>
            <a:r>
              <a:rPr lang="en-US" dirty="0" smtClean="0"/>
              <a:t>Played an important role in creating crisis</a:t>
            </a:r>
          </a:p>
          <a:p>
            <a:r>
              <a:rPr lang="en-US" dirty="0" smtClean="0"/>
              <a:t>But much less effective in helping economy get out of crisis</a:t>
            </a:r>
          </a:p>
          <a:p>
            <a:pPr lvl="1"/>
            <a:r>
              <a:rPr lang="en-US" dirty="0" smtClean="0"/>
              <a:t>Low interest rates have not worked</a:t>
            </a:r>
          </a:p>
          <a:p>
            <a:pPr lvl="1"/>
            <a:r>
              <a:rPr lang="en-US" dirty="0" smtClean="0"/>
              <a:t>Low interest rates are not likely to work—even with commitment to keep them low</a:t>
            </a:r>
          </a:p>
          <a:p>
            <a:pPr lvl="2"/>
            <a:r>
              <a:rPr lang="en-US" dirty="0" smtClean="0"/>
              <a:t>Excess capacity </a:t>
            </a:r>
          </a:p>
          <a:p>
            <a:pPr lvl="2"/>
            <a:r>
              <a:rPr lang="en-US" dirty="0" smtClean="0"/>
              <a:t>SME lending still restricted—haven’t fully fixed banking sector</a:t>
            </a:r>
          </a:p>
          <a:p>
            <a:pPr lvl="2"/>
            <a:r>
              <a:rPr lang="en-US" dirty="0" smtClean="0"/>
              <a:t>Large firms flush with money—credit is not the problem</a:t>
            </a:r>
          </a:p>
          <a:p>
            <a:pPr lvl="1"/>
            <a:r>
              <a:rPr lang="en-US" dirty="0" smtClean="0"/>
              <a:t>Low interest rates contributing to jobless recovery</a:t>
            </a:r>
          </a:p>
          <a:p>
            <a:pPr lvl="2"/>
            <a:r>
              <a:rPr lang="en-US" dirty="0" smtClean="0"/>
              <a:t>Inducing firms to substitute low cost capital for labor</a:t>
            </a:r>
          </a:p>
          <a:p>
            <a:pPr lvl="1"/>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QE II did not work</a:t>
            </a:r>
            <a:endParaRPr lang="en-US" dirty="0"/>
          </a:p>
        </p:txBody>
      </p:sp>
      <p:sp>
        <p:nvSpPr>
          <p:cNvPr id="3" name="Content Placeholder 2"/>
          <p:cNvSpPr>
            <a:spLocks noGrp="1"/>
          </p:cNvSpPr>
          <p:nvPr>
            <p:ph sz="quarter" idx="1"/>
          </p:nvPr>
        </p:nvSpPr>
        <p:spPr/>
        <p:txBody>
          <a:bodyPr/>
          <a:lstStyle/>
          <a:p>
            <a:r>
              <a:rPr lang="en-US" dirty="0" smtClean="0"/>
              <a:t>Money goes where returns are highest—emerging markets, not US</a:t>
            </a:r>
          </a:p>
          <a:p>
            <a:pPr lvl="1"/>
            <a:r>
              <a:rPr lang="en-US" dirty="0" smtClean="0"/>
              <a:t>It goes where it’s not needed, not where it is needed</a:t>
            </a:r>
          </a:p>
          <a:p>
            <a:pPr lvl="1"/>
            <a:r>
              <a:rPr lang="en-US" dirty="0" smtClean="0"/>
              <a:t>Consequence of global capital markets</a:t>
            </a:r>
          </a:p>
          <a:p>
            <a:pPr lvl="1"/>
            <a:r>
              <a:rPr lang="en-US" dirty="0" smtClean="0"/>
              <a:t>May contribute to increase in commodity prices (inflation)</a:t>
            </a:r>
          </a:p>
          <a:p>
            <a:pPr lvl="1"/>
            <a:r>
              <a:rPr lang="en-US" dirty="0" smtClean="0"/>
              <a:t>Responses of emerging markets contributing to fragmentation of global capital markets</a:t>
            </a:r>
          </a:p>
          <a:p>
            <a:r>
              <a:rPr lang="en-US" dirty="0" smtClean="0"/>
              <a:t>May have had slight benefit in competitive devaluation</a:t>
            </a:r>
          </a:p>
          <a:p>
            <a:pPr lvl="1"/>
            <a:r>
              <a:rPr lang="en-US" dirty="0" smtClean="0"/>
              <a:t>And in temporary increase in equity prices</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smtClean="0"/>
              <a:t>Europe</a:t>
            </a:r>
            <a:r>
              <a:rPr lang="en-US" cap="small" dirty="0" smtClean="0"/>
              <a:t> </a:t>
            </a:r>
            <a:r>
              <a:rPr lang="en-US" sz="3600" dirty="0" smtClean="0"/>
              <a:t>is equally frail</a:t>
            </a:r>
            <a:endParaRPr lang="en-US" sz="3600" dirty="0"/>
          </a:p>
        </p:txBody>
      </p:sp>
      <p:sp>
        <p:nvSpPr>
          <p:cNvPr id="3" name="Content Placeholder 2"/>
          <p:cNvSpPr>
            <a:spLocks noGrp="1"/>
          </p:cNvSpPr>
          <p:nvPr>
            <p:ph sz="quarter" idx="1"/>
          </p:nvPr>
        </p:nvSpPr>
        <p:spPr>
          <a:xfrm>
            <a:off x="914400" y="1600200"/>
            <a:ext cx="7772400" cy="4419600"/>
          </a:xfrm>
        </p:spPr>
        <p:txBody>
          <a:bodyPr/>
          <a:lstStyle/>
          <a:p>
            <a:pPr marL="452437" indent="-342900">
              <a:lnSpc>
                <a:spcPct val="90000"/>
              </a:lnSpc>
            </a:pPr>
            <a:r>
              <a:rPr lang="en-US" altLang="zh-CN" dirty="0"/>
              <a:t>Some countries in particularly bad fiscal position</a:t>
            </a:r>
          </a:p>
          <a:p>
            <a:pPr marL="452437" indent="-342900">
              <a:lnSpc>
                <a:spcPct val="90000"/>
              </a:lnSpc>
            </a:pPr>
            <a:r>
              <a:rPr lang="en-US" altLang="zh-CN" dirty="0"/>
              <a:t>But even those that are not (such as UK) are engaging in austerity</a:t>
            </a:r>
          </a:p>
          <a:p>
            <a:pPr marL="735013" lvl="1" indent="-342900">
              <a:lnSpc>
                <a:spcPct val="90000"/>
              </a:lnSpc>
              <a:spcBef>
                <a:spcPts val="325"/>
              </a:spcBef>
            </a:pPr>
            <a:r>
              <a:rPr lang="en-US" altLang="zh-CN" sz="2600" dirty="0"/>
              <a:t>We were all Keynesians, but for a moment</a:t>
            </a:r>
          </a:p>
          <a:p>
            <a:pPr marL="735013" lvl="1" indent="-342900">
              <a:lnSpc>
                <a:spcPct val="90000"/>
              </a:lnSpc>
              <a:spcBef>
                <a:spcPts val="325"/>
              </a:spcBef>
            </a:pPr>
            <a:r>
              <a:rPr lang="en-US" altLang="zh-CN" sz="2600" dirty="0"/>
              <a:t>Austerity will slow growth markedly</a:t>
            </a:r>
          </a:p>
          <a:p>
            <a:pPr marL="452437" indent="-342900">
              <a:lnSpc>
                <a:spcPct val="90000"/>
              </a:lnSpc>
            </a:pPr>
            <a:r>
              <a:rPr lang="en-US" altLang="zh-CN" dirty="0"/>
              <a:t>Uncertainty in euro area</a:t>
            </a:r>
          </a:p>
          <a:p>
            <a:pPr marL="735013" lvl="1" indent="-342900">
              <a:lnSpc>
                <a:spcPct val="90000"/>
              </a:lnSpc>
              <a:spcBef>
                <a:spcPts val="325"/>
              </a:spcBef>
            </a:pPr>
            <a:r>
              <a:rPr lang="en-US" altLang="zh-CN" sz="2600" dirty="0"/>
              <a:t>Took away interest rate and exchange rate mechanisms for adjustment, put nothing in place</a:t>
            </a:r>
          </a:p>
          <a:p>
            <a:pPr marL="735013" lvl="1" indent="-342900">
              <a:lnSpc>
                <a:spcPct val="90000"/>
              </a:lnSpc>
              <a:spcBef>
                <a:spcPts val="325"/>
              </a:spcBef>
            </a:pPr>
            <a:r>
              <a:rPr lang="en-US" altLang="zh-CN" sz="2600" dirty="0"/>
              <a:t>Problem </a:t>
            </a:r>
            <a:r>
              <a:rPr lang="en-US" altLang="zh-CN" sz="2600" dirty="0" smtClean="0"/>
              <a:t>is not a </a:t>
            </a:r>
            <a:r>
              <a:rPr lang="en-US" altLang="zh-CN" sz="2600" dirty="0"/>
              <a:t>surprise—predicted at the onset</a:t>
            </a:r>
          </a:p>
          <a:p>
            <a:pPr marL="0" indent="0">
              <a:buNone/>
            </a:pP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From bank bailouts to sovereign bailouts</a:t>
            </a:r>
            <a:endParaRPr lang="en-US" dirty="0"/>
          </a:p>
        </p:txBody>
      </p:sp>
      <p:sp>
        <p:nvSpPr>
          <p:cNvPr id="3" name="Content Placeholder 2"/>
          <p:cNvSpPr>
            <a:spLocks noGrp="1"/>
          </p:cNvSpPr>
          <p:nvPr>
            <p:ph sz="quarter" idx="1"/>
          </p:nvPr>
        </p:nvSpPr>
        <p:spPr/>
        <p:txBody>
          <a:bodyPr>
            <a:normAutofit fontScale="92500" lnSpcReduction="10000"/>
          </a:bodyPr>
          <a:lstStyle/>
          <a:p>
            <a:pPr marL="346393" indent="-342900">
              <a:spcBef>
                <a:spcPts val="325"/>
              </a:spcBef>
            </a:pPr>
            <a:r>
              <a:rPr lang="en-US" altLang="zh-CN" dirty="0"/>
              <a:t>Bank bailouts meant socializing losses (Ireland)</a:t>
            </a:r>
          </a:p>
          <a:p>
            <a:pPr marL="735330" lvl="1" indent="-342900">
              <a:spcBef>
                <a:spcPts val="325"/>
              </a:spcBef>
            </a:pPr>
            <a:r>
              <a:rPr lang="en-US" altLang="zh-CN" sz="2600" dirty="0"/>
              <a:t>Bad economics, bad politics</a:t>
            </a:r>
          </a:p>
          <a:p>
            <a:pPr marL="735330" lvl="1" indent="-342900">
              <a:spcBef>
                <a:spcPts val="325"/>
              </a:spcBef>
            </a:pPr>
            <a:r>
              <a:rPr lang="en-US" altLang="zh-CN" sz="2600" dirty="0"/>
              <a:t>Hard to ask ordinary citizens to bear consequences for mistakes of private bankers—when they walked off with so much money</a:t>
            </a:r>
          </a:p>
          <a:p>
            <a:pPr marL="346393" indent="-342900">
              <a:spcBef>
                <a:spcPts val="325"/>
              </a:spcBef>
            </a:pPr>
            <a:r>
              <a:rPr lang="en-US" altLang="zh-CN" dirty="0"/>
              <a:t>Even without </a:t>
            </a:r>
            <a:r>
              <a:rPr lang="en-US" altLang="zh-CN" dirty="0" smtClean="0"/>
              <a:t>bailouts, though, </a:t>
            </a:r>
            <a:r>
              <a:rPr lang="en-US" altLang="zh-CN" dirty="0"/>
              <a:t>crisis caused by financial sector has weakened fiscal positions</a:t>
            </a:r>
          </a:p>
          <a:p>
            <a:pPr marL="346393" indent="-342900">
              <a:spcBef>
                <a:spcPts val="325"/>
              </a:spcBef>
            </a:pPr>
            <a:r>
              <a:rPr lang="en-US" altLang="zh-CN" dirty="0"/>
              <a:t>But with the potential of future bailouts, bank balance sheets and governments are intertwined</a:t>
            </a:r>
          </a:p>
          <a:p>
            <a:pPr marL="735330" lvl="1" indent="-342900">
              <a:spcBef>
                <a:spcPts val="325"/>
              </a:spcBef>
            </a:pPr>
            <a:r>
              <a:rPr lang="en-US" altLang="zh-CN" sz="2600" dirty="0"/>
              <a:t>Future bank losses likely to be borne by public</a:t>
            </a:r>
          </a:p>
          <a:p>
            <a:pPr marL="735330" lvl="1" indent="-342900">
              <a:spcBef>
                <a:spcPts val="325"/>
              </a:spcBef>
            </a:pPr>
            <a:r>
              <a:rPr lang="en-US" altLang="zh-CN" sz="2600" dirty="0"/>
              <a:t>Including those arising from real estate (Ireland) or sovereigns</a:t>
            </a:r>
          </a:p>
          <a:p>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772400" cy="792162"/>
          </a:xfrm>
        </p:spPr>
        <p:txBody>
          <a:bodyPr/>
          <a:lstStyle/>
          <a:p>
            <a:r>
              <a:rPr lang="en-US" dirty="0" smtClean="0"/>
              <a:t>The end of the euro?</a:t>
            </a:r>
            <a:endParaRPr lang="en-US" dirty="0"/>
          </a:p>
        </p:txBody>
      </p:sp>
      <p:sp>
        <p:nvSpPr>
          <p:cNvPr id="3" name="Content Placeholder 2"/>
          <p:cNvSpPr>
            <a:spLocks noGrp="1"/>
          </p:cNvSpPr>
          <p:nvPr>
            <p:ph sz="quarter" idx="1"/>
          </p:nvPr>
        </p:nvSpPr>
        <p:spPr>
          <a:xfrm>
            <a:off x="685800" y="1143000"/>
            <a:ext cx="8001000" cy="4876800"/>
          </a:xfrm>
        </p:spPr>
        <p:txBody>
          <a:bodyPr>
            <a:normAutofit fontScale="92500" lnSpcReduction="20000"/>
          </a:bodyPr>
          <a:lstStyle/>
          <a:p>
            <a:pPr marL="735013" lvl="1" indent="-342900">
              <a:lnSpc>
                <a:spcPct val="90000"/>
              </a:lnSpc>
              <a:spcBef>
                <a:spcPts val="325"/>
              </a:spcBef>
            </a:pPr>
            <a:r>
              <a:rPr lang="en-US" altLang="zh-CN" dirty="0"/>
              <a:t>Bailout measures only temporary palliative—haven’t changed basic economics</a:t>
            </a:r>
          </a:p>
          <a:p>
            <a:pPr marL="735013" lvl="1" indent="-342900">
              <a:lnSpc>
                <a:spcPct val="90000"/>
              </a:lnSpc>
              <a:spcBef>
                <a:spcPts val="325"/>
              </a:spcBef>
            </a:pPr>
            <a:r>
              <a:rPr lang="en-US" altLang="zh-CN" dirty="0"/>
              <a:t>Political issue:  will they be able to create more permanent </a:t>
            </a:r>
            <a:r>
              <a:rPr lang="en-US" altLang="zh-CN" dirty="0" smtClean="0"/>
              <a:t>institutions? </a:t>
            </a:r>
            <a:r>
              <a:rPr lang="en-US" altLang="zh-CN" dirty="0"/>
              <a:t>(“solidarity fund for stabilization”)</a:t>
            </a:r>
          </a:p>
          <a:p>
            <a:pPr marL="735013" lvl="1" indent="-342900">
              <a:lnSpc>
                <a:spcPct val="90000"/>
              </a:lnSpc>
              <a:spcBef>
                <a:spcPts val="325"/>
              </a:spcBef>
            </a:pPr>
            <a:r>
              <a:rPr lang="en-US" altLang="zh-CN" dirty="0"/>
              <a:t>Or will they be even willing to roll over the </a:t>
            </a:r>
            <a:r>
              <a:rPr lang="en-US" altLang="zh-CN" dirty="0" smtClean="0"/>
              <a:t>debt?</a:t>
            </a:r>
            <a:endParaRPr lang="en-US" altLang="zh-CN" dirty="0"/>
          </a:p>
          <a:p>
            <a:pPr marL="735013" lvl="1" indent="-342900">
              <a:lnSpc>
                <a:spcPct val="90000"/>
              </a:lnSpc>
              <a:spcBef>
                <a:spcPts val="325"/>
              </a:spcBef>
            </a:pPr>
            <a:r>
              <a:rPr lang="en-US" altLang="zh-CN" dirty="0"/>
              <a:t>Austerity measures imposed on Greece will depress economy, unlikely to produce hoped for improvement in public finances</a:t>
            </a:r>
          </a:p>
          <a:p>
            <a:pPr marL="1009333" lvl="2" indent="-342900">
              <a:lnSpc>
                <a:spcPct val="90000"/>
              </a:lnSpc>
              <a:spcBef>
                <a:spcPts val="325"/>
              </a:spcBef>
            </a:pPr>
            <a:r>
              <a:rPr lang="en-US" altLang="zh-CN" sz="2400" dirty="0" smtClean="0"/>
              <a:t>Fire sale </a:t>
            </a:r>
            <a:r>
              <a:rPr lang="en-US" altLang="zh-CN" sz="2400" dirty="0"/>
              <a:t>privatizations and further cutbacks are likely to be politically unacceptable</a:t>
            </a:r>
          </a:p>
          <a:p>
            <a:pPr marL="1009333" lvl="2" indent="-342900">
              <a:lnSpc>
                <a:spcPct val="90000"/>
              </a:lnSpc>
              <a:spcBef>
                <a:spcPts val="325"/>
              </a:spcBef>
            </a:pPr>
            <a:r>
              <a:rPr lang="en-US" altLang="zh-CN" sz="2400" dirty="0"/>
              <a:t>But will further assistance without still more measures be acceptable to the rest of Europe?</a:t>
            </a:r>
          </a:p>
          <a:p>
            <a:pPr marL="1009333" lvl="2" indent="-342900">
              <a:lnSpc>
                <a:spcPct val="90000"/>
              </a:lnSpc>
              <a:spcBef>
                <a:spcPts val="325"/>
              </a:spcBef>
            </a:pPr>
            <a:r>
              <a:rPr lang="en-US" altLang="zh-CN" sz="2400" dirty="0"/>
              <a:t>Without real assistance, default is inevitable</a:t>
            </a:r>
          </a:p>
          <a:p>
            <a:pPr marL="1009333" lvl="2" indent="-342900">
              <a:lnSpc>
                <a:spcPct val="90000"/>
              </a:lnSpc>
              <a:spcBef>
                <a:spcPts val="325"/>
              </a:spcBef>
            </a:pPr>
            <a:r>
              <a:rPr lang="en-US" altLang="zh-CN" sz="2400" dirty="0"/>
              <a:t>But default (restructuring) may not be enough—will need to devalue</a:t>
            </a:r>
          </a:p>
          <a:p>
            <a:pPr marL="1009333" lvl="2" indent="-342900">
              <a:lnSpc>
                <a:spcPct val="90000"/>
              </a:lnSpc>
              <a:spcBef>
                <a:spcPts val="325"/>
              </a:spcBef>
            </a:pPr>
            <a:r>
              <a:rPr lang="en-US" altLang="zh-CN" sz="2400" dirty="0"/>
              <a:t>Argentina showed that there is life after default and devaluation</a:t>
            </a:r>
          </a:p>
          <a:p>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end of the euro?</a:t>
            </a:r>
            <a:endParaRPr lang="en-US" dirty="0"/>
          </a:p>
        </p:txBody>
      </p:sp>
      <p:sp>
        <p:nvSpPr>
          <p:cNvPr id="3" name="Content Placeholder 2"/>
          <p:cNvSpPr>
            <a:spLocks noGrp="1"/>
          </p:cNvSpPr>
          <p:nvPr>
            <p:ph sz="quarter" idx="1"/>
          </p:nvPr>
        </p:nvSpPr>
        <p:spPr/>
        <p:txBody>
          <a:bodyPr>
            <a:normAutofit fontScale="62500" lnSpcReduction="20000"/>
          </a:bodyPr>
          <a:lstStyle/>
          <a:p>
            <a:r>
              <a:rPr lang="en-US" sz="2800" dirty="0"/>
              <a:t>I believe European leaders are committed to preserving euro</a:t>
            </a:r>
          </a:p>
          <a:p>
            <a:r>
              <a:rPr lang="en-US" sz="2800" dirty="0"/>
              <a:t>But strong opposition from voters in many countries for assistance to Greece and other countries</a:t>
            </a:r>
          </a:p>
          <a:p>
            <a:r>
              <a:rPr lang="en-US" sz="2800" dirty="0"/>
              <a:t>Process of reaching and implementing agreements very slow</a:t>
            </a:r>
          </a:p>
          <a:p>
            <a:r>
              <a:rPr lang="en-US" sz="2800" dirty="0"/>
              <a:t>Too slow for changing market realities</a:t>
            </a:r>
          </a:p>
          <a:p>
            <a:pPr lvl="1"/>
            <a:r>
              <a:rPr lang="en-US" sz="2800" dirty="0"/>
              <a:t>July agreement was a good one</a:t>
            </a:r>
          </a:p>
          <a:p>
            <a:pPr lvl="2"/>
            <a:r>
              <a:rPr lang="en-US" sz="2800" dirty="0"/>
              <a:t>Recognized principle of private sector involvement, importance of growth, need for assistance, interdependence of Europe</a:t>
            </a:r>
          </a:p>
          <a:p>
            <a:pPr lvl="1"/>
            <a:r>
              <a:rPr lang="en-US" sz="2800" dirty="0"/>
              <a:t>But there have been significant problems in implementation</a:t>
            </a:r>
          </a:p>
          <a:p>
            <a:pPr lvl="2"/>
            <a:r>
              <a:rPr lang="en-US" sz="2800" dirty="0"/>
              <a:t>Finish demand for collateral</a:t>
            </a:r>
          </a:p>
          <a:p>
            <a:pPr lvl="2"/>
            <a:r>
              <a:rPr lang="en-US" sz="2800" dirty="0"/>
              <a:t>Slovak refusal to bring to parliament</a:t>
            </a:r>
          </a:p>
          <a:p>
            <a:pPr lvl="1"/>
            <a:r>
              <a:rPr lang="en-US" sz="2800" dirty="0"/>
              <a:t>And even before implementation, events have shown not enough money</a:t>
            </a:r>
          </a:p>
          <a:p>
            <a:pPr marL="342900" lvl="1" indent="-342900">
              <a:spcBef>
                <a:spcPts val="580"/>
              </a:spcBef>
              <a:buClr>
                <a:schemeClr val="accent1"/>
              </a:buClr>
            </a:pPr>
            <a:r>
              <a:rPr lang="en-US" altLang="zh-CN" sz="2800" dirty="0"/>
              <a:t>Uncertainty will cast pallor over Europe and global economy</a:t>
            </a:r>
          </a:p>
          <a:p>
            <a:pPr marL="617220" lvl="2" indent="-342900">
              <a:spcBef>
                <a:spcPts val="580"/>
              </a:spcBef>
              <a:buClr>
                <a:schemeClr val="accent1"/>
              </a:buClr>
            </a:pPr>
            <a:r>
              <a:rPr lang="en-US" altLang="zh-CN" sz="2800" dirty="0"/>
              <a:t>Break up would have significant effects on global economy, banks</a:t>
            </a:r>
          </a:p>
          <a:p>
            <a:pPr marL="617220" lvl="2" indent="-342900">
              <a:spcBef>
                <a:spcPts val="580"/>
              </a:spcBef>
              <a:buClr>
                <a:schemeClr val="accent1"/>
              </a:buClr>
            </a:pPr>
            <a:r>
              <a:rPr lang="en-US" altLang="zh-CN" sz="2800" dirty="0"/>
              <a:t>Already contributing to credit tightening, banking problems</a:t>
            </a:r>
          </a:p>
          <a:p>
            <a:pPr marL="548640" lvl="2" indent="-274320">
              <a:spcBef>
                <a:spcPts val="580"/>
              </a:spcBef>
              <a:buClr>
                <a:schemeClr val="accent1"/>
              </a:buClr>
              <a:buNone/>
            </a:pPr>
            <a:endParaRPr lang="en-US" altLang="zh-CN" sz="1900" dirty="0" smtClean="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p:txBody>
          <a:bodyPr>
            <a:normAutofit/>
          </a:bodyPr>
          <a:lstStyle/>
          <a:p>
            <a:pPr algn="ctr">
              <a:buNone/>
            </a:pPr>
            <a:endParaRPr lang="en-US" sz="4800" b="1" dirty="0" smtClean="0"/>
          </a:p>
          <a:p>
            <a:pPr algn="ctr">
              <a:buNone/>
            </a:pPr>
            <a:r>
              <a:rPr lang="en-US" sz="4800" dirty="0" smtClean="0"/>
              <a:t>So what does this mean for emerging economies?</a:t>
            </a:r>
            <a:endParaRPr lang="en-US" sz="48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Big questions for emerging economies</a:t>
            </a:r>
            <a:endParaRPr lang="en-US" dirty="0"/>
          </a:p>
        </p:txBody>
      </p:sp>
      <p:sp>
        <p:nvSpPr>
          <p:cNvPr id="3" name="Content Placeholder 2"/>
          <p:cNvSpPr>
            <a:spLocks noGrp="1"/>
          </p:cNvSpPr>
          <p:nvPr>
            <p:ph sz="quarter" idx="1"/>
          </p:nvPr>
        </p:nvSpPr>
        <p:spPr/>
        <p:txBody>
          <a:bodyPr>
            <a:normAutofit lnSpcReduction="10000"/>
          </a:bodyPr>
          <a:lstStyle/>
          <a:p>
            <a:pPr marL="514350" indent="-514350">
              <a:buFont typeface="+mj-lt"/>
              <a:buAutoNum type="arabicPeriod"/>
            </a:pPr>
            <a:r>
              <a:rPr lang="en-US" dirty="0" smtClean="0"/>
              <a:t>Can emerging economies have sustainable growth even in the presence of weakness in the West?  </a:t>
            </a:r>
            <a:br>
              <a:rPr lang="en-US" dirty="0" smtClean="0"/>
            </a:br>
            <a:r>
              <a:rPr lang="en-US" dirty="0" smtClean="0"/>
              <a:t/>
            </a:r>
            <a:br>
              <a:rPr lang="en-US" dirty="0" smtClean="0"/>
            </a:br>
            <a:r>
              <a:rPr lang="en-US" b="1" dirty="0" smtClean="0"/>
              <a:t>Answer</a:t>
            </a:r>
            <a:r>
              <a:rPr lang="en-US" dirty="0" smtClean="0"/>
              <a:t>:  Yes, on the strength of the growth of domestic demand.</a:t>
            </a:r>
          </a:p>
          <a:p>
            <a:pPr marL="514350" indent="-514350">
              <a:buFont typeface="+mj-lt"/>
              <a:buAutoNum type="arabicPeriod"/>
            </a:pPr>
            <a:endParaRPr lang="en-US" dirty="0" smtClean="0"/>
          </a:p>
          <a:p>
            <a:pPr marL="514350" indent="-514350">
              <a:buFont typeface="+mj-lt"/>
              <a:buAutoNum type="arabicPeriod"/>
            </a:pPr>
            <a:r>
              <a:rPr lang="en-US" dirty="0" smtClean="0"/>
              <a:t>Is there a risk of the emerging markets overheating—and then crashing?</a:t>
            </a:r>
            <a:br>
              <a:rPr lang="en-US" dirty="0" smtClean="0"/>
            </a:br>
            <a:r>
              <a:rPr lang="en-US" dirty="0" smtClean="0"/>
              <a:t/>
            </a:r>
            <a:br>
              <a:rPr lang="en-US" dirty="0" smtClean="0"/>
            </a:br>
            <a:r>
              <a:rPr lang="en-US" b="1" dirty="0" smtClean="0"/>
              <a:t>Answer: </a:t>
            </a:r>
            <a:r>
              <a:rPr lang="en-US" dirty="0" smtClean="0"/>
              <a:t>Yes, but China, at least, is acting to limit that risk.</a:t>
            </a:r>
          </a:p>
          <a:p>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fontScale="90000"/>
          </a:bodyPr>
          <a:lstStyle/>
          <a:p>
            <a:pPr fontAlgn="auto">
              <a:spcAft>
                <a:spcPts val="0"/>
              </a:spcAft>
              <a:defRPr/>
            </a:pPr>
            <a:r>
              <a:rPr lang="en-US" dirty="0" smtClean="0"/>
              <a:t>Lessons from Asia: a changing global economic landscape</a:t>
            </a:r>
            <a:endParaRPr lang="en-US" dirty="0"/>
          </a:p>
        </p:txBody>
      </p:sp>
      <p:sp>
        <p:nvSpPr>
          <p:cNvPr id="3" name="Content Placeholder 2"/>
          <p:cNvSpPr>
            <a:spLocks noGrp="1"/>
          </p:cNvSpPr>
          <p:nvPr>
            <p:ph idx="1"/>
          </p:nvPr>
        </p:nvSpPr>
        <p:spPr/>
        <p:txBody>
          <a:bodyPr rtlCol="0">
            <a:normAutofit/>
          </a:bodyPr>
          <a:lstStyle/>
          <a:p>
            <a:pPr fontAlgn="auto">
              <a:spcAft>
                <a:spcPts val="0"/>
              </a:spcAft>
              <a:buFont typeface="Arial" pitchFamily="34" charset="0"/>
              <a:buChar char="•"/>
              <a:defRPr/>
            </a:pPr>
            <a:r>
              <a:rPr lang="en-US" dirty="0" smtClean="0"/>
              <a:t>Unprecedented growth in Asia</a:t>
            </a:r>
          </a:p>
          <a:p>
            <a:pPr lvl="1" fontAlgn="auto">
              <a:spcAft>
                <a:spcPts val="0"/>
              </a:spcAft>
              <a:buFont typeface="Arial" pitchFamily="34" charset="0"/>
              <a:buChar char="–"/>
              <a:defRPr/>
            </a:pPr>
            <a:r>
              <a:rPr lang="en-US" dirty="0" smtClean="0"/>
              <a:t>Rapid convergence</a:t>
            </a:r>
          </a:p>
          <a:p>
            <a:pPr lvl="2" fontAlgn="auto">
              <a:spcAft>
                <a:spcPts val="0"/>
              </a:spcAft>
              <a:buFont typeface="Arial" pitchFamily="34" charset="0"/>
              <a:buChar char="•"/>
              <a:defRPr/>
            </a:pPr>
            <a:r>
              <a:rPr lang="en-US" dirty="0" smtClean="0"/>
              <a:t>China already 2</a:t>
            </a:r>
            <a:r>
              <a:rPr lang="en-US" baseline="30000" dirty="0" smtClean="0"/>
              <a:t>nd</a:t>
            </a:r>
            <a:r>
              <a:rPr lang="en-US" dirty="0" smtClean="0"/>
              <a:t> largest economy</a:t>
            </a:r>
          </a:p>
          <a:p>
            <a:pPr lvl="2" fontAlgn="auto">
              <a:spcAft>
                <a:spcPts val="0"/>
              </a:spcAft>
              <a:buFont typeface="Arial" pitchFamily="34" charset="0"/>
              <a:buChar char="•"/>
              <a:defRPr/>
            </a:pPr>
            <a:r>
              <a:rPr lang="en-US" dirty="0" smtClean="0"/>
              <a:t>On the way to being largest economy</a:t>
            </a:r>
          </a:p>
          <a:p>
            <a:pPr lvl="2" fontAlgn="auto">
              <a:spcAft>
                <a:spcPts val="0"/>
              </a:spcAft>
              <a:buFont typeface="Arial" pitchFamily="34" charset="0"/>
              <a:buChar char="•"/>
              <a:defRPr/>
            </a:pPr>
            <a:r>
              <a:rPr lang="en-US" dirty="0" smtClean="0"/>
              <a:t>Already largest source of savings</a:t>
            </a:r>
          </a:p>
          <a:p>
            <a:pPr lvl="2" fontAlgn="auto">
              <a:spcAft>
                <a:spcPts val="0"/>
              </a:spcAft>
              <a:buFont typeface="Arial" pitchFamily="34" charset="0"/>
              <a:buChar char="•"/>
              <a:defRPr/>
            </a:pPr>
            <a:r>
              <a:rPr lang="en-US" dirty="0" smtClean="0"/>
              <a:t>“Correcting” a two-century-long aberration</a:t>
            </a:r>
          </a:p>
          <a:p>
            <a:pPr lvl="1" fontAlgn="auto">
              <a:spcAft>
                <a:spcPts val="0"/>
              </a:spcAft>
              <a:buFont typeface="Arial" pitchFamily="34" charset="0"/>
              <a:buChar char="–"/>
              <a:defRPr/>
            </a:pPr>
            <a:r>
              <a:rPr lang="en-US" dirty="0" smtClean="0"/>
              <a:t>Economic model markedly different from American-style capitalism (especially in East Asia)</a:t>
            </a:r>
          </a:p>
          <a:p>
            <a:pPr lvl="2" fontAlgn="auto">
              <a:spcAft>
                <a:spcPts val="0"/>
              </a:spcAft>
              <a:buFont typeface="Arial" pitchFamily="34" charset="0"/>
              <a:buChar char="•"/>
              <a:defRPr/>
            </a:pPr>
            <a:r>
              <a:rPr lang="en-US" dirty="0" smtClean="0"/>
              <a:t>Larger role for government</a:t>
            </a:r>
          </a:p>
          <a:p>
            <a:pPr lvl="2" fontAlgn="auto">
              <a:spcAft>
                <a:spcPts val="0"/>
              </a:spcAft>
              <a:buFont typeface="Arial" pitchFamily="34" charset="0"/>
              <a:buChar char="•"/>
              <a:defRPr/>
            </a:pPr>
            <a:r>
              <a:rPr lang="en-US" dirty="0" smtClean="0"/>
              <a:t>More government controls</a:t>
            </a:r>
          </a:p>
          <a:p>
            <a:pPr lvl="2" fontAlgn="auto">
              <a:spcAft>
                <a:spcPts val="0"/>
              </a:spcAft>
              <a:buFont typeface="Arial" pitchFamily="34" charset="0"/>
              <a:buChar char="•"/>
              <a:defRPr/>
            </a:pPr>
            <a:r>
              <a:rPr lang="en-US" dirty="0" smtClean="0"/>
              <a:t>Especially in financial markets</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smtClean="0"/>
              <a:t>The big questions</a:t>
            </a:r>
            <a:endParaRPr lang="en-US" dirty="0"/>
          </a:p>
        </p:txBody>
      </p:sp>
      <p:sp>
        <p:nvSpPr>
          <p:cNvPr id="9219" name="Content Placeholder 2"/>
          <p:cNvSpPr>
            <a:spLocks noGrp="1"/>
          </p:cNvSpPr>
          <p:nvPr>
            <p:ph sz="quarter" idx="1"/>
          </p:nvPr>
        </p:nvSpPr>
        <p:spPr>
          <a:xfrm>
            <a:off x="457200" y="1600200"/>
            <a:ext cx="7467600" cy="4873625"/>
          </a:xfrm>
        </p:spPr>
        <p:txBody>
          <a:bodyPr>
            <a:normAutofit/>
          </a:bodyPr>
          <a:lstStyle/>
          <a:p>
            <a:pPr eaLnBrk="1" hangingPunct="1"/>
            <a:r>
              <a:rPr lang="en-US" dirty="0" smtClean="0"/>
              <a:t>Where are we now, four years after the breaking of the bubble, and almost three years after the collapse of Lehman Brothers?</a:t>
            </a:r>
          </a:p>
          <a:p>
            <a:pPr eaLnBrk="1" hangingPunct="1"/>
            <a:r>
              <a:rPr lang="en-US" dirty="0" smtClean="0"/>
              <a:t>How did we get here?</a:t>
            </a:r>
          </a:p>
          <a:p>
            <a:pPr eaLnBrk="1" hangingPunct="1"/>
            <a:r>
              <a:rPr lang="en-US" dirty="0" smtClean="0"/>
              <a:t>What are the choices we have?</a:t>
            </a:r>
          </a:p>
          <a:p>
            <a:pPr eaLnBrk="1" hangingPunct="1"/>
            <a:r>
              <a:rPr lang="en-US" dirty="0" smtClean="0"/>
              <a:t>What are the choices that are likely to be made—and what will they imply?</a:t>
            </a:r>
          </a:p>
          <a:p>
            <a:pPr eaLnBrk="1" hangingPunct="1"/>
            <a:r>
              <a:rPr lang="en-US" dirty="0" smtClean="0"/>
              <a:t>What does all of this imply for emerging markets and developing countries, including the Caribbean?</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Title 1"/>
          <p:cNvSpPr>
            <a:spLocks noGrp="1"/>
          </p:cNvSpPr>
          <p:nvPr>
            <p:ph type="title"/>
          </p:nvPr>
        </p:nvSpPr>
        <p:spPr/>
        <p:txBody>
          <a:bodyPr>
            <a:normAutofit/>
          </a:bodyPr>
          <a:lstStyle/>
          <a:p>
            <a:r>
              <a:rPr lang="en-US" dirty="0" smtClean="0"/>
              <a:t>Asian economic model has worked</a:t>
            </a:r>
          </a:p>
        </p:txBody>
      </p:sp>
      <p:sp>
        <p:nvSpPr>
          <p:cNvPr id="15362" name="Content Placeholder 2"/>
          <p:cNvSpPr>
            <a:spLocks noGrp="1"/>
          </p:cNvSpPr>
          <p:nvPr>
            <p:ph idx="1"/>
          </p:nvPr>
        </p:nvSpPr>
        <p:spPr/>
        <p:txBody>
          <a:bodyPr/>
          <a:lstStyle/>
          <a:p>
            <a:r>
              <a:rPr lang="en-US" dirty="0" smtClean="0"/>
              <a:t>Not only to promote unprecedented growth</a:t>
            </a:r>
          </a:p>
          <a:p>
            <a:r>
              <a:rPr lang="en-US" dirty="0" smtClean="0"/>
              <a:t>But also for stability</a:t>
            </a:r>
          </a:p>
          <a:p>
            <a:pPr lvl="1"/>
            <a:r>
              <a:rPr lang="en-US" dirty="0" smtClean="0"/>
              <a:t>Avoided the excesses of the US</a:t>
            </a:r>
          </a:p>
          <a:p>
            <a:pPr lvl="1"/>
            <a:r>
              <a:rPr lang="en-US" dirty="0" smtClean="0"/>
              <a:t>And even to manage the instability foisted on them</a:t>
            </a:r>
          </a:p>
          <a:p>
            <a:pPr>
              <a:buNone/>
            </a:pPr>
            <a:r>
              <a:rPr lang="en-US" dirty="0" smtClean="0"/>
              <a:t> </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p:cNvSpPr>
          <p:nvPr>
            <p:ph type="title"/>
          </p:nvPr>
        </p:nvSpPr>
        <p:spPr>
          <a:xfrm>
            <a:off x="914400" y="457200"/>
            <a:ext cx="7772400" cy="960438"/>
          </a:xfrm>
        </p:spPr>
        <p:txBody>
          <a:bodyPr>
            <a:normAutofit/>
          </a:bodyPr>
          <a:lstStyle/>
          <a:p>
            <a:r>
              <a:rPr lang="en-US" sz="4000" dirty="0" smtClean="0"/>
              <a:t>After the crisis</a:t>
            </a:r>
          </a:p>
        </p:txBody>
      </p:sp>
      <p:sp>
        <p:nvSpPr>
          <p:cNvPr id="31747" name="Rectangle 3"/>
          <p:cNvSpPr>
            <a:spLocks noGrp="1"/>
          </p:cNvSpPr>
          <p:nvPr>
            <p:ph type="body" idx="1"/>
          </p:nvPr>
        </p:nvSpPr>
        <p:spPr/>
        <p:txBody>
          <a:bodyPr/>
          <a:lstStyle/>
          <a:p>
            <a:pPr>
              <a:lnSpc>
                <a:spcPct val="90000"/>
              </a:lnSpc>
            </a:pPr>
            <a:r>
              <a:rPr lang="en-US" dirty="0" smtClean="0"/>
              <a:t>Recognized that excessive deregulation was responsible for the crisis</a:t>
            </a:r>
          </a:p>
          <a:p>
            <a:pPr lvl="1">
              <a:lnSpc>
                <a:spcPct val="90000"/>
              </a:lnSpc>
            </a:pPr>
            <a:r>
              <a:rPr lang="en-US" dirty="0" smtClean="0"/>
              <a:t>And financial and capital market liberalization may have contributed to the rapid spread of crisis around the world</a:t>
            </a:r>
          </a:p>
          <a:p>
            <a:pPr>
              <a:lnSpc>
                <a:spcPct val="90000"/>
              </a:lnSpc>
            </a:pPr>
            <a:r>
              <a:rPr lang="en-US" dirty="0" smtClean="0"/>
              <a:t>Countries that had maintained regulations (including on cross-border capital flows) fared better</a:t>
            </a:r>
          </a:p>
          <a:p>
            <a:pPr lvl="1">
              <a:lnSpc>
                <a:spcPct val="90000"/>
              </a:lnSpc>
            </a:pPr>
            <a:r>
              <a:rPr lang="en-US" dirty="0" smtClean="0"/>
              <a:t>But US Treasury does not seem to have fully learned the lesson </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fontScale="90000"/>
          </a:bodyPr>
          <a:lstStyle/>
          <a:p>
            <a:pPr fontAlgn="auto">
              <a:spcAft>
                <a:spcPts val="0"/>
              </a:spcAft>
              <a:defRPr/>
            </a:pPr>
            <a:r>
              <a:rPr lang="en-US" dirty="0" smtClean="0"/>
              <a:t>A new global economic order:</a:t>
            </a:r>
            <a:br>
              <a:rPr lang="en-US" dirty="0" smtClean="0"/>
            </a:br>
            <a:r>
              <a:rPr lang="en-US" dirty="0" smtClean="0"/>
              <a:t>1.  New Governance</a:t>
            </a:r>
            <a:endParaRPr lang="en-US" dirty="0"/>
          </a:p>
        </p:txBody>
      </p:sp>
      <p:sp>
        <p:nvSpPr>
          <p:cNvPr id="3" name="Content Placeholder 2"/>
          <p:cNvSpPr>
            <a:spLocks noGrp="1"/>
          </p:cNvSpPr>
          <p:nvPr>
            <p:ph idx="1"/>
          </p:nvPr>
        </p:nvSpPr>
        <p:spPr/>
        <p:txBody>
          <a:bodyPr rtlCol="0">
            <a:normAutofit fontScale="92500" lnSpcReduction="10000"/>
          </a:bodyPr>
          <a:lstStyle/>
          <a:p>
            <a:pPr fontAlgn="auto">
              <a:spcAft>
                <a:spcPts val="0"/>
              </a:spcAft>
              <a:buFont typeface="Arial" pitchFamily="34" charset="0"/>
              <a:buChar char="•"/>
              <a:defRPr/>
            </a:pPr>
            <a:r>
              <a:rPr lang="en-US" sz="3400" dirty="0" smtClean="0"/>
              <a:t>Rules governing global economic system have largely been written by advanced industrial countries, for advanced industrial countries—or for special interests within those countries</a:t>
            </a:r>
          </a:p>
          <a:p>
            <a:pPr lvl="1" fontAlgn="auto">
              <a:spcAft>
                <a:spcPts val="0"/>
              </a:spcAft>
              <a:buFont typeface="Arial" pitchFamily="34" charset="0"/>
              <a:buChar char="–"/>
              <a:defRPr/>
            </a:pPr>
            <a:r>
              <a:rPr lang="en-US" dirty="0" smtClean="0"/>
              <a:t>Based on “free market” ideology</a:t>
            </a:r>
          </a:p>
          <a:p>
            <a:pPr lvl="1" fontAlgn="auto">
              <a:spcAft>
                <a:spcPts val="0"/>
              </a:spcAft>
              <a:buFont typeface="Arial" pitchFamily="34" charset="0"/>
              <a:buChar char="–"/>
              <a:defRPr/>
            </a:pPr>
            <a:r>
              <a:rPr lang="en-US" dirty="0" smtClean="0"/>
              <a:t>But justified in terms of “economic principles”</a:t>
            </a:r>
          </a:p>
          <a:p>
            <a:pPr fontAlgn="auto">
              <a:spcAft>
                <a:spcPts val="0"/>
              </a:spcAft>
              <a:buFont typeface="Arial" pitchFamily="34" charset="0"/>
              <a:buChar char="•"/>
              <a:defRPr/>
            </a:pPr>
            <a:r>
              <a:rPr lang="en-US" sz="3400" dirty="0" smtClean="0"/>
              <a:t>Similarly, for international institutions governing globalization</a:t>
            </a:r>
          </a:p>
          <a:p>
            <a:pPr lvl="1" fontAlgn="auto">
              <a:spcAft>
                <a:spcPts val="0"/>
              </a:spcAft>
              <a:buFont typeface="Arial" pitchFamily="34" charset="0"/>
              <a:buChar char="–"/>
              <a:defRPr/>
            </a:pPr>
            <a:r>
              <a:rPr lang="en-US" dirty="0" smtClean="0"/>
              <a:t>Marked by flawed governance</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 new global economic order:</a:t>
            </a:r>
            <a:br>
              <a:rPr lang="en-US" dirty="0" smtClean="0"/>
            </a:br>
            <a:r>
              <a:rPr lang="en-US" dirty="0" smtClean="0"/>
              <a:t>2.  New Balance of economic power</a:t>
            </a:r>
            <a:endParaRPr lang="en-US" dirty="0"/>
          </a:p>
        </p:txBody>
      </p:sp>
      <p:sp>
        <p:nvSpPr>
          <p:cNvPr id="3" name="Content Placeholder 2"/>
          <p:cNvSpPr>
            <a:spLocks noGrp="1"/>
          </p:cNvSpPr>
          <p:nvPr>
            <p:ph sz="quarter" idx="1"/>
          </p:nvPr>
        </p:nvSpPr>
        <p:spPr/>
        <p:txBody>
          <a:bodyPr>
            <a:normAutofit fontScale="92500" lnSpcReduction="10000"/>
          </a:bodyPr>
          <a:lstStyle/>
          <a:p>
            <a:r>
              <a:rPr lang="en-US" dirty="0" smtClean="0"/>
              <a:t>Rapid growth in emerging markets, continued slow growth in advanced industrial countries</a:t>
            </a:r>
          </a:p>
          <a:p>
            <a:r>
              <a:rPr lang="en-US" dirty="0" smtClean="0"/>
              <a:t>High savings in emerging markets</a:t>
            </a:r>
          </a:p>
          <a:p>
            <a:pPr lvl="1"/>
            <a:r>
              <a:rPr lang="en-US" dirty="0" smtClean="0"/>
              <a:t>Why should they rely on the flawed financial markets of advanced industrial countries to manage their finances?</a:t>
            </a:r>
          </a:p>
          <a:p>
            <a:r>
              <a:rPr lang="en-US" dirty="0" smtClean="0"/>
              <a:t>Closing the knowledge gap</a:t>
            </a:r>
          </a:p>
          <a:p>
            <a:pPr lvl="1"/>
            <a:r>
              <a:rPr lang="en-US" dirty="0" smtClean="0"/>
              <a:t>With many even becoming a source of innovation</a:t>
            </a:r>
          </a:p>
          <a:p>
            <a:r>
              <a:rPr lang="en-US" dirty="0" smtClean="0"/>
              <a:t>Growth enhances fiscal resources, giving government more room to promote growth with equity</a:t>
            </a:r>
          </a:p>
          <a:p>
            <a:pPr lvl="1"/>
            <a:r>
              <a:rPr lang="en-US" dirty="0" smtClean="0"/>
              <a:t>US wastes large amounts on defense, costly wars</a:t>
            </a:r>
          </a:p>
          <a:p>
            <a:pPr lvl="1"/>
            <a:r>
              <a:rPr lang="en-US" dirty="0" smtClean="0"/>
              <a:t>Leaving less room for growth enhancing investment</a:t>
            </a:r>
          </a:p>
          <a:p>
            <a:pPr lvl="2"/>
            <a:r>
              <a:rPr lang="en-US" dirty="0" smtClean="0"/>
              <a:t>Most Americans worse off than they were a decade ago</a:t>
            </a:r>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 new global economic order:</a:t>
            </a:r>
            <a:br>
              <a:rPr lang="en-US" dirty="0" smtClean="0"/>
            </a:br>
            <a:r>
              <a:rPr lang="en-US" dirty="0" smtClean="0"/>
              <a:t>3.  New Ideas</a:t>
            </a:r>
            <a:endParaRPr lang="en-US" dirty="0"/>
          </a:p>
        </p:txBody>
      </p:sp>
      <p:sp>
        <p:nvSpPr>
          <p:cNvPr id="3" name="Content Placeholder 2"/>
          <p:cNvSpPr>
            <a:spLocks noGrp="1"/>
          </p:cNvSpPr>
          <p:nvPr>
            <p:ph sz="quarter" idx="1"/>
          </p:nvPr>
        </p:nvSpPr>
        <p:spPr/>
        <p:txBody>
          <a:bodyPr>
            <a:normAutofit fontScale="92500" lnSpcReduction="20000"/>
          </a:bodyPr>
          <a:lstStyle/>
          <a:p>
            <a:r>
              <a:rPr lang="en-US" dirty="0" smtClean="0"/>
              <a:t>The end of market fundamentalism?</a:t>
            </a:r>
          </a:p>
          <a:p>
            <a:r>
              <a:rPr lang="en-US" dirty="0" smtClean="0"/>
              <a:t>Key lesson:  need a balanced view of role of government and market, civil society</a:t>
            </a:r>
          </a:p>
          <a:p>
            <a:pPr lvl="1"/>
            <a:r>
              <a:rPr lang="en-US" dirty="0" smtClean="0"/>
              <a:t>Not just size of each, but what each does and how they interact</a:t>
            </a:r>
          </a:p>
          <a:p>
            <a:pPr lvl="1"/>
            <a:r>
              <a:rPr lang="en-US" dirty="0" smtClean="0"/>
              <a:t>Many models of market economy, some perform better than others</a:t>
            </a:r>
          </a:p>
          <a:p>
            <a:pPr lvl="2"/>
            <a:r>
              <a:rPr lang="en-US" dirty="0" smtClean="0"/>
              <a:t>Scandinavian model has performed better than others</a:t>
            </a:r>
          </a:p>
          <a:p>
            <a:pPr lvl="2"/>
            <a:r>
              <a:rPr lang="en-US" dirty="0" smtClean="0"/>
              <a:t>On a broad range of indicators</a:t>
            </a:r>
          </a:p>
          <a:p>
            <a:pPr lvl="2"/>
            <a:r>
              <a:rPr lang="en-US" dirty="0" smtClean="0"/>
              <a:t>Key has been a larger role of government, more social cohesion, low levels of inequality</a:t>
            </a:r>
          </a:p>
          <a:p>
            <a:r>
              <a:rPr lang="en-US" dirty="0" smtClean="0"/>
              <a:t>Markets on their own also do not “solve” other problems</a:t>
            </a:r>
          </a:p>
          <a:p>
            <a:pPr lvl="1"/>
            <a:r>
              <a:rPr lang="en-US" dirty="0" smtClean="0"/>
              <a:t>Role of government in education, technology, infrastructure, social protection and promoting environment</a:t>
            </a:r>
          </a:p>
          <a:p>
            <a:endParaRPr 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Some implications for the Caribbean and Trinidad and Tobago</a:t>
            </a:r>
            <a:endParaRPr lang="en-US" dirty="0"/>
          </a:p>
        </p:txBody>
      </p:sp>
      <p:sp>
        <p:nvSpPr>
          <p:cNvPr id="3" name="Content Placeholder 2"/>
          <p:cNvSpPr>
            <a:spLocks noGrp="1"/>
          </p:cNvSpPr>
          <p:nvPr>
            <p:ph sz="quarter" idx="1"/>
          </p:nvPr>
        </p:nvSpPr>
        <p:spPr/>
        <p:txBody>
          <a:bodyPr/>
          <a:lstStyle/>
          <a:p>
            <a:r>
              <a:rPr lang="en-US" dirty="0" smtClean="0"/>
              <a:t>Close ties with US economy will have adverse effect on growth</a:t>
            </a:r>
          </a:p>
          <a:p>
            <a:pPr lvl="1"/>
            <a:r>
              <a:rPr lang="en-US" dirty="0" smtClean="0"/>
              <a:t>Tourism likely to remain weak</a:t>
            </a:r>
          </a:p>
          <a:p>
            <a:pPr lvl="1"/>
            <a:r>
              <a:rPr lang="en-US" dirty="0" smtClean="0"/>
              <a:t>Except high-end tourism</a:t>
            </a:r>
          </a:p>
          <a:p>
            <a:pPr lvl="2"/>
            <a:r>
              <a:rPr lang="en-US" dirty="0" smtClean="0"/>
              <a:t>Persistence of /increase of inequality</a:t>
            </a:r>
          </a:p>
          <a:p>
            <a:r>
              <a:rPr lang="en-US" dirty="0" smtClean="0"/>
              <a:t>But the price of oil is likely to remain high</a:t>
            </a:r>
          </a:p>
          <a:p>
            <a:pPr lvl="1"/>
            <a:r>
              <a:rPr lang="en-US" dirty="0" smtClean="0"/>
              <a:t>Strong demand in China, other emerging markets likely to offset weaknesses in advanced developing countries</a:t>
            </a:r>
          </a:p>
          <a:p>
            <a:pPr lvl="1"/>
            <a:r>
              <a:rPr lang="en-US" dirty="0" smtClean="0"/>
              <a:t>But large increase in supply of gas in US likely to moderate gas prices </a:t>
            </a:r>
            <a:endParaRPr 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lstStyle/>
          <a:p>
            <a:r>
              <a:rPr lang="en-US" dirty="0" smtClean="0"/>
              <a:t>Latin America increasingly reorienting itself toward Asia</a:t>
            </a:r>
          </a:p>
          <a:p>
            <a:pPr lvl="1"/>
            <a:r>
              <a:rPr lang="en-US" dirty="0" smtClean="0"/>
              <a:t>May be able to sustain growth</a:t>
            </a:r>
          </a:p>
          <a:p>
            <a:r>
              <a:rPr lang="en-US" dirty="0" smtClean="0"/>
              <a:t>For Caribbean (and others) obvious implications</a:t>
            </a:r>
          </a:p>
          <a:p>
            <a:pPr lvl="1"/>
            <a:r>
              <a:rPr lang="en-US" dirty="0" smtClean="0"/>
              <a:t>Diversification</a:t>
            </a:r>
          </a:p>
          <a:p>
            <a:pPr lvl="1"/>
            <a:r>
              <a:rPr lang="en-US" dirty="0" smtClean="0"/>
              <a:t>Reorientation</a:t>
            </a:r>
          </a:p>
          <a:p>
            <a:endParaRPr lang="en-US"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Some implications for financial markets</a:t>
            </a:r>
            <a:endParaRPr lang="en-US" dirty="0"/>
          </a:p>
        </p:txBody>
      </p:sp>
      <p:sp>
        <p:nvSpPr>
          <p:cNvPr id="3" name="Content Placeholder 2"/>
          <p:cNvSpPr>
            <a:spLocks noGrp="1"/>
          </p:cNvSpPr>
          <p:nvPr>
            <p:ph sz="quarter" idx="1"/>
          </p:nvPr>
        </p:nvSpPr>
        <p:spPr/>
        <p:txBody>
          <a:bodyPr>
            <a:normAutofit/>
          </a:bodyPr>
          <a:lstStyle/>
          <a:p>
            <a:r>
              <a:rPr lang="en-US" dirty="0" smtClean="0"/>
              <a:t>Equities (except for banks) may do better than one might expect, given weaknesses in economy</a:t>
            </a:r>
          </a:p>
          <a:p>
            <a:pPr lvl="1"/>
            <a:r>
              <a:rPr lang="en-US" dirty="0" smtClean="0"/>
              <a:t>Low interest rates</a:t>
            </a:r>
          </a:p>
          <a:p>
            <a:pPr lvl="1"/>
            <a:r>
              <a:rPr lang="en-US" dirty="0" smtClean="0"/>
              <a:t>Low wages</a:t>
            </a:r>
          </a:p>
          <a:p>
            <a:pPr lvl="1"/>
            <a:r>
              <a:rPr lang="en-US" dirty="0" smtClean="0"/>
              <a:t>Cost-cutting measures</a:t>
            </a:r>
          </a:p>
          <a:p>
            <a:pPr lvl="1"/>
            <a:r>
              <a:rPr lang="en-US" dirty="0" smtClean="0"/>
              <a:t>But these responses are likely to contribute to ongoing weaknesses in economy</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lstStyle/>
          <a:p>
            <a:r>
              <a:rPr lang="en-US" dirty="0" smtClean="0"/>
              <a:t>But high degree of uncertainty—episodic “mini-crises” (e.g. associated with Europe’s problems) –will ensure high volatility, overall “flight to safety”</a:t>
            </a:r>
          </a:p>
          <a:p>
            <a:pPr lvl="1"/>
            <a:r>
              <a:rPr lang="en-US" dirty="0" smtClean="0"/>
              <a:t>With some risk that one of these mini-crises becomes a real crisis</a:t>
            </a:r>
          </a:p>
          <a:p>
            <a:pPr lvl="1"/>
            <a:r>
              <a:rPr lang="en-US" dirty="0" smtClean="0"/>
              <a:t>With center of crisis in Europe, euro may weaken, hurting US exports, weakening US economy further</a:t>
            </a:r>
          </a:p>
          <a:p>
            <a:pPr lvl="2"/>
            <a:r>
              <a:rPr lang="en-US" dirty="0" smtClean="0"/>
              <a:t>Considerable uncertainty about US financial systems exposure to Europe</a:t>
            </a:r>
          </a:p>
          <a:p>
            <a:pPr lvl="2"/>
            <a:r>
              <a:rPr lang="en-US" dirty="0" smtClean="0"/>
              <a:t>One of consequences of lack of transparency of financial system</a:t>
            </a:r>
          </a:p>
          <a:p>
            <a:endParaRPr lang="en-US"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Concluding Remarks</a:t>
            </a:r>
            <a:endParaRPr lang="en-US" dirty="0"/>
          </a:p>
        </p:txBody>
      </p:sp>
      <p:sp>
        <p:nvSpPr>
          <p:cNvPr id="3" name="Content Placeholder 2"/>
          <p:cNvSpPr>
            <a:spLocks noGrp="1"/>
          </p:cNvSpPr>
          <p:nvPr>
            <p:ph sz="quarter" idx="1"/>
          </p:nvPr>
        </p:nvSpPr>
        <p:spPr/>
        <p:txBody>
          <a:bodyPr/>
          <a:lstStyle/>
          <a:p>
            <a:r>
              <a:rPr lang="en-US" dirty="0" smtClean="0"/>
              <a:t>The policies that have been pursued by the US and some countries in Europe failed to enhanced the well-being of most their citizens and were not sustainable</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457200" y="655638"/>
            <a:ext cx="7467600" cy="639762"/>
          </a:xfrm>
        </p:spPr>
        <p:txBody>
          <a:bodyPr>
            <a:normAutofit fontScale="90000"/>
          </a:bodyPr>
          <a:lstStyle/>
          <a:p>
            <a:pPr eaLnBrk="1" fontAlgn="auto" hangingPunct="1">
              <a:spcAft>
                <a:spcPts val="0"/>
              </a:spcAft>
              <a:defRPr/>
            </a:pPr>
            <a:r>
              <a:rPr lang="en-US" dirty="0" smtClean="0"/>
              <a:t>A divided world</a:t>
            </a:r>
            <a:endParaRPr lang="en-US" dirty="0"/>
          </a:p>
        </p:txBody>
      </p:sp>
      <p:sp>
        <p:nvSpPr>
          <p:cNvPr id="10243" name="Content Placeholder 2"/>
          <p:cNvSpPr>
            <a:spLocks noGrp="1"/>
          </p:cNvSpPr>
          <p:nvPr>
            <p:ph sz="quarter" idx="1"/>
          </p:nvPr>
        </p:nvSpPr>
        <p:spPr>
          <a:xfrm>
            <a:off x="457200" y="1524000"/>
            <a:ext cx="7467600" cy="4949825"/>
          </a:xfrm>
        </p:spPr>
        <p:txBody>
          <a:bodyPr>
            <a:normAutofit fontScale="77500" lnSpcReduction="20000"/>
          </a:bodyPr>
          <a:lstStyle/>
          <a:p>
            <a:pPr eaLnBrk="1" hangingPunct="1"/>
            <a:r>
              <a:rPr lang="en-US" dirty="0" smtClean="0"/>
              <a:t>Global growth reasonably good—for 2011, projected to be about 4.4%</a:t>
            </a:r>
          </a:p>
          <a:p>
            <a:pPr lvl="1" eaLnBrk="1" hangingPunct="1"/>
            <a:r>
              <a:rPr lang="en-US" dirty="0" smtClean="0"/>
              <a:t>Slightly lower than 2010</a:t>
            </a:r>
          </a:p>
          <a:p>
            <a:pPr lvl="1" eaLnBrk="1" hangingPunct="1"/>
            <a:r>
              <a:rPr lang="en-US" dirty="0" smtClean="0"/>
              <a:t>But much better than 2009, when it shrank .5%</a:t>
            </a:r>
          </a:p>
          <a:p>
            <a:pPr lvl="1" eaLnBrk="1" hangingPunct="1"/>
            <a:endParaRPr lang="en-US" dirty="0" smtClean="0"/>
          </a:p>
          <a:p>
            <a:pPr eaLnBrk="1" hangingPunct="1"/>
            <a:r>
              <a:rPr lang="en-US" dirty="0" smtClean="0"/>
              <a:t>Continuing weakness in US and Europe</a:t>
            </a:r>
          </a:p>
          <a:p>
            <a:pPr lvl="1" eaLnBrk="1" hangingPunct="1"/>
            <a:r>
              <a:rPr lang="en-US" dirty="0" smtClean="0"/>
              <a:t>Europe 2011 projected to be only around 1.6%</a:t>
            </a:r>
          </a:p>
          <a:p>
            <a:pPr lvl="1" eaLnBrk="1" hangingPunct="1"/>
            <a:r>
              <a:rPr lang="en-US" dirty="0" smtClean="0"/>
              <a:t>But large differences within Europe—Germany 2.5%</a:t>
            </a:r>
            <a:br>
              <a:rPr lang="en-US" dirty="0" smtClean="0"/>
            </a:br>
            <a:endParaRPr lang="en-US" dirty="0" smtClean="0"/>
          </a:p>
          <a:p>
            <a:pPr eaLnBrk="1" hangingPunct="1"/>
            <a:r>
              <a:rPr lang="en-US" dirty="0" smtClean="0"/>
              <a:t>Strong growth in emerging markets, especially Asia</a:t>
            </a:r>
          </a:p>
          <a:p>
            <a:pPr lvl="1" eaLnBrk="1" hangingPunct="1"/>
            <a:r>
              <a:rPr lang="en-US" dirty="0" smtClean="0"/>
              <a:t>China projected to grow at slightly less than 10%</a:t>
            </a:r>
          </a:p>
          <a:p>
            <a:pPr lvl="2" eaLnBrk="1" hangingPunct="1"/>
            <a:r>
              <a:rPr lang="en-US" dirty="0" smtClean="0"/>
              <a:t>Though government is trying to cool economy</a:t>
            </a:r>
          </a:p>
          <a:p>
            <a:pPr lvl="1"/>
            <a:r>
              <a:rPr lang="en-US" dirty="0" smtClean="0"/>
              <a:t>Developing Asia projected to grow at 8.4%</a:t>
            </a:r>
          </a:p>
          <a:p>
            <a:pPr lvl="1"/>
            <a:r>
              <a:rPr lang="en-US" dirty="0" smtClean="0"/>
              <a:t>Sub-Saharan Africa projected to grow at 5.5%</a:t>
            </a:r>
          </a:p>
          <a:p>
            <a:pPr eaLnBrk="1" hangingPunct="1"/>
            <a:endParaRPr lang="en-US" dirty="0" smtClean="0"/>
          </a:p>
          <a:p>
            <a:pPr eaLnBrk="1" hangingPunct="1">
              <a:buFont typeface="Wingdings" pitchFamily="2" charset="2"/>
              <a:buNone/>
            </a:pPr>
            <a:r>
              <a:rPr lang="en-US" dirty="0" smtClean="0"/>
              <a:t/>
            </a:r>
            <a:br>
              <a:rPr lang="en-US" dirty="0" smtClean="0"/>
            </a:br>
            <a:endParaRPr lang="en-US" dirty="0" smtClean="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Measuring success</a:t>
            </a:r>
            <a:endParaRPr lang="en-US" dirty="0"/>
          </a:p>
        </p:txBody>
      </p:sp>
      <p:sp>
        <p:nvSpPr>
          <p:cNvPr id="3" name="Content Placeholder 2"/>
          <p:cNvSpPr>
            <a:spLocks noGrp="1"/>
          </p:cNvSpPr>
          <p:nvPr>
            <p:ph sz="quarter" idx="1"/>
          </p:nvPr>
        </p:nvSpPr>
        <p:spPr/>
        <p:txBody>
          <a:bodyPr/>
          <a:lstStyle/>
          <a:p>
            <a:r>
              <a:rPr lang="en-US" dirty="0" smtClean="0"/>
              <a:t>GDP is not a good measure of success</a:t>
            </a:r>
          </a:p>
          <a:p>
            <a:r>
              <a:rPr lang="en-US" dirty="0" smtClean="0"/>
              <a:t>Objective of economic policies should be sustainable, equitable, democratic development</a:t>
            </a:r>
          </a:p>
          <a:p>
            <a:pPr lvl="1"/>
            <a:r>
              <a:rPr lang="en-US" dirty="0" smtClean="0"/>
              <a:t>Trickle down economics doesn’t work:  </a:t>
            </a:r>
            <a:r>
              <a:rPr lang="en-US" i="1" dirty="0" smtClean="0"/>
              <a:t>most </a:t>
            </a:r>
            <a:r>
              <a:rPr lang="en-US" dirty="0" smtClean="0"/>
              <a:t>Americans are worse off today than they were a decade ago</a:t>
            </a:r>
          </a:p>
          <a:p>
            <a:pPr lvl="2"/>
            <a:r>
              <a:rPr lang="en-US" dirty="0" smtClean="0"/>
              <a:t>Lower real incomes</a:t>
            </a:r>
          </a:p>
          <a:p>
            <a:pPr lvl="2"/>
            <a:r>
              <a:rPr lang="en-US" dirty="0" smtClean="0"/>
              <a:t>More insecurity</a:t>
            </a:r>
          </a:p>
          <a:p>
            <a:pPr lvl="2"/>
            <a:r>
              <a:rPr lang="en-US" dirty="0" smtClean="0"/>
              <a:t>Lower quality of life</a:t>
            </a:r>
          </a:p>
          <a:p>
            <a:pPr lvl="1"/>
            <a:r>
              <a:rPr lang="en-US" dirty="0" smtClean="0"/>
              <a:t>Need to look at how benefits of growth are being shared</a:t>
            </a:r>
          </a:p>
          <a:p>
            <a:endParaRPr lang="en-US"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Sustainability</a:t>
            </a:r>
            <a:endParaRPr lang="en-US" dirty="0"/>
          </a:p>
        </p:txBody>
      </p:sp>
      <p:sp>
        <p:nvSpPr>
          <p:cNvPr id="3" name="Content Placeholder 2"/>
          <p:cNvSpPr>
            <a:spLocks noGrp="1"/>
          </p:cNvSpPr>
          <p:nvPr>
            <p:ph sz="quarter" idx="1"/>
          </p:nvPr>
        </p:nvSpPr>
        <p:spPr/>
        <p:txBody>
          <a:bodyPr>
            <a:normAutofit fontScale="85000" lnSpcReduction="20000"/>
          </a:bodyPr>
          <a:lstStyle/>
          <a:p>
            <a:r>
              <a:rPr lang="en-US" dirty="0" smtClean="0"/>
              <a:t>Many dimensions: economic, political, social, and environmental sustainability</a:t>
            </a:r>
          </a:p>
          <a:p>
            <a:r>
              <a:rPr lang="en-US" dirty="0" smtClean="0"/>
              <a:t>US economic policies before the crisis were not economically sustainable—true for many other countries around the world</a:t>
            </a:r>
          </a:p>
          <a:p>
            <a:r>
              <a:rPr lang="en-US" dirty="0" smtClean="0"/>
              <a:t>Current patterns of growth are not environmentally sustainable</a:t>
            </a:r>
          </a:p>
          <a:p>
            <a:pPr lvl="1"/>
            <a:r>
              <a:rPr lang="en-US" dirty="0" smtClean="0"/>
              <a:t>The planet will not survive if everyone aspires to America’s profligate lifestyle</a:t>
            </a:r>
          </a:p>
          <a:p>
            <a:r>
              <a:rPr lang="en-US" dirty="0" smtClean="0"/>
              <a:t>For the world, increasing sustainable investments is key to addressing the world’s short-run and long-run problems</a:t>
            </a:r>
          </a:p>
          <a:p>
            <a:pPr lvl="1"/>
            <a:r>
              <a:rPr lang="en-US" dirty="0" smtClean="0"/>
              <a:t>Could help US and Europe emerge from the malaise into which they seem to be sliding</a:t>
            </a:r>
          </a:p>
          <a:p>
            <a:r>
              <a:rPr lang="en-US" dirty="0" smtClean="0"/>
              <a:t>Countries that adapt to the new reality sooner are more likely to prosper</a:t>
            </a:r>
          </a:p>
          <a:p>
            <a:endParaRPr lang="en-US"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Managing Resources</a:t>
            </a:r>
            <a:endParaRPr lang="en-US" dirty="0"/>
          </a:p>
        </p:txBody>
      </p:sp>
      <p:sp>
        <p:nvSpPr>
          <p:cNvPr id="3" name="Content Placeholder 2"/>
          <p:cNvSpPr>
            <a:spLocks noGrp="1"/>
          </p:cNvSpPr>
          <p:nvPr>
            <p:ph sz="quarter" idx="1"/>
          </p:nvPr>
        </p:nvSpPr>
        <p:spPr/>
        <p:txBody>
          <a:bodyPr>
            <a:normAutofit lnSpcReduction="10000"/>
          </a:bodyPr>
          <a:lstStyle/>
          <a:p>
            <a:pPr>
              <a:lnSpc>
                <a:spcPct val="80000"/>
              </a:lnSpc>
            </a:pPr>
            <a:r>
              <a:rPr lang="en-US" sz="2800" dirty="0" smtClean="0"/>
              <a:t>Resource wealth has to be carefully managed</a:t>
            </a:r>
          </a:p>
          <a:p>
            <a:pPr lvl="1">
              <a:lnSpc>
                <a:spcPct val="80000"/>
              </a:lnSpc>
            </a:pPr>
            <a:r>
              <a:rPr lang="en-US" dirty="0" smtClean="0"/>
              <a:t>Countries like Chile that did so have weathered storm better</a:t>
            </a:r>
          </a:p>
          <a:p>
            <a:pPr lvl="1">
              <a:lnSpc>
                <a:spcPct val="80000"/>
              </a:lnSpc>
            </a:pPr>
            <a:r>
              <a:rPr lang="en-US" dirty="0" smtClean="0"/>
              <a:t>Maximizing value obtained</a:t>
            </a:r>
          </a:p>
          <a:p>
            <a:pPr lvl="2">
              <a:lnSpc>
                <a:spcPct val="80000"/>
              </a:lnSpc>
            </a:pPr>
            <a:r>
              <a:rPr lang="en-US" dirty="0" smtClean="0"/>
              <a:t>Using new global competition to extract the maximum rents</a:t>
            </a:r>
          </a:p>
          <a:p>
            <a:pPr lvl="1">
              <a:lnSpc>
                <a:spcPct val="80000"/>
              </a:lnSpc>
            </a:pPr>
            <a:r>
              <a:rPr lang="en-US" dirty="0" smtClean="0"/>
              <a:t>Making sure that resources are well used</a:t>
            </a:r>
          </a:p>
          <a:p>
            <a:pPr lvl="2">
              <a:lnSpc>
                <a:spcPct val="80000"/>
              </a:lnSpc>
            </a:pPr>
            <a:r>
              <a:rPr lang="en-US" dirty="0" smtClean="0"/>
              <a:t>Transparency is key</a:t>
            </a:r>
          </a:p>
          <a:p>
            <a:pPr lvl="1">
              <a:lnSpc>
                <a:spcPct val="80000"/>
              </a:lnSpc>
            </a:pPr>
            <a:r>
              <a:rPr lang="en-US" dirty="0" smtClean="0"/>
              <a:t>Macroeconomic management</a:t>
            </a:r>
          </a:p>
          <a:p>
            <a:pPr lvl="2">
              <a:lnSpc>
                <a:spcPct val="80000"/>
              </a:lnSpc>
            </a:pPr>
            <a:r>
              <a:rPr lang="en-US" dirty="0" smtClean="0"/>
              <a:t>High level of volatility</a:t>
            </a:r>
          </a:p>
          <a:p>
            <a:pPr lvl="2">
              <a:lnSpc>
                <a:spcPct val="80000"/>
              </a:lnSpc>
            </a:pPr>
            <a:r>
              <a:rPr lang="en-US" dirty="0" smtClean="0"/>
              <a:t>Risks of exchange rate appreciation (Dutch disease)</a:t>
            </a:r>
          </a:p>
          <a:p>
            <a:pPr lvl="1">
              <a:lnSpc>
                <a:spcPct val="90000"/>
              </a:lnSpc>
            </a:pPr>
            <a:r>
              <a:rPr lang="en-US" dirty="0"/>
              <a:t>Many countries have failed</a:t>
            </a:r>
          </a:p>
          <a:p>
            <a:pPr lvl="2">
              <a:lnSpc>
                <a:spcPct val="90000"/>
              </a:lnSpc>
            </a:pPr>
            <a:r>
              <a:rPr lang="en-US" dirty="0"/>
              <a:t>Low growth, high inequality</a:t>
            </a:r>
          </a:p>
          <a:p>
            <a:pPr lvl="2">
              <a:lnSpc>
                <a:spcPct val="90000"/>
              </a:lnSpc>
            </a:pPr>
            <a:r>
              <a:rPr lang="en-US" dirty="0"/>
              <a:t>But some have succeeded</a:t>
            </a:r>
          </a:p>
          <a:p>
            <a:pPr marL="388620" lvl="1">
              <a:lnSpc>
                <a:spcPct val="90000"/>
              </a:lnSpc>
              <a:buClr>
                <a:schemeClr val="accent1"/>
              </a:buClr>
            </a:pPr>
            <a:r>
              <a:rPr lang="en-US" dirty="0"/>
              <a:t>If wealth below ground is not reinvested above ground, country is poorer</a:t>
            </a:r>
          </a:p>
          <a:p>
            <a:pPr>
              <a:lnSpc>
                <a:spcPct val="80000"/>
              </a:lnSpc>
            </a:pPr>
            <a:endParaRPr lang="en-US" dirty="0" smtClean="0"/>
          </a:p>
          <a:p>
            <a:endParaRPr lang="en-US"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Final Remarks</a:t>
            </a:r>
            <a:endParaRPr lang="en-US" dirty="0"/>
          </a:p>
        </p:txBody>
      </p:sp>
      <p:sp>
        <p:nvSpPr>
          <p:cNvPr id="3" name="Content Placeholder 2"/>
          <p:cNvSpPr>
            <a:spLocks noGrp="1"/>
          </p:cNvSpPr>
          <p:nvPr>
            <p:ph sz="quarter" idx="1"/>
          </p:nvPr>
        </p:nvSpPr>
        <p:spPr/>
        <p:txBody>
          <a:bodyPr/>
          <a:lstStyle/>
          <a:p>
            <a:r>
              <a:rPr lang="en-US" dirty="0" smtClean="0"/>
              <a:t> US, Europe, and the world are not likely to take the policy actions that would ensure greater stability going forward—or even a quick recovery for US and Europe</a:t>
            </a:r>
          </a:p>
          <a:p>
            <a:r>
              <a:rPr lang="en-US" dirty="0" smtClean="0"/>
              <a:t>Smaller trade-dependent countries around the world have to adapt to this unfortunate turn of events</a:t>
            </a:r>
          </a:p>
          <a:p>
            <a:endParaRPr lang="en-US"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normAutofit lnSpcReduction="10000"/>
          </a:bodyPr>
          <a:lstStyle/>
          <a:p>
            <a:r>
              <a:rPr lang="en-US" dirty="0" smtClean="0"/>
              <a:t>This makes it all the more imperative that they design policies to buffer themselves against this volatility and which promote growth, even when there is limited scope for expansion of exports to traditional markets</a:t>
            </a:r>
          </a:p>
          <a:p>
            <a:pPr lvl="1"/>
            <a:r>
              <a:rPr lang="en-US" dirty="0" smtClean="0"/>
              <a:t>Monetary and exchange policies</a:t>
            </a:r>
          </a:p>
          <a:p>
            <a:pPr lvl="1"/>
            <a:r>
              <a:rPr lang="en-US" dirty="0" smtClean="0"/>
              <a:t>Fiscal policies</a:t>
            </a:r>
          </a:p>
          <a:p>
            <a:pPr lvl="1"/>
            <a:r>
              <a:rPr lang="en-US" dirty="0" smtClean="0"/>
              <a:t>Industrial policies</a:t>
            </a:r>
          </a:p>
          <a:p>
            <a:pPr lvl="1"/>
            <a:r>
              <a:rPr lang="en-US" dirty="0" smtClean="0"/>
              <a:t>Education and infrastructure</a:t>
            </a:r>
          </a:p>
          <a:p>
            <a:pPr lvl="1"/>
            <a:r>
              <a:rPr lang="en-US" dirty="0" smtClean="0"/>
              <a:t>Social protection</a:t>
            </a:r>
          </a:p>
          <a:p>
            <a:r>
              <a:rPr lang="en-US" smtClean="0"/>
              <a:t>In doing so, they can achieve equitable and inclusive, stable and sustainable growth </a:t>
            </a:r>
          </a:p>
          <a:p>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eaLnBrk="1" fontAlgn="auto" hangingPunct="1">
              <a:spcAft>
                <a:spcPts val="0"/>
              </a:spcAft>
              <a:defRPr/>
            </a:pPr>
            <a:r>
              <a:rPr lang="en-US" dirty="0" smtClean="0"/>
              <a:t>Prospects for US and Europe:  </a:t>
            </a:r>
            <a:br>
              <a:rPr lang="en-US" dirty="0" smtClean="0"/>
            </a:br>
            <a:r>
              <a:rPr lang="en-US" dirty="0" smtClean="0"/>
              <a:t>A Japanese-style malaise</a:t>
            </a:r>
            <a:endParaRPr lang="en-US" dirty="0"/>
          </a:p>
        </p:txBody>
      </p:sp>
      <p:sp>
        <p:nvSpPr>
          <p:cNvPr id="11267" name="Content Placeholder 2"/>
          <p:cNvSpPr>
            <a:spLocks noGrp="1"/>
          </p:cNvSpPr>
          <p:nvPr>
            <p:ph sz="quarter" idx="1"/>
          </p:nvPr>
        </p:nvSpPr>
        <p:spPr>
          <a:xfrm>
            <a:off x="457200" y="1600200"/>
            <a:ext cx="7467600" cy="4873625"/>
          </a:xfrm>
        </p:spPr>
        <p:txBody>
          <a:bodyPr>
            <a:normAutofit lnSpcReduction="10000"/>
          </a:bodyPr>
          <a:lstStyle/>
          <a:p>
            <a:pPr eaLnBrk="1" hangingPunct="1">
              <a:lnSpc>
                <a:spcPct val="90000"/>
              </a:lnSpc>
            </a:pPr>
            <a:r>
              <a:rPr lang="en-US" altLang="zh-CN" dirty="0" smtClean="0"/>
              <a:t>Continuing weaknesses in Europe and the U.S.</a:t>
            </a:r>
          </a:p>
          <a:p>
            <a:pPr lvl="1">
              <a:lnSpc>
                <a:spcPct val="90000"/>
              </a:lnSpc>
            </a:pPr>
            <a:r>
              <a:rPr lang="en-US" altLang="zh-CN" dirty="0" smtClean="0"/>
              <a:t>Some chances of a much deeper downturn (double-dip)</a:t>
            </a:r>
          </a:p>
          <a:p>
            <a:pPr eaLnBrk="1" hangingPunct="1">
              <a:lnSpc>
                <a:spcPct val="90000"/>
              </a:lnSpc>
            </a:pPr>
            <a:endParaRPr lang="en-US" altLang="zh-CN" dirty="0" smtClean="0"/>
          </a:p>
          <a:p>
            <a:pPr eaLnBrk="1" hangingPunct="1">
              <a:lnSpc>
                <a:spcPct val="90000"/>
              </a:lnSpc>
            </a:pPr>
            <a:r>
              <a:rPr lang="en-US" altLang="zh-CN" dirty="0" smtClean="0"/>
              <a:t>Growth too slow to create enough jobs to bring down unemployment</a:t>
            </a:r>
          </a:p>
          <a:p>
            <a:pPr lvl="1" eaLnBrk="1" hangingPunct="1">
              <a:lnSpc>
                <a:spcPct val="90000"/>
              </a:lnSpc>
            </a:pPr>
            <a:r>
              <a:rPr lang="en-US" altLang="zh-CN" dirty="0" smtClean="0"/>
              <a:t>Official US unemployment rate 9%</a:t>
            </a:r>
          </a:p>
          <a:p>
            <a:pPr lvl="2" eaLnBrk="1" hangingPunct="1">
              <a:lnSpc>
                <a:spcPct val="90000"/>
              </a:lnSpc>
            </a:pPr>
            <a:r>
              <a:rPr lang="en-US" altLang="zh-CN" dirty="0" smtClean="0"/>
              <a:t>Teen unemployment 23%</a:t>
            </a:r>
          </a:p>
          <a:p>
            <a:pPr lvl="2" eaLnBrk="1" hangingPunct="1">
              <a:lnSpc>
                <a:spcPct val="90000"/>
              </a:lnSpc>
            </a:pPr>
            <a:r>
              <a:rPr lang="en-US" altLang="zh-CN" dirty="0" smtClean="0"/>
              <a:t>African-American teen unemployment 40%</a:t>
            </a:r>
          </a:p>
          <a:p>
            <a:pPr lvl="1" eaLnBrk="1" hangingPunct="1">
              <a:lnSpc>
                <a:spcPct val="90000"/>
              </a:lnSpc>
            </a:pPr>
            <a:r>
              <a:rPr lang="en-US" altLang="zh-CN" dirty="0" smtClean="0"/>
              <a:t>Still, almost 1 out of 6 of those who would like a job can’t get one</a:t>
            </a:r>
          </a:p>
          <a:p>
            <a:pPr lvl="1" eaLnBrk="1" hangingPunct="1">
              <a:lnSpc>
                <a:spcPct val="90000"/>
              </a:lnSpc>
            </a:pPr>
            <a:r>
              <a:rPr lang="en-US" altLang="zh-CN" dirty="0" smtClean="0"/>
              <a:t>Jobs deficit almost 25 million</a:t>
            </a:r>
          </a:p>
          <a:p>
            <a:pPr lvl="1" eaLnBrk="1" hangingPunct="1">
              <a:lnSpc>
                <a:spcPct val="90000"/>
              </a:lnSpc>
            </a:pPr>
            <a:r>
              <a:rPr lang="en-US" altLang="zh-CN" dirty="0" smtClean="0"/>
              <a:t>More than 40% of the jobless are long-term unemployed</a:t>
            </a:r>
          </a:p>
          <a:p>
            <a:pPr eaLnBrk="1" hangingPunct="1">
              <a:lnSpc>
                <a:spcPct val="90000"/>
              </a:lnSpc>
            </a:pPr>
            <a:endParaRPr lang="en-US" altLang="zh-CN" dirty="0" smtClean="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smtClean="0"/>
              <a:t>Fundamental problem</a:t>
            </a:r>
            <a:endParaRPr lang="en-US" dirty="0"/>
          </a:p>
        </p:txBody>
      </p:sp>
      <p:sp>
        <p:nvSpPr>
          <p:cNvPr id="12291" name="Content Placeholder 2"/>
          <p:cNvSpPr>
            <a:spLocks noGrp="1"/>
          </p:cNvSpPr>
          <p:nvPr>
            <p:ph sz="quarter" idx="1"/>
          </p:nvPr>
        </p:nvSpPr>
        <p:spPr>
          <a:xfrm>
            <a:off x="457200" y="1600200"/>
            <a:ext cx="7467600" cy="4873625"/>
          </a:xfrm>
        </p:spPr>
        <p:txBody>
          <a:bodyPr>
            <a:normAutofit fontScale="92500" lnSpcReduction="10000"/>
          </a:bodyPr>
          <a:lstStyle/>
          <a:p>
            <a:pPr eaLnBrk="1" hangingPunct="1">
              <a:lnSpc>
                <a:spcPct val="90000"/>
              </a:lnSpc>
            </a:pPr>
            <a:r>
              <a:rPr lang="en-US" altLang="zh-CN" b="1" dirty="0" smtClean="0"/>
              <a:t>Lack of aggregate demand</a:t>
            </a:r>
            <a:endParaRPr lang="en-US" altLang="zh-CN" dirty="0" smtClean="0"/>
          </a:p>
          <a:p>
            <a:pPr lvl="1" eaLnBrk="1" hangingPunct="1">
              <a:lnSpc>
                <a:spcPct val="90000"/>
              </a:lnSpc>
            </a:pPr>
            <a:r>
              <a:rPr lang="en-US" altLang="zh-CN" dirty="0" smtClean="0"/>
              <a:t>Before crisis, US economy (and much of the world) was fueled by unsustainable housing bubble</a:t>
            </a:r>
          </a:p>
          <a:p>
            <a:pPr lvl="2" eaLnBrk="1" hangingPunct="1">
              <a:lnSpc>
                <a:spcPct val="90000"/>
              </a:lnSpc>
            </a:pPr>
            <a:r>
              <a:rPr lang="en-US" altLang="zh-CN" dirty="0" smtClean="0"/>
              <a:t>Savings rate plummeted to zero</a:t>
            </a:r>
          </a:p>
          <a:p>
            <a:pPr lvl="1">
              <a:lnSpc>
                <a:spcPct val="90000"/>
              </a:lnSpc>
            </a:pPr>
            <a:r>
              <a:rPr lang="en-US" altLang="zh-CN" dirty="0" smtClean="0"/>
              <a:t>Bubble hid underlying problem</a:t>
            </a:r>
          </a:p>
          <a:p>
            <a:pPr lvl="2">
              <a:lnSpc>
                <a:spcPct val="90000"/>
              </a:lnSpc>
            </a:pPr>
            <a:r>
              <a:rPr lang="en-US" altLang="zh-CN" dirty="0" smtClean="0"/>
              <a:t>Structural transformation—</a:t>
            </a:r>
          </a:p>
          <a:p>
            <a:pPr lvl="3">
              <a:lnSpc>
                <a:spcPct val="90000"/>
              </a:lnSpc>
            </a:pPr>
            <a:r>
              <a:rPr lang="en-US" altLang="zh-CN" dirty="0" smtClean="0"/>
              <a:t>successes in increasing manufacturing productivity meant fewer jobs</a:t>
            </a:r>
          </a:p>
          <a:p>
            <a:pPr lvl="3">
              <a:lnSpc>
                <a:spcPct val="90000"/>
              </a:lnSpc>
            </a:pPr>
            <a:r>
              <a:rPr lang="en-US" altLang="zh-CN" dirty="0" smtClean="0"/>
              <a:t>Changing global comparative advantage</a:t>
            </a:r>
          </a:p>
          <a:p>
            <a:pPr lvl="2">
              <a:lnSpc>
                <a:spcPct val="90000"/>
              </a:lnSpc>
            </a:pPr>
            <a:r>
              <a:rPr lang="en-US" altLang="zh-CN" dirty="0" smtClean="0"/>
              <a:t>Growing inequality</a:t>
            </a:r>
          </a:p>
          <a:p>
            <a:pPr lvl="3">
              <a:lnSpc>
                <a:spcPct val="90000"/>
              </a:lnSpc>
            </a:pPr>
            <a:r>
              <a:rPr lang="en-US" altLang="zh-CN" dirty="0" smtClean="0"/>
              <a:t>Those whose incomes were stagnant and declining told to continue consuming</a:t>
            </a:r>
          </a:p>
          <a:p>
            <a:pPr lvl="3">
              <a:lnSpc>
                <a:spcPct val="90000"/>
              </a:lnSpc>
            </a:pPr>
            <a:r>
              <a:rPr lang="en-US" altLang="zh-CN" dirty="0" smtClean="0"/>
              <a:t>Not sustainable</a:t>
            </a:r>
          </a:p>
          <a:p>
            <a:pPr lvl="2">
              <a:lnSpc>
                <a:spcPct val="90000"/>
              </a:lnSpc>
            </a:pPr>
            <a:r>
              <a:rPr lang="en-US" altLang="zh-CN" dirty="0" smtClean="0"/>
              <a:t>Reserve build-up in emerging markets</a:t>
            </a:r>
          </a:p>
          <a:p>
            <a:pPr lvl="3">
              <a:lnSpc>
                <a:spcPct val="90000"/>
              </a:lnSpc>
            </a:pPr>
            <a:r>
              <a:rPr lang="en-US" altLang="zh-CN" dirty="0" smtClean="0"/>
              <a:t>Precautionary savings</a:t>
            </a:r>
          </a:p>
          <a:p>
            <a:pPr lvl="3">
              <a:lnSpc>
                <a:spcPct val="90000"/>
              </a:lnSpc>
            </a:pPr>
            <a:r>
              <a:rPr lang="en-US" altLang="zh-CN" dirty="0" smtClean="0"/>
              <a:t>Export led growth</a:t>
            </a:r>
          </a:p>
          <a:p>
            <a:pPr lvl="1" eaLnBrk="1" hangingPunct="1">
              <a:lnSpc>
                <a:spcPct val="90000"/>
              </a:lnSpc>
            </a:pPr>
            <a:endParaRPr lang="en-US" altLang="zh-CN" dirty="0" smtClean="0"/>
          </a:p>
          <a:p>
            <a:pPr lvl="1" eaLnBrk="1" hangingPunct="1">
              <a:lnSpc>
                <a:spcPct val="90000"/>
              </a:lnSpc>
            </a:pPr>
            <a:endParaRPr lang="en-US" altLang="zh-CN" dirty="0" smtClean="0"/>
          </a:p>
          <a:p>
            <a:pPr eaLnBrk="1" hangingPunct="1"/>
            <a:endParaRPr lang="en-US" dirty="0" smtClean="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Why prospects of US recovery are so dim</a:t>
            </a:r>
            <a:endParaRPr lang="en-US" dirty="0"/>
          </a:p>
        </p:txBody>
      </p:sp>
      <p:sp>
        <p:nvSpPr>
          <p:cNvPr id="3" name="Content Placeholder 2"/>
          <p:cNvSpPr>
            <a:spLocks noGrp="1"/>
          </p:cNvSpPr>
          <p:nvPr>
            <p:ph sz="quarter" idx="1"/>
          </p:nvPr>
        </p:nvSpPr>
        <p:spPr>
          <a:xfrm>
            <a:off x="914400" y="1447800"/>
            <a:ext cx="7772400" cy="4953000"/>
          </a:xfrm>
        </p:spPr>
        <p:txBody>
          <a:bodyPr>
            <a:normAutofit fontScale="77500" lnSpcReduction="20000"/>
          </a:bodyPr>
          <a:lstStyle/>
          <a:p>
            <a:r>
              <a:rPr lang="en-US" altLang="zh-CN" dirty="0" smtClean="0"/>
              <a:t>Breaking of bubble left in its wake a legacy of excess capacity in real estate and debt—exacerbating fundamental problems</a:t>
            </a:r>
          </a:p>
          <a:p>
            <a:r>
              <a:rPr lang="en-US" dirty="0" smtClean="0"/>
              <a:t>Solving financial crisis by itself would not resolve underlying problems</a:t>
            </a:r>
          </a:p>
          <a:p>
            <a:r>
              <a:rPr lang="en-US" dirty="0" smtClean="0"/>
              <a:t>But we have not fully addressed problems in financial sector</a:t>
            </a:r>
          </a:p>
          <a:p>
            <a:pPr lvl="1"/>
            <a:r>
              <a:rPr lang="en-US" dirty="0" smtClean="0"/>
              <a:t>Continuing problems of lack of transparency</a:t>
            </a:r>
          </a:p>
          <a:p>
            <a:pPr lvl="1"/>
            <a:r>
              <a:rPr lang="en-US" dirty="0" smtClean="0"/>
              <a:t>Continuing problems of excess risk taking</a:t>
            </a:r>
          </a:p>
          <a:p>
            <a:pPr lvl="1"/>
            <a:r>
              <a:rPr lang="en-US" dirty="0" smtClean="0"/>
              <a:t>Continuing problems of undercapitalization</a:t>
            </a:r>
          </a:p>
          <a:p>
            <a:pPr lvl="1"/>
            <a:r>
              <a:rPr lang="en-US" dirty="0" smtClean="0"/>
              <a:t>Problems of too-big-to fail worsened</a:t>
            </a:r>
          </a:p>
          <a:p>
            <a:r>
              <a:rPr lang="en-US" dirty="0" smtClean="0"/>
              <a:t>Haven’t fixed problems in housing market</a:t>
            </a:r>
          </a:p>
          <a:p>
            <a:pPr lvl="1"/>
            <a:r>
              <a:rPr lang="en-US" dirty="0" smtClean="0"/>
              <a:t>Prices continue to fall, foreclosures continue at rapid rate</a:t>
            </a:r>
          </a:p>
          <a:p>
            <a:r>
              <a:rPr lang="en-US" dirty="0" smtClean="0"/>
              <a:t>Haven’t done anything to address underlying economic problems</a:t>
            </a:r>
          </a:p>
          <a:p>
            <a:pPr lvl="1"/>
            <a:r>
              <a:rPr lang="en-US" dirty="0" smtClean="0"/>
              <a:t>Again, in some areas, they have become worse</a:t>
            </a:r>
          </a:p>
          <a:p>
            <a:pPr lvl="2"/>
            <a:r>
              <a:rPr lang="en-US" dirty="0" smtClean="0"/>
              <a:t>Countries with large reserves did better—incentive to build up reserves further</a:t>
            </a:r>
          </a:p>
          <a:p>
            <a:pPr lvl="2"/>
            <a:r>
              <a:rPr lang="en-US" dirty="0" smtClean="0"/>
              <a:t>High unemployment is contributing to increasing inequality</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eaLnBrk="1" fontAlgn="auto" hangingPunct="1">
              <a:spcAft>
                <a:spcPts val="0"/>
              </a:spcAft>
              <a:defRPr/>
            </a:pPr>
            <a:r>
              <a:rPr lang="en-US" dirty="0" smtClean="0"/>
              <a:t>Why prospects of US recovery are so dim</a:t>
            </a:r>
            <a:endParaRPr lang="en-US" dirty="0"/>
          </a:p>
        </p:txBody>
      </p:sp>
      <p:sp>
        <p:nvSpPr>
          <p:cNvPr id="3" name="Content Placeholder 2"/>
          <p:cNvSpPr>
            <a:spLocks noGrp="1"/>
          </p:cNvSpPr>
          <p:nvPr>
            <p:ph sz="quarter" idx="1"/>
          </p:nvPr>
        </p:nvSpPr>
        <p:spPr>
          <a:xfrm>
            <a:off x="457200" y="1600200"/>
            <a:ext cx="7467600" cy="4873625"/>
          </a:xfrm>
        </p:spPr>
        <p:txBody>
          <a:bodyPr>
            <a:normAutofit fontScale="92500" lnSpcReduction="10000"/>
          </a:bodyPr>
          <a:lstStyle/>
          <a:p>
            <a:pPr marL="274320" indent="-274320" eaLnBrk="1" fontAlgn="auto" hangingPunct="1">
              <a:spcAft>
                <a:spcPts val="0"/>
              </a:spcAft>
              <a:buFont typeface="Arial" charset="0"/>
              <a:buChar char="•"/>
              <a:defRPr/>
            </a:pPr>
            <a:r>
              <a:rPr lang="en-US" sz="2300" b="1" dirty="0" smtClean="0"/>
              <a:t>Consumption </a:t>
            </a:r>
            <a:r>
              <a:rPr lang="en-US" sz="2300" dirty="0" smtClean="0"/>
              <a:t>likely to remain weak, given overhang of debt, high unemployment, weak wages</a:t>
            </a:r>
          </a:p>
          <a:p>
            <a:pPr marL="641033" lvl="1" indent="-274320" eaLnBrk="1" fontAlgn="auto" hangingPunct="1">
              <a:spcAft>
                <a:spcPts val="0"/>
              </a:spcAft>
              <a:buFont typeface="Arial" charset="0"/>
              <a:buChar char="•"/>
              <a:defRPr/>
            </a:pPr>
            <a:r>
              <a:rPr lang="en-US" sz="2000" dirty="0" smtClean="0"/>
              <a:t>And it would be bad for long-run prospects if US returned to profligate consumption pattern</a:t>
            </a:r>
          </a:p>
          <a:p>
            <a:pPr marL="274320" indent="-274320" eaLnBrk="1" fontAlgn="auto" hangingPunct="1">
              <a:spcAft>
                <a:spcPts val="0"/>
              </a:spcAft>
              <a:buFont typeface="Arial" charset="0"/>
              <a:buChar char="•"/>
              <a:defRPr/>
            </a:pPr>
            <a:r>
              <a:rPr lang="en-US" sz="2300" b="1" dirty="0" smtClean="0"/>
              <a:t>Investment</a:t>
            </a:r>
            <a:r>
              <a:rPr lang="en-US" sz="2300" dirty="0" smtClean="0"/>
              <a:t> likely to remain weak, given excess capacity, overhang from excess investment in real estate during boom years</a:t>
            </a:r>
          </a:p>
          <a:p>
            <a:pPr marL="640080" lvl="1" indent="-274320" eaLnBrk="1" fontAlgn="auto" hangingPunct="1">
              <a:spcAft>
                <a:spcPts val="0"/>
              </a:spcAft>
              <a:buFont typeface="Arial" charset="0"/>
              <a:buChar char="–"/>
              <a:defRPr/>
            </a:pPr>
            <a:r>
              <a:rPr lang="en-US" sz="2000" dirty="0" smtClean="0"/>
              <a:t>Small businesses cannot get access to credit</a:t>
            </a:r>
          </a:p>
          <a:p>
            <a:pPr lvl="2" indent="-182880" eaLnBrk="1" fontAlgn="auto" hangingPunct="1">
              <a:spcAft>
                <a:spcPts val="0"/>
              </a:spcAft>
              <a:buClr>
                <a:schemeClr val="accent1">
                  <a:shade val="75000"/>
                </a:schemeClr>
              </a:buClr>
              <a:buFont typeface="Arial" charset="0"/>
              <a:buChar char="•"/>
              <a:defRPr/>
            </a:pPr>
            <a:r>
              <a:rPr lang="en-US" dirty="0" smtClean="0"/>
              <a:t>Source of job creation</a:t>
            </a:r>
          </a:p>
          <a:p>
            <a:pPr lvl="2" indent="-182880" eaLnBrk="1" fontAlgn="auto" hangingPunct="1">
              <a:spcAft>
                <a:spcPts val="0"/>
              </a:spcAft>
              <a:buClr>
                <a:schemeClr val="accent1">
                  <a:shade val="75000"/>
                </a:schemeClr>
              </a:buClr>
              <a:buFont typeface="Arial" charset="0"/>
              <a:buChar char="•"/>
              <a:defRPr/>
            </a:pPr>
            <a:r>
              <a:rPr lang="en-US" dirty="0" smtClean="0"/>
              <a:t>Banking system—especially the part engaged in lending—remains weak</a:t>
            </a:r>
          </a:p>
          <a:p>
            <a:pPr lvl="2" indent="-182880" eaLnBrk="1" fontAlgn="auto" hangingPunct="1">
              <a:spcAft>
                <a:spcPts val="0"/>
              </a:spcAft>
              <a:buClr>
                <a:schemeClr val="accent1">
                  <a:shade val="75000"/>
                </a:schemeClr>
              </a:buClr>
              <a:buFont typeface="Arial" charset="0"/>
              <a:buChar char="•"/>
              <a:defRPr/>
            </a:pPr>
            <a:r>
              <a:rPr lang="en-US" dirty="0" smtClean="0"/>
              <a:t>Most borrowing is collateral based; collateral real estate; real estate prices down markedly</a:t>
            </a:r>
          </a:p>
          <a:p>
            <a:pPr marL="274320" indent="-274320" eaLnBrk="1" fontAlgn="auto" hangingPunct="1">
              <a:spcAft>
                <a:spcPts val="0"/>
              </a:spcAft>
              <a:buFont typeface="Arial" charset="0"/>
              <a:buChar char="•"/>
              <a:defRPr/>
            </a:pPr>
            <a:r>
              <a:rPr lang="en-US" sz="2300" b="1" dirty="0" smtClean="0"/>
              <a:t>Exports</a:t>
            </a:r>
            <a:r>
              <a:rPr lang="en-US" sz="2300" dirty="0" smtClean="0"/>
              <a:t> uncertain, given weaknesses in global economy</a:t>
            </a:r>
          </a:p>
          <a:p>
            <a:pPr marL="640080" lvl="1" indent="-274320" eaLnBrk="1" fontAlgn="auto" hangingPunct="1">
              <a:spcAft>
                <a:spcPts val="0"/>
              </a:spcAft>
              <a:buFont typeface="Arial" charset="0"/>
              <a:buChar char="•"/>
              <a:defRPr/>
            </a:pPr>
            <a:r>
              <a:rPr lang="en-US" sz="1900" dirty="0" smtClean="0"/>
              <a:t>US lost capacity for exporting in many industries</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Title 1"/>
          <p:cNvSpPr>
            <a:spLocks noGrp="1"/>
          </p:cNvSpPr>
          <p:nvPr>
            <p:ph type="title"/>
          </p:nvPr>
        </p:nvSpPr>
        <p:spPr/>
        <p:txBody>
          <a:bodyPr/>
          <a:lstStyle/>
          <a:p>
            <a:pPr eaLnBrk="1" fontAlgn="auto" hangingPunct="1">
              <a:spcAft>
                <a:spcPts val="0"/>
              </a:spcAft>
              <a:defRPr/>
            </a:pPr>
            <a:r>
              <a:rPr lang="en-US" altLang="zh-CN" dirty="0" smtClean="0">
                <a:cs typeface="宋体"/>
              </a:rPr>
              <a:t>Weak prospects for US</a:t>
            </a:r>
            <a:endParaRPr lang="zh-CN" altLang="en-US" dirty="0" smtClean="0">
              <a:cs typeface="宋体"/>
            </a:endParaRPr>
          </a:p>
        </p:txBody>
      </p:sp>
      <p:sp>
        <p:nvSpPr>
          <p:cNvPr id="22530" name="Content Placeholder 2"/>
          <p:cNvSpPr>
            <a:spLocks noGrp="1"/>
          </p:cNvSpPr>
          <p:nvPr>
            <p:ph sz="quarter" idx="1"/>
          </p:nvPr>
        </p:nvSpPr>
        <p:spPr>
          <a:xfrm>
            <a:off x="457200" y="1600200"/>
            <a:ext cx="7467600" cy="4873625"/>
          </a:xfrm>
        </p:spPr>
        <p:txBody>
          <a:bodyPr>
            <a:normAutofit fontScale="92500" lnSpcReduction="20000"/>
          </a:bodyPr>
          <a:lstStyle/>
          <a:p>
            <a:pPr marL="365125" indent="-255588" eaLnBrk="1" hangingPunct="1">
              <a:buFont typeface="Wingdings 3" pitchFamily="18" charset="2"/>
              <a:buChar char=""/>
              <a:defRPr/>
            </a:pPr>
            <a:r>
              <a:rPr lang="en-US" altLang="zh-CN" sz="2800" dirty="0" smtClean="0"/>
              <a:t>Government, rather than offsetting weaknesses in private sector, is exacerbating them</a:t>
            </a:r>
          </a:p>
          <a:p>
            <a:pPr marL="365125" indent="-255588" eaLnBrk="1" hangingPunct="1">
              <a:buFont typeface="Wingdings 3" pitchFamily="18" charset="2"/>
              <a:buChar char=""/>
              <a:defRPr/>
            </a:pPr>
            <a:r>
              <a:rPr lang="en-US" altLang="zh-CN" sz="2800" dirty="0" smtClean="0"/>
              <a:t>End of stimulus implies fiscal contraction</a:t>
            </a:r>
          </a:p>
          <a:p>
            <a:pPr marL="620713" lvl="1" eaLnBrk="1" hangingPunct="1">
              <a:spcBef>
                <a:spcPts val="325"/>
              </a:spcBef>
              <a:buFont typeface="Verdana" pitchFamily="34" charset="0"/>
              <a:buChar char="◦"/>
              <a:defRPr/>
            </a:pPr>
            <a:r>
              <a:rPr lang="en-US" altLang="zh-CN" sz="2400" dirty="0" smtClean="0"/>
              <a:t>Stimulus worked, but was too small and not well designed</a:t>
            </a:r>
          </a:p>
          <a:p>
            <a:pPr marL="620713" lvl="1" eaLnBrk="1" hangingPunct="1">
              <a:spcBef>
                <a:spcPts val="325"/>
              </a:spcBef>
              <a:buFont typeface="Verdana" pitchFamily="34" charset="0"/>
              <a:buChar char="◦"/>
              <a:defRPr/>
            </a:pPr>
            <a:r>
              <a:rPr lang="en-US" altLang="zh-CN" sz="2400" dirty="0" smtClean="0"/>
              <a:t>Administration underestimated depth and duration of downturn</a:t>
            </a:r>
          </a:p>
          <a:p>
            <a:pPr marL="858838" lvl="2" eaLnBrk="1" hangingPunct="1">
              <a:buFont typeface="Wingdings 2" pitchFamily="18" charset="2"/>
              <a:buChar char=""/>
              <a:defRPr/>
            </a:pPr>
            <a:r>
              <a:rPr lang="en-US" altLang="zh-CN" sz="2000" dirty="0" smtClean="0"/>
              <a:t>Thought that the underlying problem was </a:t>
            </a:r>
            <a:r>
              <a:rPr lang="en-US" altLang="zh-CN" sz="2000" i="1" dirty="0" smtClean="0"/>
              <a:t>just </a:t>
            </a:r>
            <a:r>
              <a:rPr lang="en-US" altLang="zh-CN" sz="2000" dirty="0" smtClean="0"/>
              <a:t>a banking crisis; repair the banks and the economy will be repaired</a:t>
            </a:r>
          </a:p>
          <a:p>
            <a:pPr marL="858838" lvl="2" eaLnBrk="1" hangingPunct="1">
              <a:buFont typeface="Wingdings 2" pitchFamily="18" charset="2"/>
              <a:buChar char=""/>
              <a:defRPr/>
            </a:pPr>
            <a:r>
              <a:rPr lang="en-US" altLang="zh-CN" sz="2000" dirty="0" smtClean="0"/>
              <a:t>Even if banks were working perfectly, economy would be weak</a:t>
            </a:r>
          </a:p>
          <a:p>
            <a:pPr marL="365125" indent="-255588" eaLnBrk="1" hangingPunct="1">
              <a:buFont typeface="Wingdings 3" pitchFamily="18" charset="2"/>
              <a:buChar char=""/>
              <a:defRPr/>
            </a:pPr>
            <a:r>
              <a:rPr lang="en-US" altLang="zh-CN" sz="2800" dirty="0" smtClean="0"/>
              <a:t>Exacerbated by declines in state revenues</a:t>
            </a:r>
          </a:p>
          <a:p>
            <a:pPr marL="620713" lvl="1" eaLnBrk="1" hangingPunct="1">
              <a:spcBef>
                <a:spcPts val="325"/>
              </a:spcBef>
              <a:buFont typeface="Verdana" pitchFamily="34" charset="0"/>
              <a:buChar char="◦"/>
              <a:defRPr/>
            </a:pPr>
            <a:r>
              <a:rPr lang="en-US" altLang="zh-CN" sz="2400" dirty="0" smtClean="0"/>
              <a:t>States have balanced budget frameworks</a:t>
            </a:r>
          </a:p>
          <a:p>
            <a:pPr marL="620713" lvl="1" eaLnBrk="1" hangingPunct="1">
              <a:spcBef>
                <a:spcPts val="325"/>
              </a:spcBef>
              <a:buFont typeface="Verdana" pitchFamily="34" charset="0"/>
              <a:buChar char="◦"/>
              <a:defRPr/>
            </a:pPr>
            <a:r>
              <a:rPr lang="en-US" altLang="zh-CN" sz="2400" dirty="0" smtClean="0"/>
              <a:t>Responses of states—cutting expenditures rather than raising taxes—bad for short-run stability</a:t>
            </a:r>
          </a:p>
          <a:p>
            <a:pPr marL="620713" lvl="1" eaLnBrk="1" hangingPunct="1">
              <a:spcBef>
                <a:spcPts val="325"/>
              </a:spcBef>
              <a:buFont typeface="Verdana" pitchFamily="34" charset="0"/>
              <a:buChar char="◦"/>
              <a:defRPr/>
            </a:pPr>
            <a:r>
              <a:rPr lang="en-US" altLang="zh-CN" sz="2400" dirty="0" smtClean="0"/>
              <a:t>Problems exacerbated by federal aid cutbacks</a:t>
            </a:r>
          </a:p>
          <a:p>
            <a:pPr marL="365125" indent="-255588" eaLnBrk="1" hangingPunct="1">
              <a:buFont typeface="Arial" pitchFamily="34" charset="0"/>
              <a:buNone/>
              <a:defRPr/>
            </a:pPr>
            <a:endParaRPr lang="en-US" altLang="zh-CN" sz="2800" dirty="0" smtClean="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eaLnBrk="1" fontAlgn="auto" hangingPunct="1">
              <a:spcAft>
                <a:spcPts val="0"/>
              </a:spcAft>
              <a:defRPr/>
            </a:pPr>
            <a:r>
              <a:rPr lang="en-US" dirty="0" smtClean="0"/>
              <a:t>What US needs – </a:t>
            </a:r>
            <a:br>
              <a:rPr lang="en-US" dirty="0" smtClean="0"/>
            </a:br>
            <a:r>
              <a:rPr lang="en-US" dirty="0" smtClean="0"/>
              <a:t>and what it is likely to get</a:t>
            </a:r>
            <a:endParaRPr lang="en-US" dirty="0"/>
          </a:p>
        </p:txBody>
      </p:sp>
      <p:sp>
        <p:nvSpPr>
          <p:cNvPr id="15363" name="Content Placeholder 2"/>
          <p:cNvSpPr>
            <a:spLocks noGrp="1"/>
          </p:cNvSpPr>
          <p:nvPr>
            <p:ph sz="quarter" idx="1"/>
          </p:nvPr>
        </p:nvSpPr>
        <p:spPr>
          <a:xfrm>
            <a:off x="457200" y="1600200"/>
            <a:ext cx="7467600" cy="4873625"/>
          </a:xfrm>
        </p:spPr>
        <p:txBody>
          <a:bodyPr>
            <a:normAutofit fontScale="92500"/>
          </a:bodyPr>
          <a:lstStyle/>
          <a:p>
            <a:pPr eaLnBrk="1" hangingPunct="1"/>
            <a:r>
              <a:rPr lang="en-US" altLang="zh-CN" b="1" dirty="0" smtClean="0"/>
              <a:t>Needed: </a:t>
            </a:r>
            <a:r>
              <a:rPr lang="en-US" altLang="zh-CN" dirty="0" smtClean="0"/>
              <a:t>large second round of stimulus</a:t>
            </a:r>
          </a:p>
          <a:p>
            <a:pPr lvl="1" eaLnBrk="1" hangingPunct="1"/>
            <a:r>
              <a:rPr lang="en-US" altLang="zh-CN" dirty="0" smtClean="0"/>
              <a:t>Aimed at high return investments (in education, infrastructure, technology) </a:t>
            </a:r>
          </a:p>
          <a:p>
            <a:pPr lvl="2" eaLnBrk="1" hangingPunct="1"/>
            <a:r>
              <a:rPr lang="en-US" altLang="zh-CN" dirty="0" smtClean="0"/>
              <a:t>Stimulating the economy today</a:t>
            </a:r>
          </a:p>
          <a:p>
            <a:pPr lvl="2" eaLnBrk="1" hangingPunct="1"/>
            <a:r>
              <a:rPr lang="en-US" altLang="zh-CN" dirty="0" smtClean="0"/>
              <a:t>And providing basis for long-term growth</a:t>
            </a:r>
          </a:p>
          <a:p>
            <a:pPr lvl="2" eaLnBrk="1" hangingPunct="1"/>
            <a:r>
              <a:rPr lang="en-US" altLang="zh-CN" dirty="0" smtClean="0"/>
              <a:t>Helping address some of US long term problems</a:t>
            </a:r>
          </a:p>
          <a:p>
            <a:pPr lvl="2" eaLnBrk="1" hangingPunct="1"/>
            <a:r>
              <a:rPr lang="en-US" altLang="zh-CN" dirty="0" smtClean="0"/>
              <a:t>Aid to states, to prevent further cutbacks (total government employment now less than in 2008)</a:t>
            </a:r>
          </a:p>
          <a:p>
            <a:pPr lvl="1" eaLnBrk="1" hangingPunct="1"/>
            <a:r>
              <a:rPr lang="en-US" altLang="zh-CN" dirty="0" smtClean="0"/>
              <a:t>Can the U.</a:t>
            </a:r>
            <a:r>
              <a:rPr lang="en-US" altLang="zh-CN" sz="2400" dirty="0" smtClean="0"/>
              <a:t>S.  afford stimulus?</a:t>
            </a:r>
          </a:p>
          <a:p>
            <a:pPr lvl="2" eaLnBrk="1" hangingPunct="1"/>
            <a:r>
              <a:rPr lang="en-US" altLang="zh-CN" dirty="0" smtClean="0"/>
              <a:t>Can’t afford not to</a:t>
            </a:r>
          </a:p>
          <a:p>
            <a:pPr lvl="2" eaLnBrk="1" hangingPunct="1"/>
            <a:r>
              <a:rPr lang="en-US" altLang="zh-CN" dirty="0" smtClean="0"/>
              <a:t>Long-term fiscal position will be improved if government spends on investments</a:t>
            </a:r>
          </a:p>
          <a:p>
            <a:pPr lvl="2" eaLnBrk="1" hangingPunct="1"/>
            <a:r>
              <a:rPr lang="en-US" altLang="zh-CN" dirty="0" smtClean="0"/>
              <a:t>“Balanced budget” multiplier also large</a:t>
            </a:r>
          </a:p>
          <a:p>
            <a:pPr lvl="3"/>
            <a:r>
              <a:rPr lang="en-US" altLang="zh-CN" dirty="0" smtClean="0"/>
              <a:t>But Congress unlikely to agree to large increases in revenues</a:t>
            </a:r>
          </a:p>
          <a:p>
            <a:pPr lvl="1" eaLnBrk="1" hangingPunct="1"/>
            <a:endParaRPr lang="zh-CN" altLang="en-US" dirty="0" smtClean="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Trek">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745</TotalTime>
  <Words>2417</Words>
  <Application>Microsoft Office PowerPoint</Application>
  <PresentationFormat>On-screen Show (4:3)</PresentationFormat>
  <Paragraphs>323</Paragraphs>
  <Slides>34</Slides>
  <Notes>34</Notes>
  <HiddenSlides>0</HiddenSlides>
  <MMClips>0</MMClips>
  <ScaleCrop>false</ScaleCrop>
  <HeadingPairs>
    <vt:vector size="4" baseType="variant">
      <vt:variant>
        <vt:lpstr>Theme</vt:lpstr>
      </vt:variant>
      <vt:variant>
        <vt:i4>1</vt:i4>
      </vt:variant>
      <vt:variant>
        <vt:lpstr>Slide Titles</vt:lpstr>
      </vt:variant>
      <vt:variant>
        <vt:i4>34</vt:i4>
      </vt:variant>
    </vt:vector>
  </HeadingPairs>
  <TitlesOfParts>
    <vt:vector size="35" baseType="lpstr">
      <vt:lpstr>Equity</vt:lpstr>
      <vt:lpstr>International Financial Crisis The Aftermath</vt:lpstr>
      <vt:lpstr>The big questions</vt:lpstr>
      <vt:lpstr>A divided world</vt:lpstr>
      <vt:lpstr>Prospects for US and Europe:   A Japanese-style malaise</vt:lpstr>
      <vt:lpstr>Fundamental problem</vt:lpstr>
      <vt:lpstr>Why prospects of US recovery are so dim</vt:lpstr>
      <vt:lpstr>Why prospects of US recovery are so dim</vt:lpstr>
      <vt:lpstr>Weak prospects for US</vt:lpstr>
      <vt:lpstr>What US needs –  and what it is likely to get</vt:lpstr>
      <vt:lpstr>What US needs –  and what it is likely to get</vt:lpstr>
      <vt:lpstr>Monetary Policy will continue to be ineffective</vt:lpstr>
      <vt:lpstr>QE II did not work</vt:lpstr>
      <vt:lpstr>Europe is equally frail</vt:lpstr>
      <vt:lpstr>From bank bailouts to sovereign bailouts</vt:lpstr>
      <vt:lpstr>The end of the euro?</vt:lpstr>
      <vt:lpstr>The end of the euro?</vt:lpstr>
      <vt:lpstr>PowerPoint Presentation</vt:lpstr>
      <vt:lpstr>Big questions for emerging economies</vt:lpstr>
      <vt:lpstr>Lessons from Asia: a changing global economic landscape</vt:lpstr>
      <vt:lpstr>Asian economic model has worked</vt:lpstr>
      <vt:lpstr>After the crisis</vt:lpstr>
      <vt:lpstr>A new global economic order: 1.  New Governance</vt:lpstr>
      <vt:lpstr>A new global economic order: 2.  New Balance of economic power</vt:lpstr>
      <vt:lpstr>A new global economic order: 3.  New Ideas</vt:lpstr>
      <vt:lpstr>Some implications for the Caribbean and Trinidad and Tobago</vt:lpstr>
      <vt:lpstr>PowerPoint Presentation</vt:lpstr>
      <vt:lpstr>Some implications for financial markets</vt:lpstr>
      <vt:lpstr>PowerPoint Presentation</vt:lpstr>
      <vt:lpstr>Concluding Remarks</vt:lpstr>
      <vt:lpstr>Measuring success</vt:lpstr>
      <vt:lpstr>Sustainability</vt:lpstr>
      <vt:lpstr>Managing Resources</vt:lpstr>
      <vt:lpstr>Final Remarks</vt:lpstr>
      <vt:lpstr>PowerPoint Presentation</vt:lpstr>
    </vt:vector>
  </TitlesOfParts>
  <Company>Columbia Business School</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International Financial Crisis</dc:title>
  <dc:creator>Eamon Kircher-Allen</dc:creator>
  <cp:lastModifiedBy>Eamon Kircher-Allen</cp:lastModifiedBy>
  <cp:revision>35</cp:revision>
  <dcterms:created xsi:type="dcterms:W3CDTF">2011-06-29T15:51:42Z</dcterms:created>
  <dcterms:modified xsi:type="dcterms:W3CDTF">2011-10-19T20:01:00Z</dcterms:modified>
</cp:coreProperties>
</file>