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74" r:id="rId10"/>
    <p:sldId id="275" r:id="rId11"/>
    <p:sldId id="263" r:id="rId12"/>
    <p:sldId id="264" r:id="rId13"/>
    <p:sldId id="265" r:id="rId14"/>
    <p:sldId id="277" r:id="rId15"/>
    <p:sldId id="278" r:id="rId16"/>
    <p:sldId id="279" r:id="rId17"/>
    <p:sldId id="266" r:id="rId18"/>
    <p:sldId id="267" r:id="rId19"/>
    <p:sldId id="268" r:id="rId20"/>
    <p:sldId id="269" r:id="rId21"/>
    <p:sldId id="280" r:id="rId22"/>
    <p:sldId id="270" r:id="rId23"/>
    <p:sldId id="287" r:id="rId24"/>
    <p:sldId id="288" r:id="rId25"/>
    <p:sldId id="271" r:id="rId26"/>
    <p:sldId id="286" r:id="rId27"/>
    <p:sldId id="272" r:id="rId28"/>
    <p:sldId id="282" r:id="rId29"/>
    <p:sldId id="283" r:id="rId30"/>
    <p:sldId id="284" r:id="rId31"/>
    <p:sldId id="273" r:id="rId32"/>
    <p:sldId id="289" r:id="rId33"/>
    <p:sldId id="291" r:id="rId34"/>
    <p:sldId id="290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4ECAD7-FDD5-4CC4-A0EB-7D0EDF0B774E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C2EF509-433F-4BF7-8BD2-A9B2A9594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92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278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88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58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32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22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60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69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271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335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244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9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827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8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1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65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77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880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435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527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122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112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99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593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46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080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913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447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05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26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58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01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21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84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EF509-433F-4BF7-8BD2-A9B2A9594A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54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DEBAB0-46A1-48A4-B1EA-77BAEB246F2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209D663-75DF-4644-9747-377F8408F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848600" cy="3298825"/>
          </a:xfrm>
        </p:spPr>
        <p:txBody>
          <a:bodyPr/>
          <a:lstStyle/>
          <a:p>
            <a:pPr algn="ctr"/>
            <a:r>
              <a:rPr lang="en-US" sz="4000" dirty="0"/>
              <a:t>The State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of </a:t>
            </a:r>
            <a:r>
              <a:rPr lang="en-US" sz="4000" dirty="0"/>
              <a:t>the </a:t>
            </a:r>
            <a:r>
              <a:rPr lang="en-US" sz="4000" dirty="0" smtClean="0"/>
              <a:t>Global </a:t>
            </a:r>
            <a:r>
              <a:rPr lang="en-US" sz="4000" dirty="0"/>
              <a:t>Economy: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b="1" dirty="0" smtClean="0"/>
              <a:t>An </a:t>
            </a:r>
            <a:r>
              <a:rPr lang="en-US" b="1" dirty="0"/>
              <a:t>Agenda for </a:t>
            </a:r>
            <a:br>
              <a:rPr lang="en-US" b="1" dirty="0"/>
            </a:br>
            <a:r>
              <a:rPr lang="en-US" b="1" dirty="0" smtClean="0"/>
              <a:t>Job Creation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Joseph E. </a:t>
            </a:r>
            <a:r>
              <a:rPr lang="en-US" dirty="0" err="1" smtClean="0"/>
              <a:t>Stiglitz</a:t>
            </a:r>
            <a:endParaRPr lang="en-US" dirty="0" smtClean="0"/>
          </a:p>
          <a:p>
            <a:r>
              <a:rPr lang="en-US" dirty="0" smtClean="0"/>
              <a:t>World Bank</a:t>
            </a:r>
          </a:p>
          <a:p>
            <a:r>
              <a:rPr lang="en-US" dirty="0" smtClean="0"/>
              <a:t>September </a:t>
            </a:r>
            <a:r>
              <a:rPr lang="en-US" dirty="0" smtClean="0"/>
              <a:t>26,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and Real Causes of Downturn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 crisis was a result of the economic downturn, not a cause</a:t>
            </a:r>
          </a:p>
          <a:p>
            <a:r>
              <a:rPr lang="en-US" dirty="0" smtClean="0"/>
              <a:t>But financial crisis can help perpetuate downturn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 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Under the stability condition, an increase in government expenditure increases urban employment and raises agricultural prices and incomes</a:t>
            </a:r>
          </a:p>
          <a:p>
            <a:pPr>
              <a:buNone/>
            </a:pPr>
            <a:r>
              <a:rPr lang="en-US" i="1" dirty="0" smtClean="0"/>
              <a:t>Even though problem is structural, Keynesian policies work</a:t>
            </a:r>
          </a:p>
          <a:p>
            <a:pPr>
              <a:buNone/>
            </a:pPr>
            <a:r>
              <a:rPr lang="en-US" i="1" dirty="0" smtClean="0"/>
              <a:t>Even more effective if spending is directed at underlying structural problem</a:t>
            </a:r>
            <a:endParaRPr lang="en-US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Emerging from the 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Deal was not big enough to offset negative effects of declining farm income</a:t>
            </a:r>
          </a:p>
          <a:p>
            <a:r>
              <a:rPr lang="en-US" dirty="0" smtClean="0"/>
              <a:t>And much of Federal spending offset by cutbacks at state and local level</a:t>
            </a:r>
          </a:p>
          <a:p>
            <a:r>
              <a:rPr lang="en-US" dirty="0" smtClean="0"/>
              <a:t>Analogous to current situation, where government employment is now lower by 700,00 than it was before crisis</a:t>
            </a:r>
          </a:p>
          <a:p>
            <a:pPr lvl="1"/>
            <a:r>
              <a:rPr lang="en-US" dirty="0"/>
              <a:t> Local government alone has lost 550,000 since the peak of employment in September 2008</a:t>
            </a:r>
            <a:endParaRPr lang="en-US" dirty="0" smtClean="0"/>
          </a:p>
          <a:p>
            <a:pPr marL="548640" lvl="2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WWII was a massive Keynesian stimulus</a:t>
            </a:r>
          </a:p>
          <a:p>
            <a:r>
              <a:rPr lang="en-US" dirty="0" smtClean="0"/>
              <a:t>Moved people from rural to urban sector</a:t>
            </a:r>
          </a:p>
          <a:p>
            <a:r>
              <a:rPr lang="en-US" dirty="0" smtClean="0"/>
              <a:t>Provided them with training</a:t>
            </a:r>
          </a:p>
          <a:p>
            <a:r>
              <a:rPr lang="en-US" dirty="0" smtClean="0"/>
              <a:t>Especially in conjunction with GI bill</a:t>
            </a:r>
          </a:p>
          <a:p>
            <a:r>
              <a:rPr lang="en-US" i="1" dirty="0" smtClean="0"/>
              <a:t>It was thus an “industrial policy” as well as a Keynesian policy</a:t>
            </a:r>
          </a:p>
          <a:p>
            <a:r>
              <a:rPr lang="en-US" dirty="0" smtClean="0"/>
              <a:t>Forced savings during War provided stimulus to buy goods after War</a:t>
            </a:r>
          </a:p>
          <a:p>
            <a:pPr lvl="1"/>
            <a:r>
              <a:rPr lang="en-US" dirty="0" smtClean="0"/>
              <a:t>In contrast to the legacy of debt now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 model, under normal condition, lowering urban wages lowers agricultural prices and urban employment</a:t>
            </a:r>
          </a:p>
          <a:p>
            <a:r>
              <a:rPr lang="en-US" i="1" dirty="0" smtClean="0"/>
              <a:t>High (rigid) wages are not the problem</a:t>
            </a:r>
          </a:p>
          <a:p>
            <a:r>
              <a:rPr lang="en-US" i="1" dirty="0" smtClean="0"/>
              <a:t>Lowering wages would lower aggregate demand—worsen the problem</a:t>
            </a:r>
          </a:p>
          <a:p>
            <a:r>
              <a:rPr lang="en-US" i="1" dirty="0" smtClean="0"/>
              <a:t>In this crisis, the US—country with most flexible labor market—has had poor job performance, worse than many others</a:t>
            </a:r>
            <a:endParaRPr lang="en-US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An Aside on Irrelevance of Standard Macro-models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Since such structural transformations occur  very seldom, rational expectation models are not of much help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Since the central issue is structural, aggregate model with single sector not of much help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Since among major effects are those arising from redistribution, a representative agent model is not of much help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Since central issue entails frictions in mobility, assuming perfect markets is not of much help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Problems exacerbated by efficiency wage effects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latin typeface="Helvetica" pitchFamily="34" charset="0"/>
                <a:cs typeface="Helvetica" pitchFamily="34" charset="0"/>
              </a:rPr>
              <a:t>Domenico Delli Gatti; Mauro Gallegati; Bruce C. Greenwald; Alberto Russo; Joseph E. Stiglitz, “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Sectoral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Imbalances and Long Run Crises,” presented to IEA meeting, Beijing, July, 2011.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INEQUALITY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Redistribution from those who would spend all of their income to those that don’t lowers aggregate demand</a:t>
            </a:r>
          </a:p>
          <a:p>
            <a:r>
              <a:rPr lang="en-US" dirty="0" smtClean="0"/>
              <a:t>Large increases in inequality in most countries of the world</a:t>
            </a:r>
          </a:p>
          <a:p>
            <a:r>
              <a:rPr lang="en-US" dirty="0" smtClean="0"/>
              <a:t>America said “spend as if your income was going up,” that is—borrow</a:t>
            </a:r>
          </a:p>
          <a:p>
            <a:r>
              <a:rPr lang="en-US" dirty="0" smtClean="0"/>
              <a:t>Problem exacerbated—downturn leading to lower wages and incomes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 RISING OIL PRICES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Meant US consumers were spending more of their income abroad</a:t>
            </a:r>
          </a:p>
          <a:p>
            <a:r>
              <a:rPr lang="en-US" dirty="0" smtClean="0"/>
              <a:t>In effect, a redistribution from oil consuming countries to oil rich countries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GLOBALIZATION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competition for limited number of manufacturing jobs</a:t>
            </a:r>
          </a:p>
          <a:p>
            <a:r>
              <a:rPr lang="en-US" dirty="0" smtClean="0"/>
              <a:t>Shifting comparative advantage compounded problems for US</a:t>
            </a:r>
          </a:p>
          <a:p>
            <a:r>
              <a:rPr lang="en-US" dirty="0" smtClean="0"/>
              <a:t>One of factors contributing to growing inequality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9050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I.  Diagnosis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/>
          <a:lstStyle/>
          <a:p>
            <a:r>
              <a:rPr lang="en-US" dirty="0" smtClean="0"/>
              <a:t>Before the crisis the US (and to a large extent the global) economy was “sick,” supported by a real estate bubble, that led to a consumption bubble</a:t>
            </a:r>
          </a:p>
          <a:p>
            <a:pPr lvl="1"/>
            <a:r>
              <a:rPr lang="en-US" dirty="0" smtClean="0"/>
              <a:t>Bottom 80% of Americans were consuming roughly 110% of their income</a:t>
            </a:r>
          </a:p>
          <a:p>
            <a:pPr lvl="1"/>
            <a:r>
              <a:rPr lang="en-US" dirty="0" smtClean="0"/>
              <a:t>Not sustainable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GLOBAL RESERVES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up of reserves weakened global aggregate demand</a:t>
            </a:r>
          </a:p>
          <a:p>
            <a:r>
              <a:rPr lang="en-US" dirty="0" smtClean="0"/>
              <a:t>Some of it based on precautionary savings—response to crisis exacerbating this problem too (countries with large reserves did better)</a:t>
            </a:r>
          </a:p>
          <a:p>
            <a:r>
              <a:rPr lang="en-US" dirty="0" smtClean="0"/>
              <a:t>Some of reflecting high oil prices</a:t>
            </a:r>
          </a:p>
          <a:p>
            <a:r>
              <a:rPr lang="en-US" dirty="0" smtClean="0"/>
              <a:t>Some of it part of export-led growth—most successful growth strategy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 Commission</a:t>
            </a:r>
          </a:p>
          <a:p>
            <a:r>
              <a:rPr lang="en-US" dirty="0" smtClean="0"/>
              <a:t>J. E. </a:t>
            </a:r>
            <a:r>
              <a:rPr lang="en-US" dirty="0" err="1" smtClean="0"/>
              <a:t>Stiglitz</a:t>
            </a:r>
            <a:r>
              <a:rPr lang="en-US" dirty="0" smtClean="0"/>
              <a:t>, </a:t>
            </a:r>
            <a:r>
              <a:rPr lang="en-US" i="1" dirty="0" smtClean="0"/>
              <a:t>Freefall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II.  Remedies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Increase aggregate demand</a:t>
            </a:r>
          </a:p>
          <a:p>
            <a:pPr>
              <a:buNone/>
            </a:pPr>
            <a:r>
              <a:rPr lang="en-US" dirty="0" smtClean="0"/>
              <a:t>Addressing underlying issues</a:t>
            </a:r>
          </a:p>
          <a:p>
            <a:r>
              <a:rPr lang="en-US" dirty="0" smtClean="0"/>
              <a:t>Facilitate the structural transformation</a:t>
            </a:r>
          </a:p>
          <a:p>
            <a:pPr lvl="1"/>
            <a:r>
              <a:rPr lang="en-US" dirty="0" smtClean="0"/>
              <a:t>Adapting to changing comparative advantage</a:t>
            </a:r>
          </a:p>
          <a:p>
            <a:pPr lvl="1"/>
            <a:r>
              <a:rPr lang="en-US" dirty="0" smtClean="0"/>
              <a:t>Helping economy move into services</a:t>
            </a:r>
          </a:p>
          <a:p>
            <a:r>
              <a:rPr lang="en-US" dirty="0" smtClean="0"/>
              <a:t>Reduce inequality</a:t>
            </a:r>
          </a:p>
          <a:p>
            <a:r>
              <a:rPr lang="en-US" dirty="0" smtClean="0"/>
              <a:t>Reduce dependence on oil</a:t>
            </a:r>
          </a:p>
          <a:p>
            <a:r>
              <a:rPr lang="en-US" dirty="0" smtClean="0"/>
              <a:t>Reduce need for global reserves</a:t>
            </a:r>
          </a:p>
          <a:p>
            <a:r>
              <a:rPr lang="en-US" dirty="0" smtClean="0"/>
              <a:t>Finish the task of fixing the financial system and underlying real estate problem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Finishing the Task of Fixing the Financial </a:t>
            </a:r>
            <a:r>
              <a:rPr lang="en-US" dirty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Redirecting financial system to its core mission—lending (carrots and sticks)</a:t>
            </a:r>
          </a:p>
          <a:p>
            <a:pPr lvl="1"/>
            <a:r>
              <a:rPr lang="en-US" dirty="0" smtClean="0"/>
              <a:t>Restricting speculative activities, proprietary trading (“</a:t>
            </a:r>
            <a:r>
              <a:rPr lang="en-US" dirty="0" err="1" smtClean="0"/>
              <a:t>ringfencing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Helping community and regional banks</a:t>
            </a:r>
          </a:p>
          <a:p>
            <a:pPr lvl="1"/>
            <a:r>
              <a:rPr lang="en-US" dirty="0" smtClean="0"/>
              <a:t>TARP was directed at helping the big banks</a:t>
            </a:r>
          </a:p>
          <a:p>
            <a:r>
              <a:rPr lang="en-US" dirty="0" smtClean="0"/>
              <a:t>Reregulating the banks</a:t>
            </a:r>
          </a:p>
          <a:p>
            <a:pPr lvl="1"/>
            <a:r>
              <a:rPr lang="en-US" dirty="0" smtClean="0"/>
              <a:t>Restricting excess leverage (Basel III doesn’t go far enough, failed to understand insights of Modigliani and Miller)</a:t>
            </a:r>
          </a:p>
          <a:p>
            <a:pPr lvl="1"/>
            <a:r>
              <a:rPr lang="en-US" dirty="0" smtClean="0"/>
              <a:t>Doing something about the too-big-to-fail financial institutions</a:t>
            </a:r>
          </a:p>
          <a:p>
            <a:pPr lvl="1"/>
            <a:r>
              <a:rPr lang="en-US" dirty="0" smtClean="0"/>
              <a:t>Transparency (e.g. OTC derivatives)</a:t>
            </a:r>
          </a:p>
          <a:p>
            <a:pPr lvl="1"/>
            <a:r>
              <a:rPr lang="en-US" dirty="0" smtClean="0"/>
              <a:t>Prohibiting predatory lending</a:t>
            </a:r>
          </a:p>
          <a:p>
            <a:pPr lvl="1"/>
            <a:r>
              <a:rPr lang="en-US" dirty="0" smtClean="0"/>
              <a:t>Stopping anti-competitive practices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Mortgages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estate markets continues to fall</a:t>
            </a:r>
          </a:p>
          <a:p>
            <a:r>
              <a:rPr lang="en-US" dirty="0" smtClean="0"/>
              <a:t>Foreclosures continue apace</a:t>
            </a:r>
          </a:p>
          <a:p>
            <a:pPr lvl="1"/>
            <a:r>
              <a:rPr lang="en-US" dirty="0" smtClean="0"/>
              <a:t>Administration efforts inadequate</a:t>
            </a:r>
          </a:p>
          <a:p>
            <a:pPr lvl="1"/>
            <a:r>
              <a:rPr lang="en-US" dirty="0" smtClean="0"/>
              <a:t>More than 20% of mortgages underwater</a:t>
            </a:r>
          </a:p>
          <a:p>
            <a:r>
              <a:rPr lang="en-US" dirty="0" smtClean="0"/>
              <a:t>What is needed:  Homeowners’ Chapter 11</a:t>
            </a:r>
          </a:p>
          <a:p>
            <a:r>
              <a:rPr lang="en-US" dirty="0" smtClean="0"/>
              <a:t>Alternatively:  carrots and sticks to get banks to restructure</a:t>
            </a:r>
          </a:p>
          <a:p>
            <a:pPr lvl="1"/>
            <a:r>
              <a:rPr lang="en-US" dirty="0" smtClean="0"/>
              <a:t>Changing in accounting rules</a:t>
            </a:r>
          </a:p>
          <a:p>
            <a:pPr lvl="1"/>
            <a:r>
              <a:rPr lang="en-US" dirty="0" smtClean="0"/>
              <a:t>Tax incentives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Increasing Aggregate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Government spending in a world with fiscal deficits</a:t>
            </a:r>
          </a:p>
          <a:p>
            <a:pPr lvl="1"/>
            <a:r>
              <a:rPr lang="en-US" dirty="0" smtClean="0"/>
              <a:t>High return investments lower debt/GDP in medium term</a:t>
            </a:r>
          </a:p>
          <a:p>
            <a:pPr lvl="1"/>
            <a:r>
              <a:rPr lang="en-US" dirty="0" smtClean="0"/>
              <a:t>Well designed tax and expenditure programs can yield balanced budget multiplier of 2-3.</a:t>
            </a:r>
          </a:p>
          <a:p>
            <a:pPr lvl="1"/>
            <a:r>
              <a:rPr lang="en-US" dirty="0" smtClean="0"/>
              <a:t>Shifting composition of taxes and expenditures can increase GDP</a:t>
            </a:r>
          </a:p>
          <a:p>
            <a:r>
              <a:rPr lang="en-US" dirty="0" smtClean="0"/>
              <a:t>Cutbacks in spending can impede transition</a:t>
            </a:r>
          </a:p>
          <a:p>
            <a:pPr lvl="1"/>
            <a:r>
              <a:rPr lang="en-US" dirty="0" smtClean="0"/>
              <a:t>Especially since two of critical services (education and health) are typically government financed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Stimulus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High multipliers</a:t>
            </a:r>
          </a:p>
          <a:p>
            <a:r>
              <a:rPr lang="en-US" dirty="0" smtClean="0"/>
              <a:t>High job multipliers</a:t>
            </a:r>
          </a:p>
          <a:p>
            <a:r>
              <a:rPr lang="en-US" dirty="0" smtClean="0"/>
              <a:t>Sensitive to </a:t>
            </a:r>
            <a:r>
              <a:rPr lang="en-US" dirty="0" err="1" smtClean="0"/>
              <a:t>sectoral</a:t>
            </a:r>
            <a:r>
              <a:rPr lang="en-US" dirty="0" smtClean="0"/>
              <a:t>/skill mix of unemployed</a:t>
            </a:r>
          </a:p>
          <a:p>
            <a:r>
              <a:rPr lang="en-US" dirty="0" smtClean="0"/>
              <a:t>Money gets quickly into system</a:t>
            </a:r>
          </a:p>
          <a:p>
            <a:pPr lvl="1"/>
            <a:r>
              <a:rPr lang="en-US" dirty="0" smtClean="0"/>
              <a:t>Assistance to states and localities, which otherwise would have to fire teachers</a:t>
            </a:r>
          </a:p>
          <a:p>
            <a:r>
              <a:rPr lang="en-US" dirty="0" smtClean="0"/>
              <a:t>Addressing long term problems</a:t>
            </a:r>
          </a:p>
          <a:p>
            <a:pPr lvl="1"/>
            <a:r>
              <a:rPr lang="en-US" dirty="0" smtClean="0"/>
              <a:t>Facilitating restructuring</a:t>
            </a:r>
          </a:p>
          <a:p>
            <a:pPr lvl="1"/>
            <a:r>
              <a:rPr lang="en-US" dirty="0" smtClean="0"/>
              <a:t>Reducing inequality</a:t>
            </a:r>
          </a:p>
          <a:p>
            <a:pPr lvl="1"/>
            <a:r>
              <a:rPr lang="en-US" dirty="0" smtClean="0"/>
              <a:t>Investments (infrastructure, technology, education)</a:t>
            </a:r>
          </a:p>
          <a:p>
            <a:pPr lvl="1"/>
            <a:r>
              <a:rPr lang="en-US" dirty="0" smtClean="0"/>
              <a:t>Protecting the environment</a:t>
            </a:r>
          </a:p>
          <a:p>
            <a:r>
              <a:rPr lang="en-US" dirty="0" smtClean="0"/>
              <a:t>Sensitive to long term nature of problem</a:t>
            </a:r>
          </a:p>
          <a:p>
            <a:pPr lvl="1"/>
            <a:r>
              <a:rPr lang="en-US" dirty="0" smtClean="0"/>
              <a:t>Short term palliatives won’t work</a:t>
            </a:r>
          </a:p>
          <a:p>
            <a:pPr lvl="1"/>
            <a:r>
              <a:rPr lang="en-US" dirty="0" smtClean="0"/>
              <a:t>Scope for longer term investment strategy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interest rate fixed at low levels, deficits won’t crowd out private investment</a:t>
            </a:r>
          </a:p>
          <a:p>
            <a:r>
              <a:rPr lang="en-US" dirty="0" smtClean="0"/>
              <a:t>Public investment </a:t>
            </a:r>
            <a:r>
              <a:rPr lang="en-US" i="1" dirty="0" smtClean="0"/>
              <a:t>crowds in </a:t>
            </a:r>
            <a:r>
              <a:rPr lang="en-US" dirty="0" smtClean="0"/>
              <a:t>private investment</a:t>
            </a:r>
          </a:p>
          <a:p>
            <a:r>
              <a:rPr lang="en-US" dirty="0" err="1" smtClean="0"/>
              <a:t>Ricardian</a:t>
            </a:r>
            <a:r>
              <a:rPr lang="en-US" dirty="0" smtClean="0"/>
              <a:t> equivalence doesn’t hold</a:t>
            </a:r>
          </a:p>
          <a:p>
            <a:r>
              <a:rPr lang="en-US" dirty="0"/>
              <a:t>W</a:t>
            </a:r>
            <a:r>
              <a:rPr lang="en-US" dirty="0" smtClean="0"/>
              <a:t>ell-designed investments improve future fiscal position, should lead to more consumption today</a:t>
            </a:r>
          </a:p>
          <a:p>
            <a:r>
              <a:rPr lang="en-US" dirty="0" smtClean="0"/>
              <a:t>Savings today translates into spending tomorrow; if future periods demand constrained, increases income in future; expectation of that leads to more consumption today:  </a:t>
            </a:r>
            <a:r>
              <a:rPr lang="en-US" i="1" dirty="0" smtClean="0"/>
              <a:t>with rational expectations, multipliers </a:t>
            </a:r>
            <a:r>
              <a:rPr lang="en-US" i="1" smtClean="0"/>
              <a:t>are larger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Promoting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US biggest needs are in </a:t>
            </a:r>
            <a:r>
              <a:rPr lang="en-US" b="1" dirty="0" smtClean="0"/>
              <a:t>public sector</a:t>
            </a:r>
          </a:p>
          <a:p>
            <a:r>
              <a:rPr lang="en-US" dirty="0" smtClean="0"/>
              <a:t>What is holding back investment?</a:t>
            </a:r>
          </a:p>
          <a:p>
            <a:pPr lvl="1"/>
            <a:r>
              <a:rPr lang="en-US" dirty="0" smtClean="0"/>
              <a:t>Excess capacity in many sectors</a:t>
            </a:r>
          </a:p>
          <a:p>
            <a:pPr lvl="2"/>
            <a:r>
              <a:rPr lang="en-US" dirty="0" smtClean="0"/>
              <a:t>Lower interest rates and supply side policies won’t help</a:t>
            </a:r>
          </a:p>
          <a:p>
            <a:pPr lvl="1"/>
            <a:r>
              <a:rPr lang="en-US" dirty="0" smtClean="0"/>
              <a:t>Macro-uncertainty</a:t>
            </a:r>
          </a:p>
          <a:p>
            <a:pPr lvl="2"/>
            <a:r>
              <a:rPr lang="en-US" dirty="0" smtClean="0"/>
              <a:t>Government could </a:t>
            </a:r>
            <a:r>
              <a:rPr lang="en-US" b="1" dirty="0" smtClean="0"/>
              <a:t>issue “macro-Arrow-Debreu” securities</a:t>
            </a:r>
          </a:p>
          <a:p>
            <a:pPr lvl="2"/>
            <a:r>
              <a:rPr lang="en-US" dirty="0" smtClean="0"/>
              <a:t>Speeches about confidence, green shoots, won’t work</a:t>
            </a:r>
          </a:p>
          <a:p>
            <a:pPr lvl="3"/>
            <a:r>
              <a:rPr lang="en-US" dirty="0" smtClean="0"/>
              <a:t>In long run, counterproductive</a:t>
            </a:r>
          </a:p>
          <a:p>
            <a:pPr lvl="1"/>
            <a:r>
              <a:rPr lang="en-US" dirty="0" smtClean="0"/>
              <a:t>NOT too high taxes</a:t>
            </a:r>
          </a:p>
          <a:p>
            <a:pPr lvl="2"/>
            <a:r>
              <a:rPr lang="en-US" dirty="0" smtClean="0"/>
              <a:t>Lowering corporate tax rate will have no significant effect, except on cash constrained firms</a:t>
            </a:r>
          </a:p>
          <a:p>
            <a:pPr lvl="3"/>
            <a:r>
              <a:rPr lang="en-US" dirty="0" smtClean="0"/>
              <a:t>To extent that investment is debt financed, cost of capital will increase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Green Growth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Raising carbon prices will induce significant amounts of new investment</a:t>
            </a:r>
          </a:p>
          <a:p>
            <a:r>
              <a:rPr lang="en-US" dirty="0" smtClean="0"/>
              <a:t>Uncertainty about carbon price may be impeding investment</a:t>
            </a:r>
          </a:p>
          <a:p>
            <a:pPr lvl="1"/>
            <a:r>
              <a:rPr lang="en-US" dirty="0" smtClean="0"/>
              <a:t>Government could provide </a:t>
            </a:r>
            <a:r>
              <a:rPr lang="en-US" b="1" dirty="0" smtClean="0"/>
              <a:t>carbon price guarantees</a:t>
            </a:r>
            <a:r>
              <a:rPr lang="en-US" dirty="0" smtClean="0"/>
              <a:t>, paying off if carbon price is lower than critical level in future years</a:t>
            </a:r>
          </a:p>
          <a:p>
            <a:r>
              <a:rPr lang="en-US" dirty="0" smtClean="0"/>
              <a:t>Reducing dependence on oil will also have benefits for global aggregate demand</a:t>
            </a:r>
          </a:p>
          <a:p>
            <a:r>
              <a:rPr lang="en-US" dirty="0" smtClean="0"/>
              <a:t>A New Innovation model—focusing on saving the environment, rather than saving labor</a:t>
            </a:r>
          </a:p>
          <a:p>
            <a:pPr lvl="1"/>
            <a:r>
              <a:rPr lang="en-US" dirty="0" smtClean="0"/>
              <a:t>Especially important in a world with high unemployment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and Real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While bubble “hid” underlying problems, it left in its aftermath additional problems</a:t>
            </a:r>
          </a:p>
          <a:p>
            <a:pPr lvl="1"/>
            <a:r>
              <a:rPr lang="en-US" dirty="0" smtClean="0"/>
              <a:t>Excess capacity in real estate</a:t>
            </a:r>
          </a:p>
          <a:p>
            <a:pPr lvl="1"/>
            <a:r>
              <a:rPr lang="en-US" dirty="0" smtClean="0"/>
              <a:t>Excess leverage</a:t>
            </a:r>
          </a:p>
          <a:p>
            <a:r>
              <a:rPr lang="en-US" dirty="0" smtClean="0"/>
              <a:t>Major mistake of Administration was to think that fixing the banking system would “suffice”</a:t>
            </a:r>
          </a:p>
          <a:p>
            <a:pPr lvl="1"/>
            <a:r>
              <a:rPr lang="en-US" dirty="0" smtClean="0"/>
              <a:t>But they didn’t succeed in restoring lending</a:t>
            </a:r>
          </a:p>
          <a:p>
            <a:r>
              <a:rPr lang="en-US" dirty="0" smtClean="0"/>
              <a:t>But even deleveraging won’t suffice to restore economy</a:t>
            </a:r>
          </a:p>
          <a:p>
            <a:pPr lvl="1"/>
            <a:r>
              <a:rPr lang="en-US" dirty="0" smtClean="0"/>
              <a:t>Won’t (and shouldn’t) return to world with consumption 110% of income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world of globalization, what matters is global aggregate demand</a:t>
            </a:r>
          </a:p>
          <a:p>
            <a:r>
              <a:rPr lang="en-US" b="1" dirty="0" smtClean="0"/>
              <a:t>Reform of global reserve system</a:t>
            </a:r>
            <a:r>
              <a:rPr lang="en-US" dirty="0" smtClean="0"/>
              <a:t> key</a:t>
            </a:r>
          </a:p>
          <a:p>
            <a:r>
              <a:rPr lang="en-US" b="1" dirty="0" smtClean="0"/>
              <a:t>Improving recycling of savings from reserve countries to where investment is badly needed</a:t>
            </a:r>
          </a:p>
          <a:p>
            <a:pPr lvl="1"/>
            <a:r>
              <a:rPr lang="en-US" dirty="0" smtClean="0"/>
              <a:t>Bernanke was wrong—the problem was not a savings glut</a:t>
            </a:r>
          </a:p>
          <a:p>
            <a:pPr lvl="1"/>
            <a:r>
              <a:rPr lang="en-US" dirty="0" smtClean="0"/>
              <a:t>G-20 strategy of encouraging consumption is misguided</a:t>
            </a:r>
          </a:p>
          <a:p>
            <a:pPr lvl="2"/>
            <a:r>
              <a:rPr lang="en-US" dirty="0" smtClean="0"/>
              <a:t>Planet will not survive if everyone aspires to US patterns of consumption</a:t>
            </a:r>
          </a:p>
          <a:p>
            <a:pPr lvl="1"/>
            <a:r>
              <a:rPr lang="en-US" dirty="0" smtClean="0"/>
              <a:t>Enormous needs for investments in developing countries and to retrofit global economy for global warming</a:t>
            </a:r>
          </a:p>
          <a:p>
            <a:pPr lvl="1"/>
            <a:r>
              <a:rPr lang="en-US" dirty="0" smtClean="0"/>
              <a:t>Mistake was that financial markets didn’t allocate capital well</a:t>
            </a:r>
          </a:p>
          <a:p>
            <a:pPr lvl="1"/>
            <a:r>
              <a:rPr lang="en-US" dirty="0" smtClean="0"/>
              <a:t>Part of the problem is that there needs to be better risk mitigation facilities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Scope for Monetary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Short-term interest rates can’t get any lower</a:t>
            </a:r>
          </a:p>
          <a:p>
            <a:r>
              <a:rPr lang="en-US" dirty="0" smtClean="0"/>
              <a:t>QE III effect on LT interest rates limited</a:t>
            </a:r>
          </a:p>
          <a:p>
            <a:r>
              <a:rPr lang="en-US" dirty="0" smtClean="0"/>
              <a:t>Hard to show any quantitatively significant effect of change in interest rates on investment or consumption, </a:t>
            </a:r>
          </a:p>
          <a:p>
            <a:pPr lvl="1"/>
            <a:r>
              <a:rPr lang="en-US" dirty="0" smtClean="0"/>
              <a:t>especially in periods of excess capacity, excess leverage</a:t>
            </a:r>
          </a:p>
          <a:p>
            <a:pPr lvl="1"/>
            <a:r>
              <a:rPr lang="en-US" dirty="0" smtClean="0"/>
              <a:t>Especially when “credit channel” is blocked, because of failure to fix banks</a:t>
            </a:r>
          </a:p>
          <a:p>
            <a:pPr lvl="1"/>
            <a:r>
              <a:rPr lang="en-US" dirty="0" smtClean="0"/>
              <a:t>QE I and II didn’t work—why expect QE III to do so?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Temporary measures likely to limit asset price effects, and even smaller consumption effects</a:t>
            </a:r>
          </a:p>
          <a:p>
            <a:r>
              <a:rPr lang="en-US" dirty="0" smtClean="0"/>
              <a:t>In a globalized capital market, money flows to where return is highest</a:t>
            </a:r>
          </a:p>
          <a:p>
            <a:pPr lvl="1"/>
            <a:r>
              <a:rPr lang="en-US" dirty="0" smtClean="0"/>
              <a:t>In emerging markets, where it’s not needed</a:t>
            </a:r>
          </a:p>
          <a:p>
            <a:pPr lvl="1"/>
            <a:r>
              <a:rPr lang="en-US" dirty="0" smtClean="0"/>
              <a:t>Not in US, where it’s needed</a:t>
            </a:r>
          </a:p>
          <a:p>
            <a:r>
              <a:rPr lang="en-US" dirty="0" smtClean="0"/>
              <a:t>Most effective channel may be through competitive devaluation</a:t>
            </a:r>
          </a:p>
          <a:p>
            <a:pPr lvl="1"/>
            <a:r>
              <a:rPr lang="en-US" dirty="0" smtClean="0"/>
              <a:t>But that only works if others don’t respond</a:t>
            </a:r>
          </a:p>
          <a:p>
            <a:pPr lvl="1"/>
            <a:r>
              <a:rPr lang="en-US" dirty="0" smtClean="0"/>
              <a:t>They are responding, with exchange rate interventions, capital controls, etc</a:t>
            </a:r>
          </a:p>
          <a:p>
            <a:pPr lvl="1"/>
            <a:r>
              <a:rPr lang="en-US" dirty="0" smtClean="0"/>
              <a:t>Leading to fragmentation of global capital market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interest rates may even be ensuring that we have a jobless recovery</a:t>
            </a:r>
          </a:p>
          <a:p>
            <a:pPr lvl="1"/>
            <a:r>
              <a:rPr lang="en-US" dirty="0" smtClean="0"/>
              <a:t>Evidence that this (and other recent recessions) are different</a:t>
            </a:r>
          </a:p>
          <a:p>
            <a:pPr lvl="1"/>
            <a:r>
              <a:rPr lang="en-US" dirty="0" smtClean="0"/>
              <a:t>In vintage capital model (putty-clay), low long term interest rates induce firms to use capital intensive technology—making labor redundant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downturn likely to be long</a:t>
            </a:r>
          </a:p>
          <a:p>
            <a:pPr lvl="1"/>
            <a:r>
              <a:rPr lang="en-US" dirty="0" smtClean="0"/>
              <a:t>And if something isn’t done soon about jobs situation, hysteresis effects will set in, making return to full employment all the more difficult</a:t>
            </a:r>
          </a:p>
          <a:p>
            <a:r>
              <a:rPr lang="en-US" dirty="0" smtClean="0"/>
              <a:t>Slump is more than a financial crisis</a:t>
            </a:r>
          </a:p>
          <a:p>
            <a:pPr lvl="1"/>
            <a:r>
              <a:rPr lang="en-US" dirty="0" smtClean="0"/>
              <a:t>Though the financial crisis will make the return to full employment all the more difficult</a:t>
            </a:r>
          </a:p>
          <a:p>
            <a:r>
              <a:rPr lang="en-US" dirty="0" smtClean="0"/>
              <a:t>We have to look at the underlying </a:t>
            </a:r>
            <a:r>
              <a:rPr lang="en-US" i="1" dirty="0" smtClean="0"/>
              <a:t>real </a:t>
            </a:r>
            <a:r>
              <a:rPr lang="en-US" dirty="0" smtClean="0"/>
              <a:t>problems and address them</a:t>
            </a:r>
          </a:p>
          <a:p>
            <a:pPr lvl="1"/>
            <a:r>
              <a:rPr lang="en-US" dirty="0" smtClean="0"/>
              <a:t>Unless we do so, we won’t succeed in recovering</a:t>
            </a:r>
          </a:p>
          <a:p>
            <a:pPr lvl="1"/>
            <a:r>
              <a:rPr lang="en-US" dirty="0" smtClean="0"/>
              <a:t>And what we do may even be counterproductive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Structural transformation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Inequality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 oil prices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Globalization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up of global reserves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itchFamily="34" charset="0"/>
                <a:cs typeface="Helvetica" pitchFamily="34" charset="0"/>
              </a:rPr>
              <a:t>1. STRUCTURAL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Great depression was structural transformation from agricultural to manufacturing—this is a </a:t>
            </a:r>
            <a:r>
              <a:rPr lang="en-US" sz="2800" b="1" dirty="0" smtClean="0">
                <a:latin typeface="Helvetica" pitchFamily="34" charset="0"/>
                <a:cs typeface="Helvetica" pitchFamily="34" charset="0"/>
              </a:rPr>
              <a:t>structural transformation from manufacturing to services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Productivity growth well in excess of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global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growth in demand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Implying decrease in demand for labor in manufacturing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globally</a:t>
            </a: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If labor gets “trapped” in declining sector, then income will decline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Technical change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can always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induce large distributive consequences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Standard models ignore these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With perfect markets, winners can compensate losers — but they seldom do</a:t>
            </a:r>
          </a:p>
          <a:p>
            <a:pPr lvl="2"/>
            <a:r>
              <a:rPr lang="en-US" dirty="0" smtClean="0">
                <a:latin typeface="Helvetica" pitchFamily="34" charset="0"/>
                <a:cs typeface="Helvetica" pitchFamily="34" charset="0"/>
              </a:rPr>
              <a:t>With free mobility all workers can be better off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With imperfect markets, those in rural sector worse off</a:t>
            </a:r>
          </a:p>
          <a:p>
            <a:pPr lvl="2"/>
            <a:r>
              <a:rPr lang="en-US" dirty="0" smtClean="0">
                <a:latin typeface="Helvetica" pitchFamily="34" charset="0"/>
                <a:cs typeface="Helvetica" pitchFamily="34" charset="0"/>
              </a:rPr>
              <a:t>decrease in welfare of those in “trapped sector” has spillover effects on others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And especially if there are efficiency wage effects, there can be adverse macroeconomic consequences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Basic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sectors (industry, agriculture)</a:t>
            </a:r>
          </a:p>
          <a:p>
            <a:pPr>
              <a:buNone/>
            </a:pPr>
            <a:r>
              <a:rPr lang="es-ES" dirty="0" smtClean="0"/>
              <a:t>(1)  </a:t>
            </a:r>
            <a:r>
              <a:rPr lang="en-US" dirty="0" err="1" smtClean="0"/>
              <a:t>βα</a:t>
            </a:r>
            <a:r>
              <a:rPr lang="es-ES" dirty="0" smtClean="0"/>
              <a:t> =  </a:t>
            </a:r>
            <a:r>
              <a:rPr lang="en-US" dirty="0" smtClean="0"/>
              <a:t>β</a:t>
            </a:r>
            <a:r>
              <a:rPr lang="es-ES" dirty="0" smtClean="0"/>
              <a:t>D</a:t>
            </a:r>
            <a:r>
              <a:rPr lang="es-ES" baseline="30000" dirty="0" smtClean="0"/>
              <a:t>AA</a:t>
            </a:r>
            <a:r>
              <a:rPr lang="es-ES" dirty="0" smtClean="0"/>
              <a:t> (p, p</a:t>
            </a:r>
            <a:r>
              <a:rPr lang="en-US" dirty="0" smtClean="0"/>
              <a:t>α</a:t>
            </a:r>
            <a:r>
              <a:rPr lang="es-ES" dirty="0" smtClean="0"/>
              <a:t>) + E D</a:t>
            </a:r>
            <a:r>
              <a:rPr lang="es-ES" baseline="30000" dirty="0" smtClean="0"/>
              <a:t>MA</a:t>
            </a:r>
            <a:r>
              <a:rPr lang="es-ES" dirty="0" smtClean="0"/>
              <a:t> (p , w* )</a:t>
            </a:r>
            <a:endParaRPr lang="en-US" dirty="0" smtClean="0"/>
          </a:p>
          <a:p>
            <a:pPr marL="0" indent="0">
              <a:buNone/>
            </a:pPr>
            <a:r>
              <a:rPr lang="it-IT" dirty="0" smtClean="0"/>
              <a:t>(2)  H(E) = </a:t>
            </a:r>
            <a:r>
              <a:rPr lang="en-US" dirty="0" smtClean="0"/>
              <a:t>β</a:t>
            </a:r>
            <a:r>
              <a:rPr lang="it-IT" dirty="0" smtClean="0"/>
              <a:t>D</a:t>
            </a:r>
            <a:r>
              <a:rPr lang="it-IT" baseline="30000" dirty="0" smtClean="0"/>
              <a:t>AM</a:t>
            </a:r>
            <a:r>
              <a:rPr lang="it-IT" dirty="0" smtClean="0"/>
              <a:t> (p, p</a:t>
            </a:r>
            <a:r>
              <a:rPr lang="en-US" dirty="0" smtClean="0"/>
              <a:t>α</a:t>
            </a:r>
            <a:r>
              <a:rPr lang="it-IT" dirty="0" smtClean="0"/>
              <a:t>) + E D</a:t>
            </a:r>
            <a:r>
              <a:rPr lang="it-IT" baseline="30000" dirty="0" smtClean="0"/>
              <a:t>MM</a:t>
            </a:r>
            <a:r>
              <a:rPr lang="it-IT" dirty="0" smtClean="0"/>
              <a:t> (p , w* ) +I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β is the labor force in agriculture, (1 - β) is the labor force in industry, </a:t>
            </a:r>
          </a:p>
          <a:p>
            <a:pPr>
              <a:buNone/>
            </a:pPr>
            <a:r>
              <a:rPr lang="en-US" dirty="0" smtClean="0"/>
              <a:t>α is productivity in agriculture,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30000" dirty="0" err="1" smtClean="0"/>
              <a:t>ij</a:t>
            </a:r>
            <a:r>
              <a:rPr lang="en-US" dirty="0" smtClean="0"/>
              <a:t> is demand from those in sector </a:t>
            </a:r>
            <a:r>
              <a:rPr lang="en-US" dirty="0" err="1" smtClean="0"/>
              <a:t>i</a:t>
            </a:r>
            <a:r>
              <a:rPr lang="en-US" dirty="0" smtClean="0"/>
              <a:t> for goods from sector j</a:t>
            </a:r>
          </a:p>
          <a:p>
            <a:pPr>
              <a:buNone/>
            </a:pPr>
            <a:r>
              <a:rPr lang="en-US" dirty="0" smtClean="0"/>
              <a:t>w* is the (fixed) efficiency wage in the urban sector,</a:t>
            </a:r>
          </a:p>
          <a:p>
            <a:pPr>
              <a:buNone/>
            </a:pPr>
            <a:r>
              <a:rPr lang="en-US" dirty="0" smtClean="0"/>
              <a:t> I is the level of investment (assumed to be industrial goods), </a:t>
            </a:r>
          </a:p>
          <a:p>
            <a:pPr>
              <a:buNone/>
            </a:pPr>
            <a:r>
              <a:rPr lang="en-US" dirty="0" smtClean="0"/>
              <a:t>p is the price of agricultural goods in terms of manufactured goods, which is chosen as the </a:t>
            </a:r>
            <a:r>
              <a:rPr lang="en-US" dirty="0" err="1" smtClean="0"/>
              <a:t>numeraire</a:t>
            </a:r>
            <a:r>
              <a:rPr lang="en-US" dirty="0" smtClean="0"/>
              <a:t>, and </a:t>
            </a:r>
          </a:p>
          <a:p>
            <a:pPr>
              <a:buNone/>
            </a:pPr>
            <a:r>
              <a:rPr lang="en-US" dirty="0" smtClean="0"/>
              <a:t>E is the level of employment  (E ≤ 1 - β);</a:t>
            </a:r>
          </a:p>
          <a:p>
            <a:pPr>
              <a:buNone/>
            </a:pPr>
            <a:r>
              <a:rPr lang="en-US" dirty="0" smtClean="0"/>
              <a:t> and where we have normalized the labor force at unity.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Normally (under stability condition, other plausible conditions) with immobile labor</a:t>
            </a:r>
          </a:p>
          <a:p>
            <a:pPr>
              <a:buNone/>
            </a:pPr>
            <a:r>
              <a:rPr lang="en-US" dirty="0" smtClean="0"/>
              <a:t>an increase in agricultural productivity unambiguously yields a reduction in the relative price of agriculture and in employment in manufacturing. 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The result of mobility-constrained agricultural sector productivity growth is an extended economy-wide slump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1929 to 1932, US agriculture income fell more than 50% </a:t>
            </a:r>
          </a:p>
          <a:p>
            <a:r>
              <a:rPr lang="en-US" dirty="0" smtClean="0"/>
              <a:t>While there had been considerable mobility out of agriculture in the 1920s (from 30% to 25% of population), in the 1930s almost no outmigration</a:t>
            </a:r>
          </a:p>
          <a:p>
            <a:pPr lvl="1"/>
            <a:r>
              <a:rPr lang="en-US" dirty="0" smtClean="0"/>
              <a:t>Labor was trapped</a:t>
            </a:r>
          </a:p>
          <a:p>
            <a:pPr lvl="1"/>
            <a:r>
              <a:rPr lang="en-US" dirty="0" smtClean="0"/>
              <a:t>Could not afford to move</a:t>
            </a:r>
          </a:p>
          <a:p>
            <a:pPr lvl="1"/>
            <a:r>
              <a:rPr lang="en-US" dirty="0" smtClean="0"/>
              <a:t>High unemployment meant returns to moving low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1363</TotalTime>
  <Words>2017</Words>
  <Application>Microsoft Office PowerPoint</Application>
  <PresentationFormat>On-screen Show (4:3)</PresentationFormat>
  <Paragraphs>258</Paragraphs>
  <Slides>34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Clarity</vt:lpstr>
      <vt:lpstr>The State  of the Global Economy:  An Agenda for  Job Creation</vt:lpstr>
      <vt:lpstr>I.  Diagnosis</vt:lpstr>
      <vt:lpstr>Financial and Real Crisis</vt:lpstr>
      <vt:lpstr>Underlying Problems</vt:lpstr>
      <vt:lpstr>1. STRUCTURAL TRANSFORMATION</vt:lpstr>
      <vt:lpstr>PowerPoint Presentation</vt:lpstr>
      <vt:lpstr>Basic Model</vt:lpstr>
      <vt:lpstr>Results</vt:lpstr>
      <vt:lpstr>Great Depression</vt:lpstr>
      <vt:lpstr>Financial and Real Causes of Downturn</vt:lpstr>
      <vt:lpstr>Government Expenditures</vt:lpstr>
      <vt:lpstr>Emerging from the Great Depression</vt:lpstr>
      <vt:lpstr>War</vt:lpstr>
      <vt:lpstr>Wages</vt:lpstr>
      <vt:lpstr>An Aside on Irrelevance of Standard Macro-models</vt:lpstr>
      <vt:lpstr>Reference</vt:lpstr>
      <vt:lpstr>2. INEQUALITY</vt:lpstr>
      <vt:lpstr>3.  RISING OIL PRICES</vt:lpstr>
      <vt:lpstr>4. GLOBALIZATION</vt:lpstr>
      <vt:lpstr>5. GLOBAL RESERVES</vt:lpstr>
      <vt:lpstr>References</vt:lpstr>
      <vt:lpstr>II.  Remedies</vt:lpstr>
      <vt:lpstr>Finishing the Task of Fixing the Financial System</vt:lpstr>
      <vt:lpstr>Mortgages</vt:lpstr>
      <vt:lpstr>Increasing Aggregate Demand</vt:lpstr>
      <vt:lpstr>Design of Stimulus</vt:lpstr>
      <vt:lpstr>Objections</vt:lpstr>
      <vt:lpstr>Promoting Investment</vt:lpstr>
      <vt:lpstr>A Green Growth Strategy</vt:lpstr>
      <vt:lpstr>Global Strategy</vt:lpstr>
      <vt:lpstr>Limited Scope for Monetary Policy</vt:lpstr>
      <vt:lpstr>PowerPoint Presentation</vt:lpstr>
      <vt:lpstr>PowerPoint Presentation</vt:lpstr>
      <vt:lpstr>Concluding Remarks</vt:lpstr>
    </vt:vector>
  </TitlesOfParts>
  <Company>Columbia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jes322</dc:creator>
  <cp:lastModifiedBy>Joseph Stiglitz</cp:lastModifiedBy>
  <cp:revision>120</cp:revision>
  <cp:lastPrinted>2011-09-23T20:04:59Z</cp:lastPrinted>
  <dcterms:created xsi:type="dcterms:W3CDTF">2011-09-19T13:35:26Z</dcterms:created>
  <dcterms:modified xsi:type="dcterms:W3CDTF">2011-09-23T20:05:07Z</dcterms:modified>
</cp:coreProperties>
</file>