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79"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3" r:id="rId18"/>
    <p:sldId id="278" r:id="rId19"/>
    <p:sldId id="274" r:id="rId20"/>
    <p:sldId id="275" r:id="rId21"/>
    <p:sldId id="276" r:id="rId22"/>
    <p:sldId id="277" r:id="rId23"/>
    <p:sldId id="280" r:id="rId24"/>
    <p:sldId id="281" r:id="rId25"/>
    <p:sldId id="282" r:id="rId26"/>
    <p:sldId id="283" r:id="rId27"/>
    <p:sldId id="286" r:id="rId28"/>
    <p:sldId id="284" r:id="rId29"/>
    <p:sldId id="28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96" y="-1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8975E5-2D6E-4641-A2E3-D4A3A3E48A7D}" type="datetimeFigureOut">
              <a:rPr lang="en-US" smtClean="0"/>
              <a:pPr/>
              <a:t>8/17/2011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E20A68-BE15-400F-A1BA-2E58BCE4D7B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4E20A68-BE15-400F-A1BA-2E58BCE4D7B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C2BE4B-3566-4500-8BAF-B4B82EB0C781}" type="datetimeFigureOut">
              <a:rPr lang="en-US" smtClean="0"/>
              <a:pPr/>
              <a:t>8/17/2011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3979C-449A-42AF-84C7-016031FD60F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C2BE4B-3566-4500-8BAF-B4B82EB0C781}" type="datetimeFigureOut">
              <a:rPr lang="en-US" smtClean="0"/>
              <a:pPr/>
              <a:t>8/17/2011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3979C-449A-42AF-84C7-016031FD60F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C2BE4B-3566-4500-8BAF-B4B82EB0C781}" type="datetimeFigureOut">
              <a:rPr lang="en-US" smtClean="0"/>
              <a:pPr/>
              <a:t>8/17/2011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3979C-449A-42AF-84C7-016031FD60F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C2BE4B-3566-4500-8BAF-B4B82EB0C781}" type="datetimeFigureOut">
              <a:rPr lang="en-US" smtClean="0"/>
              <a:pPr/>
              <a:t>8/17/2011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3979C-449A-42AF-84C7-016031FD60F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C2BE4B-3566-4500-8BAF-B4B82EB0C781}" type="datetimeFigureOut">
              <a:rPr lang="en-US" smtClean="0"/>
              <a:pPr/>
              <a:t>8/17/2011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3979C-449A-42AF-84C7-016031FD60F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C2BE4B-3566-4500-8BAF-B4B82EB0C781}" type="datetimeFigureOut">
              <a:rPr lang="en-US" smtClean="0"/>
              <a:pPr/>
              <a:t>8/17/2011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3979C-449A-42AF-84C7-016031FD60F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C2BE4B-3566-4500-8BAF-B4B82EB0C781}" type="datetimeFigureOut">
              <a:rPr lang="en-US" smtClean="0"/>
              <a:pPr/>
              <a:t>8/17/2011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43979C-449A-42AF-84C7-016031FD60F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C2BE4B-3566-4500-8BAF-B4B82EB0C781}" type="datetimeFigureOut">
              <a:rPr lang="en-US" smtClean="0"/>
              <a:pPr/>
              <a:t>8/17/2011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43979C-449A-42AF-84C7-016031FD60F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C2BE4B-3566-4500-8BAF-B4B82EB0C781}" type="datetimeFigureOut">
              <a:rPr lang="en-US" smtClean="0"/>
              <a:pPr/>
              <a:t>8/17/2011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43979C-449A-42AF-84C7-016031FD60F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C2BE4B-3566-4500-8BAF-B4B82EB0C781}" type="datetimeFigureOut">
              <a:rPr lang="en-US" smtClean="0"/>
              <a:pPr/>
              <a:t>8/17/2011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3979C-449A-42AF-84C7-016031FD60F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C2BE4B-3566-4500-8BAF-B4B82EB0C781}" type="datetimeFigureOut">
              <a:rPr lang="en-US" smtClean="0"/>
              <a:pPr/>
              <a:t>8/17/2011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3979C-449A-42AF-84C7-016031FD60F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C2BE4B-3566-4500-8BAF-B4B82EB0C781}" type="datetimeFigureOut">
              <a:rPr lang="en-US" smtClean="0"/>
              <a:pPr/>
              <a:t>8/17/2011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43979C-449A-42AF-84C7-016031FD60F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470025"/>
          </a:xfrm>
        </p:spPr>
        <p:txBody>
          <a:bodyPr/>
          <a:lstStyle/>
          <a:p>
            <a:r>
              <a:rPr lang="en-US" b="1" dirty="0" smtClean="0">
                <a:latin typeface="Helvetica" pitchFamily="34" charset="0"/>
                <a:cs typeface="Helvetica" pitchFamily="34" charset="0"/>
              </a:rPr>
              <a:t>Crisis, Contagion, and the Need for a New Paradigm</a:t>
            </a:r>
            <a:endParaRPr lang="en-US" b="1" dirty="0">
              <a:latin typeface="Helvetica" pitchFamily="34" charset="0"/>
              <a:cs typeface="Helvetica" pitchFamily="34" charset="0"/>
            </a:endParaRPr>
          </a:p>
        </p:txBody>
      </p:sp>
      <p:sp>
        <p:nvSpPr>
          <p:cNvPr id="3" name="Subtitle 2"/>
          <p:cNvSpPr>
            <a:spLocks noGrp="1"/>
          </p:cNvSpPr>
          <p:nvPr>
            <p:ph type="subTitle" idx="1"/>
          </p:nvPr>
        </p:nvSpPr>
        <p:spPr>
          <a:xfrm>
            <a:off x="1371600" y="4572000"/>
            <a:ext cx="6400800" cy="1371600"/>
          </a:xfrm>
        </p:spPr>
        <p:txBody>
          <a:bodyPr>
            <a:normAutofit/>
          </a:bodyPr>
          <a:lstStyle/>
          <a:p>
            <a:r>
              <a:rPr lang="en-US" sz="2400" dirty="0" smtClean="0">
                <a:solidFill>
                  <a:schemeClr val="tx1"/>
                </a:solidFill>
                <a:latin typeface="Helvetica" pitchFamily="34" charset="0"/>
                <a:cs typeface="Helvetica" pitchFamily="34" charset="0"/>
              </a:rPr>
              <a:t>Joseph E. </a:t>
            </a:r>
            <a:r>
              <a:rPr lang="en-US" sz="2400" dirty="0" err="1" smtClean="0">
                <a:solidFill>
                  <a:schemeClr val="tx1"/>
                </a:solidFill>
                <a:latin typeface="Helvetica" pitchFamily="34" charset="0"/>
                <a:cs typeface="Helvetica" pitchFamily="34" charset="0"/>
              </a:rPr>
              <a:t>Stiglitz</a:t>
            </a:r>
            <a:endParaRPr lang="en-US" sz="2400" dirty="0" smtClean="0">
              <a:solidFill>
                <a:schemeClr val="tx1"/>
              </a:solidFill>
              <a:latin typeface="Helvetica" pitchFamily="34" charset="0"/>
              <a:cs typeface="Helvetica" pitchFamily="34" charset="0"/>
            </a:endParaRPr>
          </a:p>
          <a:p>
            <a:r>
              <a:rPr lang="en-US" sz="2400" dirty="0" err="1" smtClean="0">
                <a:solidFill>
                  <a:schemeClr val="tx1"/>
                </a:solidFill>
                <a:latin typeface="Helvetica" pitchFamily="34" charset="0"/>
                <a:cs typeface="Helvetica" pitchFamily="34" charset="0"/>
              </a:rPr>
              <a:t>Lindau</a:t>
            </a:r>
            <a:endParaRPr lang="en-US" sz="2400" dirty="0" smtClean="0">
              <a:solidFill>
                <a:schemeClr val="tx1"/>
              </a:solidFill>
              <a:latin typeface="Helvetica" pitchFamily="34" charset="0"/>
              <a:cs typeface="Helvetica" pitchFamily="34" charset="0"/>
            </a:endParaRPr>
          </a:p>
          <a:p>
            <a:r>
              <a:rPr lang="en-US" sz="2400" dirty="0" smtClean="0">
                <a:solidFill>
                  <a:schemeClr val="tx1"/>
                </a:solidFill>
                <a:latin typeface="Helvetica" pitchFamily="34" charset="0"/>
                <a:cs typeface="Helvetica" pitchFamily="34" charset="0"/>
              </a:rPr>
              <a:t>August 26, 2011</a:t>
            </a:r>
          </a:p>
        </p:txBody>
      </p:sp>
      <p:sp>
        <p:nvSpPr>
          <p:cNvPr id="4" name="Rectangle 3"/>
          <p:cNvSpPr/>
          <p:nvPr/>
        </p:nvSpPr>
        <p:spPr>
          <a:xfrm>
            <a:off x="1143000" y="3505200"/>
            <a:ext cx="6858000" cy="584775"/>
          </a:xfrm>
          <a:prstGeom prst="rect">
            <a:avLst/>
          </a:prstGeom>
        </p:spPr>
        <p:txBody>
          <a:bodyPr wrap="square">
            <a:spAutoFit/>
          </a:bodyPr>
          <a:lstStyle/>
          <a:p>
            <a:pPr algn="ctr"/>
            <a:r>
              <a:rPr lang="en-US" sz="3200" b="1" dirty="0" smtClean="0">
                <a:solidFill>
                  <a:schemeClr val="tx2">
                    <a:lumMod val="75000"/>
                  </a:schemeClr>
                </a:solidFill>
              </a:rPr>
              <a:t>Imagining an Economics That Works</a:t>
            </a:r>
            <a:endParaRPr lang="en-US" sz="3200" b="1" dirty="0">
              <a:solidFill>
                <a:schemeClr val="tx2">
                  <a:lumMod val="75000"/>
                </a:schemeClr>
              </a:solidFill>
            </a:endParaRPr>
          </a:p>
        </p:txBody>
      </p:sp>
      <p:cxnSp>
        <p:nvCxnSpPr>
          <p:cNvPr id="6" name="Straight Connector 5"/>
          <p:cNvCxnSpPr/>
          <p:nvPr/>
        </p:nvCxnSpPr>
        <p:spPr>
          <a:xfrm>
            <a:off x="1066800" y="3276600"/>
            <a:ext cx="6934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066800" y="4267200"/>
            <a:ext cx="6934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A simple example</a:t>
            </a:r>
            <a:endParaRPr lang="en-US" dirty="0">
              <a:latin typeface="Helvetica" pitchFamily="34" charset="0"/>
              <a:cs typeface="Helvetica" pitchFamily="34" charset="0"/>
            </a:endParaRPr>
          </a:p>
        </p:txBody>
      </p:sp>
      <mc:AlternateContent xmlns:mc="http://schemas.openxmlformats.org/markup-compatibility/2006">
        <mc:Choice xmlns="" xmlns:a14="http://schemas.microsoft.com/office/drawing/2010/main" Requires="a14">
          <p:sp>
            <p:nvSpPr>
              <p:cNvPr id="3" name="Content Placeholder 2"/>
              <p:cNvSpPr>
                <a:spLocks noGrp="1"/>
              </p:cNvSpPr>
              <p:nvPr>
                <p:ph idx="1"/>
              </p:nvPr>
            </p:nvSpPr>
            <p:spPr/>
            <p:txBody>
              <a:bodyPr>
                <a:normAutofit/>
              </a:bodyPr>
              <a:lstStyle/>
              <a:p>
                <a:pPr marL="0" indent="0" algn="ctr">
                  <a:buNone/>
                </a:pPr>
                <a14:m>
                  <m:oMath xmlns:m="http://schemas.openxmlformats.org/officeDocument/2006/math">
                    <m:d>
                      <m:dPr>
                        <m:ctrlPr>
                          <a:rPr lang="en-US" b="0" i="1" smtClean="0">
                            <a:latin typeface="Cambria Math"/>
                            <a:cs typeface="Helvetica" pitchFamily="34" charset="0"/>
                          </a:rPr>
                        </m:ctrlPr>
                      </m:dPr>
                      <m:e>
                        <m:r>
                          <a:rPr lang="en-US" b="0" i="1" smtClean="0">
                            <a:latin typeface="Cambria Math"/>
                            <a:cs typeface="Helvetica" pitchFamily="34" charset="0"/>
                          </a:rPr>
                          <m:t>1</m:t>
                        </m:r>
                      </m:e>
                    </m:d>
                    <m:sSub>
                      <m:sSubPr>
                        <m:ctrlPr>
                          <a:rPr lang="en-US" b="0" i="1" smtClean="0">
                            <a:latin typeface="Cambria Math"/>
                            <a:cs typeface="Helvetica" pitchFamily="34" charset="0"/>
                          </a:rPr>
                        </m:ctrlPr>
                      </m:sSubPr>
                      <m:e>
                        <m:r>
                          <a:rPr lang="en-US" b="0" i="1" smtClean="0">
                            <a:latin typeface="Cambria Math"/>
                            <a:cs typeface="Helvetica" pitchFamily="34" charset="0"/>
                          </a:rPr>
                          <m:t>𝑄</m:t>
                        </m:r>
                      </m:e>
                      <m:sub>
                        <m:r>
                          <a:rPr lang="en-US" b="0" i="1" smtClean="0">
                            <a:latin typeface="Cambria Math"/>
                            <a:cs typeface="Helvetica" pitchFamily="34" charset="0"/>
                          </a:rPr>
                          <m:t>𝑖</m:t>
                        </m:r>
                        <m:r>
                          <a:rPr lang="en-US" b="0" i="1" smtClean="0">
                            <a:latin typeface="Cambria Math"/>
                            <a:cs typeface="Helvetica" pitchFamily="34" charset="0"/>
                          </a:rPr>
                          <m:t> </m:t>
                        </m:r>
                      </m:sub>
                    </m:sSub>
                    <m:r>
                      <a:rPr lang="en-US" b="0" i="1" smtClean="0">
                        <a:latin typeface="Cambria Math"/>
                        <a:cs typeface="Helvetica" pitchFamily="34" charset="0"/>
                      </a:rPr>
                      <m:t>=</m:t>
                    </m:r>
                    <m:r>
                      <a:rPr lang="en-US" b="0" i="1" smtClean="0">
                        <a:latin typeface="Cambria Math"/>
                        <a:cs typeface="Helvetica" pitchFamily="34" charset="0"/>
                      </a:rPr>
                      <m:t>𝐹</m:t>
                    </m:r>
                    <m:r>
                      <a:rPr lang="en-US" b="0" i="1" smtClean="0">
                        <a:latin typeface="Cambria Math"/>
                        <a:cs typeface="Helvetica" pitchFamily="34" charset="0"/>
                      </a:rPr>
                      <m:t>(</m:t>
                    </m:r>
                    <m:sSub>
                      <m:sSubPr>
                        <m:ctrlPr>
                          <a:rPr lang="en-US" b="0" i="1" smtClean="0">
                            <a:latin typeface="Cambria Math"/>
                            <a:cs typeface="Helvetica" pitchFamily="34" charset="0"/>
                          </a:rPr>
                        </m:ctrlPr>
                      </m:sSubPr>
                      <m:e>
                        <m:r>
                          <a:rPr lang="en-US" b="0" i="1" smtClean="0">
                            <a:latin typeface="Cambria Math"/>
                            <a:cs typeface="Helvetica" pitchFamily="34" charset="0"/>
                          </a:rPr>
                          <m:t>𝑆</m:t>
                        </m:r>
                      </m:e>
                      <m:sub>
                        <m:eqArr>
                          <m:eqArrPr>
                            <m:ctrlPr>
                              <a:rPr lang="en-US" b="0" i="1" smtClean="0">
                                <a:latin typeface="Cambria Math"/>
                                <a:cs typeface="Helvetica" pitchFamily="34" charset="0"/>
                              </a:rPr>
                            </m:ctrlPr>
                          </m:eqArrPr>
                          <m:e>
                            <m:r>
                              <a:rPr lang="en-US" b="0" i="1" smtClean="0">
                                <a:latin typeface="Cambria Math"/>
                                <a:cs typeface="Helvetica" pitchFamily="34" charset="0"/>
                              </a:rPr>
                              <m:t>𝑖</m:t>
                            </m:r>
                          </m:e>
                          <m:e>
                            <m:r>
                              <a:rPr lang="en-US" b="0" i="1" smtClean="0">
                                <a:latin typeface="Cambria Math"/>
                                <a:cs typeface="Helvetica" pitchFamily="34" charset="0"/>
                              </a:rPr>
                              <m:t> </m:t>
                            </m:r>
                          </m:e>
                        </m:eqArr>
                      </m:sub>
                    </m:sSub>
                  </m:oMath>
                </a14:m>
                <a:r>
                  <a:rPr lang="it-IT" dirty="0" smtClean="0">
                    <a:latin typeface="Helvetica" pitchFamily="34" charset="0"/>
                    <a:cs typeface="Helvetica" pitchFamily="34" charset="0"/>
                  </a:rPr>
                  <a:t>), </a:t>
                </a:r>
                <a14:m>
                  <m:oMath xmlns:m="http://schemas.openxmlformats.org/officeDocument/2006/math">
                    <m:sSup>
                      <m:sSupPr>
                        <m:ctrlPr>
                          <a:rPr lang="en-US" b="0" i="1" smtClean="0">
                            <a:latin typeface="Cambria Math"/>
                            <a:cs typeface="Helvetica" pitchFamily="34" charset="0"/>
                          </a:rPr>
                        </m:ctrlPr>
                      </m:sSupPr>
                      <m:e>
                        <m:r>
                          <a:rPr lang="en-US" b="0" i="1" smtClean="0">
                            <a:latin typeface="Cambria Math"/>
                            <a:cs typeface="Helvetica" pitchFamily="34" charset="0"/>
                          </a:rPr>
                          <m:t>𝐹</m:t>
                        </m:r>
                      </m:e>
                      <m:sup>
                        <m:r>
                          <a:rPr lang="en-US" b="0" i="1" smtClean="0">
                            <a:latin typeface="Cambria Math"/>
                            <a:cs typeface="Helvetica" pitchFamily="34" charset="0"/>
                          </a:rPr>
                          <m:t>′</m:t>
                        </m:r>
                      </m:sup>
                    </m:sSup>
                    <m:r>
                      <a:rPr lang="en-US" b="0" i="1" smtClean="0">
                        <a:latin typeface="Cambria Math"/>
                        <a:cs typeface="Helvetica" pitchFamily="34" charset="0"/>
                      </a:rPr>
                      <m:t>&gt;0, </m:t>
                    </m:r>
                    <m:sSup>
                      <m:sSupPr>
                        <m:ctrlPr>
                          <a:rPr lang="en-US" b="0" i="1" smtClean="0">
                            <a:latin typeface="Cambria Math"/>
                            <a:cs typeface="Helvetica" pitchFamily="34" charset="0"/>
                          </a:rPr>
                        </m:ctrlPr>
                      </m:sSupPr>
                      <m:e>
                        <m:r>
                          <a:rPr lang="en-US" b="0" i="1" smtClean="0">
                            <a:latin typeface="Cambria Math"/>
                            <a:cs typeface="Helvetica" pitchFamily="34" charset="0"/>
                          </a:rPr>
                          <m:t>𝐹</m:t>
                        </m:r>
                      </m:e>
                      <m:sup>
                        <m:r>
                          <a:rPr lang="en-US" b="0" i="1" smtClean="0">
                            <a:latin typeface="Cambria Math"/>
                            <a:cs typeface="Helvetica" pitchFamily="34" charset="0"/>
                          </a:rPr>
                          <m:t>′′</m:t>
                        </m:r>
                      </m:sup>
                    </m:sSup>
                    <m:r>
                      <a:rPr lang="en-US" b="0" i="1" smtClean="0">
                        <a:latin typeface="Cambria Math"/>
                        <a:ea typeface="Cambria Math"/>
                        <a:cs typeface="Helvetica" pitchFamily="34" charset="0"/>
                      </a:rPr>
                      <m:t>≤0</m:t>
                    </m:r>
                  </m:oMath>
                </a14:m>
                <a:endParaRPr lang="it-IT" dirty="0" smtClean="0">
                  <a:latin typeface="Helvetica" pitchFamily="34" charset="0"/>
                  <a:cs typeface="Helvetica" pitchFamily="34" charset="0"/>
                </a:endParaRPr>
              </a:p>
              <a:p>
                <a:pPr marL="514350" indent="-514350">
                  <a:buFont typeface="Wingdings" pitchFamily="2" charset="2"/>
                  <a:buNone/>
                </a:pPr>
                <a:r>
                  <a:rPr lang="it-IT" dirty="0" smtClean="0">
                    <a:latin typeface="Helvetica" pitchFamily="34" charset="0"/>
                    <a:cs typeface="Helvetica" pitchFamily="34" charset="0"/>
                  </a:rPr>
                  <a:t>In </a:t>
                </a:r>
                <a:r>
                  <a:rPr lang="it-IT" dirty="0" smtClean="0">
                    <a:latin typeface="Helvetica" pitchFamily="34" charset="0"/>
                    <a:cs typeface="Helvetica" pitchFamily="34" charset="0"/>
                  </a:rPr>
                  <a:t>autarky</a:t>
                </a:r>
                <a:r>
                  <a:rPr lang="it-IT" dirty="0" smtClean="0">
                    <a:latin typeface="Helvetica" pitchFamily="34" charset="0"/>
                    <a:cs typeface="Helvetica" pitchFamily="34" charset="0"/>
                  </a:rPr>
                  <a:t>,</a:t>
                </a:r>
              </a:p>
              <a:p>
                <a:pPr marL="514350" indent="-514350">
                  <a:buFont typeface="Wingdings" pitchFamily="2" charset="2"/>
                  <a:buNone/>
                </a:pPr>
                <a14:m>
                  <m:oMathPara xmlns:m="http://schemas.openxmlformats.org/officeDocument/2006/math">
                    <m:oMathParaPr>
                      <m:jc m:val="centerGroup"/>
                    </m:oMathParaPr>
                    <m:oMath xmlns:m="http://schemas.openxmlformats.org/officeDocument/2006/math">
                      <m:sSub>
                        <m:sSubPr>
                          <m:ctrlPr>
                            <a:rPr lang="en-US" sz="3600" i="1" smtClean="0">
                              <a:latin typeface="Cambria Math"/>
                              <a:cs typeface="Helvetica" pitchFamily="34" charset="0"/>
                            </a:rPr>
                          </m:ctrlPr>
                        </m:sSubPr>
                        <m:e>
                          <m:d>
                            <m:dPr>
                              <m:ctrlPr>
                                <a:rPr lang="en-US" sz="3600" b="0" i="1" smtClean="0">
                                  <a:latin typeface="Cambria Math"/>
                                  <a:cs typeface="Helvetica" pitchFamily="34" charset="0"/>
                                </a:rPr>
                              </m:ctrlPr>
                            </m:dPr>
                            <m:e>
                              <m:r>
                                <a:rPr lang="en-US" sz="3600" b="0" i="1" smtClean="0">
                                  <a:latin typeface="Cambria Math"/>
                                  <a:cs typeface="Helvetica" pitchFamily="34" charset="0"/>
                                </a:rPr>
                                <m:t>2</m:t>
                              </m:r>
                            </m:e>
                          </m:d>
                          <m:r>
                            <a:rPr lang="en-US" sz="3600" b="0" i="1" smtClean="0">
                              <a:latin typeface="Cambria Math"/>
                              <a:cs typeface="Helvetica" pitchFamily="34" charset="0"/>
                            </a:rPr>
                            <m:t>     </m:t>
                          </m:r>
                          <m:r>
                            <a:rPr lang="en-US" sz="3600" b="0" i="1" smtClean="0">
                              <a:latin typeface="Cambria Math"/>
                              <a:cs typeface="Helvetica" pitchFamily="34" charset="0"/>
                            </a:rPr>
                            <m:t>𝑆</m:t>
                          </m:r>
                        </m:e>
                        <m:sub>
                          <m:r>
                            <a:rPr lang="en-US" sz="3600" b="0" i="1" smtClean="0">
                              <a:latin typeface="Cambria Math"/>
                              <a:cs typeface="Helvetica" pitchFamily="34" charset="0"/>
                            </a:rPr>
                            <m:t>𝑖</m:t>
                          </m:r>
                        </m:sub>
                      </m:sSub>
                      <m:r>
                        <a:rPr lang="en-US" sz="3600" b="0" i="1" smtClean="0">
                          <a:latin typeface="Cambria Math"/>
                          <a:cs typeface="Helvetica" pitchFamily="34" charset="0"/>
                        </a:rPr>
                        <m:t>=</m:t>
                      </m:r>
                      <m:acc>
                        <m:accPr>
                          <m:chr m:val="̂"/>
                          <m:ctrlPr>
                            <a:rPr lang="en-US" sz="3600" b="0" i="1" smtClean="0">
                              <a:latin typeface="Cambria Math"/>
                              <a:cs typeface="Helvetica" pitchFamily="34" charset="0"/>
                            </a:rPr>
                          </m:ctrlPr>
                        </m:accPr>
                        <m:e>
                          <m:r>
                            <a:rPr lang="en-US" sz="3600" b="0" i="1" smtClean="0">
                              <a:latin typeface="Cambria Math"/>
                              <a:cs typeface="Helvetica" pitchFamily="34" charset="0"/>
                            </a:rPr>
                            <m:t>𝑆</m:t>
                          </m:r>
                        </m:e>
                      </m:acc>
                      <m:r>
                        <a:rPr lang="en-US" sz="3600" b="0" i="1" smtClean="0">
                          <a:latin typeface="Cambria Math"/>
                          <a:cs typeface="Helvetica" pitchFamily="34" charset="0"/>
                        </a:rPr>
                        <m:t>+</m:t>
                      </m:r>
                      <m:sSub>
                        <m:sSubPr>
                          <m:ctrlPr>
                            <a:rPr lang="en-US" sz="3600" b="0" i="1" smtClean="0">
                              <a:latin typeface="Cambria Math"/>
                              <a:ea typeface="Cambria Math"/>
                              <a:cs typeface="Helvetica" pitchFamily="34" charset="0"/>
                            </a:rPr>
                          </m:ctrlPr>
                        </m:sSubPr>
                        <m:e>
                          <m:r>
                            <a:rPr lang="en-US" sz="3600" i="1">
                              <a:latin typeface="Cambria Math"/>
                              <a:ea typeface="Cambria Math"/>
                              <a:cs typeface="Helvetica" pitchFamily="34" charset="0"/>
                            </a:rPr>
                            <m:t>𝜀</m:t>
                          </m:r>
                        </m:e>
                        <m:sub>
                          <m:r>
                            <a:rPr lang="en-US" sz="3600" b="0" i="1" smtClean="0">
                              <a:latin typeface="Cambria Math"/>
                              <a:ea typeface="Cambria Math"/>
                              <a:cs typeface="Helvetica" pitchFamily="34" charset="0"/>
                            </a:rPr>
                            <m:t>𝑖</m:t>
                          </m:r>
                        </m:sub>
                      </m:sSub>
                    </m:oMath>
                  </m:oMathPara>
                </a14:m>
                <a:endParaRPr lang="en-US" sz="3600" dirty="0" smtClean="0">
                  <a:latin typeface="Helvetica" pitchFamily="34" charset="0"/>
                  <a:cs typeface="Helvetica" pitchFamily="34" charset="0"/>
                </a:endParaRPr>
              </a:p>
              <a:p>
                <a:pPr marL="514350" indent="-514350">
                  <a:buFont typeface="Wingdings" pitchFamily="2" charset="2"/>
                  <a:buNone/>
                </a:pPr>
                <a:r>
                  <a:rPr lang="en-US" dirty="0" smtClean="0">
                    <a:latin typeface="Helvetica" pitchFamily="34" charset="0"/>
                    <a:cs typeface="Helvetica" pitchFamily="34" charset="0"/>
                  </a:rPr>
                  <a:t>where </a:t>
                </a:r>
                <a14:m>
                  <m:oMath xmlns:m="http://schemas.openxmlformats.org/officeDocument/2006/math">
                    <m:r>
                      <a:rPr lang="en-US" b="0" i="1" smtClean="0">
                        <a:latin typeface="Cambria Math"/>
                        <a:cs typeface="Helvetica" pitchFamily="34" charset="0"/>
                      </a:rPr>
                      <m:t>𝐸</m:t>
                    </m:r>
                    <m:d>
                      <m:dPr>
                        <m:ctrlPr>
                          <a:rPr lang="en-US" b="0" i="1" smtClean="0">
                            <a:latin typeface="Cambria Math"/>
                            <a:cs typeface="Helvetica" pitchFamily="34" charset="0"/>
                          </a:rPr>
                        </m:ctrlPr>
                      </m:dPr>
                      <m:e>
                        <m:r>
                          <a:rPr lang="en-US" b="0" i="1" smtClean="0">
                            <a:latin typeface="Cambria Math"/>
                            <a:ea typeface="Cambria Math"/>
                            <a:cs typeface="Helvetica" pitchFamily="34" charset="0"/>
                          </a:rPr>
                          <m:t>𝜀</m:t>
                        </m:r>
                      </m:e>
                    </m:d>
                    <m:r>
                      <a:rPr lang="en-US" b="0" i="1" smtClean="0">
                        <a:latin typeface="Cambria Math"/>
                        <a:ea typeface="Cambria Math"/>
                        <a:cs typeface="Helvetica" pitchFamily="34" charset="0"/>
                      </a:rPr>
                      <m:t>=0</m:t>
                    </m:r>
                  </m:oMath>
                </a14:m>
                <a:r>
                  <a:rPr lang="en-US" dirty="0" smtClean="0">
                    <a:latin typeface="Helvetica" pitchFamily="34" charset="0"/>
                    <a:cs typeface="Helvetica" pitchFamily="34" charset="0"/>
                  </a:rPr>
                  <a:t> </a:t>
                </a:r>
                <a:r>
                  <a:rPr lang="en-US" dirty="0" smtClean="0">
                    <a:latin typeface="Helvetica" pitchFamily="34" charset="0"/>
                    <a:cs typeface="Helvetica" pitchFamily="34" charset="0"/>
                  </a:rPr>
                  <a:t>and </a:t>
                </a:r>
                <a:r>
                  <a:rPr lang="en-US" dirty="0" smtClean="0">
                    <a:latin typeface="Helvetica" pitchFamily="34" charset="0"/>
                    <a:cs typeface="Helvetica" pitchFamily="34" charset="0"/>
                  </a:rPr>
                  <a:t>Var</a:t>
                </a:r>
                <a14:m>
                  <m:oMath xmlns:m="http://schemas.openxmlformats.org/officeDocument/2006/math">
                    <m:d>
                      <m:dPr>
                        <m:ctrlPr>
                          <a:rPr lang="en-US" i="1">
                            <a:latin typeface="Cambria Math"/>
                            <a:cs typeface="Helvetica" pitchFamily="34" charset="0"/>
                          </a:rPr>
                        </m:ctrlPr>
                      </m:dPr>
                      <m:e>
                        <m:r>
                          <a:rPr lang="en-US" i="1">
                            <a:latin typeface="Cambria Math"/>
                            <a:ea typeface="Cambria Math"/>
                            <a:cs typeface="Helvetica" pitchFamily="34" charset="0"/>
                          </a:rPr>
                          <m:t>𝜀</m:t>
                        </m:r>
                      </m:e>
                    </m:d>
                    <m:r>
                      <a:rPr lang="en-US" i="1">
                        <a:latin typeface="Cambria Math"/>
                        <a:ea typeface="Cambria Math"/>
                        <a:cs typeface="Helvetica" pitchFamily="34" charset="0"/>
                      </a:rPr>
                      <m:t>=</m:t>
                    </m:r>
                    <m:r>
                      <a:rPr lang="en-US" i="1" dirty="0" smtClean="0">
                        <a:latin typeface="Cambria Math"/>
                        <a:cs typeface="Helvetica" pitchFamily="34" charset="0"/>
                      </a:rPr>
                      <m:t>𝜎</m:t>
                    </m:r>
                  </m:oMath>
                </a14:m>
                <a:r>
                  <a:rPr lang="en-US" baseline="-25000" dirty="0" smtClean="0">
                    <a:latin typeface="Helvetica" pitchFamily="34" charset="0"/>
                    <a:cs typeface="Helvetica" pitchFamily="34" charset="0"/>
                  </a:rPr>
                  <a:t>i</a:t>
                </a:r>
                <a:r>
                  <a:rPr lang="en-US" baseline="30000" dirty="0" smtClean="0">
                    <a:latin typeface="Helvetica" pitchFamily="34" charset="0"/>
                    <a:cs typeface="Helvetica" pitchFamily="34" charset="0"/>
                  </a:rPr>
                  <a:t>2</a:t>
                </a:r>
                <a:r>
                  <a:rPr lang="en-US" dirty="0" smtClean="0">
                    <a:latin typeface="Helvetica" pitchFamily="34" charset="0"/>
                    <a:cs typeface="Helvetica" pitchFamily="34" charset="0"/>
                  </a:rPr>
                  <a:t>. </a:t>
                </a:r>
                <a:r>
                  <a:rPr lang="en-US" dirty="0" smtClean="0">
                    <a:latin typeface="Helvetica" pitchFamily="34" charset="0"/>
                    <a:cs typeface="Helvetica" pitchFamily="34" charset="0"/>
                  </a:rPr>
                  <a:t>We</a:t>
                </a:r>
              </a:p>
              <a:p>
                <a:pPr marL="514350" indent="-514350">
                  <a:buFont typeface="Wingdings" pitchFamily="2" charset="2"/>
                  <a:buNone/>
                </a:pPr>
                <a:r>
                  <a:rPr lang="en-US" dirty="0" smtClean="0">
                    <a:latin typeface="Helvetica" pitchFamily="34" charset="0"/>
                    <a:cs typeface="Helvetica" pitchFamily="34" charset="0"/>
                  </a:rPr>
                  <a:t>normalize </a:t>
                </a:r>
                <a:r>
                  <a:rPr lang="en-US" dirty="0" smtClean="0">
                    <a:latin typeface="Helvetica" pitchFamily="34" charset="0"/>
                    <a:cs typeface="Helvetica" pitchFamily="34" charset="0"/>
                  </a:rPr>
                  <a:t>by choosing our units so that</a:t>
                </a:r>
                <a:r>
                  <a:rPr lang="en-US" dirty="0" smtClean="0">
                    <a:latin typeface="Helvetica" pitchFamily="34" charset="0"/>
                    <a:cs typeface="Helvetica" pitchFamily="34" charset="0"/>
                  </a:rPr>
                  <a:t> </a:t>
                </a:r>
                <a14:m>
                  <m:oMath xmlns:m="http://schemas.openxmlformats.org/officeDocument/2006/math">
                    <m:acc>
                      <m:accPr>
                        <m:chr m:val="̂"/>
                        <m:ctrlPr>
                          <a:rPr lang="en-US" i="1" dirty="0" smtClean="0">
                            <a:latin typeface="Cambria Math"/>
                            <a:cs typeface="Helvetica" pitchFamily="34" charset="0"/>
                          </a:rPr>
                        </m:ctrlPr>
                      </m:accPr>
                      <m:e>
                        <m:r>
                          <a:rPr lang="en-US" b="0" i="1" dirty="0" smtClean="0">
                            <a:latin typeface="Cambria Math"/>
                            <a:cs typeface="Helvetica" pitchFamily="34" charset="0"/>
                          </a:rPr>
                          <m:t>𝑆</m:t>
                        </m:r>
                      </m:e>
                    </m:acc>
                    <m:r>
                      <a:rPr lang="en-US" i="1" dirty="0" smtClean="0">
                        <a:latin typeface="Cambria Math"/>
                        <a:cs typeface="Helvetica" pitchFamily="34" charset="0"/>
                      </a:rPr>
                      <m:t> = 1</m:t>
                    </m:r>
                  </m:oMath>
                </a14:m>
                <a:r>
                  <a:rPr lang="en-US" dirty="0" smtClean="0">
                    <a:latin typeface="Helvetica" pitchFamily="34" charset="0"/>
                    <a:cs typeface="Helvetica" pitchFamily="34" charset="0"/>
                  </a:rPr>
                  <a:t>.</a:t>
                </a:r>
                <a:endParaRPr lang="en-US" dirty="0">
                  <a:latin typeface="Helvetica" pitchFamily="34" charset="0"/>
                  <a:cs typeface="Helvetica" pitchFamily="34" charset="0"/>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cstate="print"/>
                <a:stretch>
                  <a:fillRect l="-1852" t="-1887"/>
                </a:stretch>
              </a:blipFill>
            </p:spPr>
            <p:txBody>
              <a:bodyPr/>
              <a:lstStyle/>
              <a:p>
                <a:r>
                  <a:rPr lang="en-US">
                    <a:noFill/>
                  </a:rPr>
                  <a:t> </a:t>
                </a:r>
              </a:p>
            </p:txBody>
          </p:sp>
        </mc:Fallback>
      </mc:AlternateContent>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latin typeface="Helvetica" pitchFamily="34" charset="0"/>
                <a:cs typeface="Helvetica" pitchFamily="34" charset="0"/>
              </a:rPr>
              <a:t>Simple example (cont.)</a:t>
            </a:r>
            <a:endParaRPr lang="en-US" sz="4000" dirty="0">
              <a:latin typeface="Helvetica" pitchFamily="34" charset="0"/>
              <a:cs typeface="Helvetica" pitchFamily="34" charset="0"/>
            </a:endParaRPr>
          </a:p>
        </p:txBody>
      </p:sp>
      <mc:AlternateContent xmlns:mc="http://schemas.openxmlformats.org/markup-compatibility/2006">
        <mc:Choice xmlns="" xmlns:a14="http://schemas.microsoft.com/office/drawing/2010/main" Requires="a14">
          <p:sp>
            <p:nvSpPr>
              <p:cNvPr id="4" name="Rectangle 3"/>
              <p:cNvSpPr/>
              <p:nvPr/>
            </p:nvSpPr>
            <p:spPr>
              <a:xfrm>
                <a:off x="457200" y="1524000"/>
                <a:ext cx="8001000" cy="2677656"/>
              </a:xfrm>
              <a:prstGeom prst="rect">
                <a:avLst/>
              </a:prstGeom>
            </p:spPr>
            <p:txBody>
              <a:bodyPr wrap="square">
                <a:spAutoFit/>
              </a:bodyPr>
              <a:lstStyle/>
              <a:p>
                <a:pPr>
                  <a:buFontTx/>
                  <a:buNone/>
                </a:pPr>
                <a:r>
                  <a:rPr lang="en-US" sz="2800" dirty="0" smtClean="0">
                    <a:latin typeface="Helvetica" pitchFamily="34" charset="0"/>
                    <a:cs typeface="Helvetica" pitchFamily="34" charset="0"/>
                  </a:rPr>
                  <a:t> Polar case where there is no value of risk diversification—production is linear in </a:t>
                </a:r>
                <a14:m>
                  <m:oMath xmlns:m="http://schemas.openxmlformats.org/officeDocument/2006/math">
                    <m:r>
                      <a:rPr lang="en-US" sz="2800" i="1" dirty="0" smtClean="0">
                        <a:latin typeface="Cambria Math"/>
                        <a:cs typeface="Helvetica" pitchFamily="34" charset="0"/>
                      </a:rPr>
                      <m:t>𝑆</m:t>
                    </m:r>
                  </m:oMath>
                </a14:m>
                <a:r>
                  <a:rPr lang="en-US" sz="2800" dirty="0" smtClean="0">
                    <a:latin typeface="Helvetica" pitchFamily="34" charset="0"/>
                    <a:cs typeface="Helvetica" pitchFamily="34" charset="0"/>
                  </a:rPr>
                  <a:t>, provided </a:t>
                </a:r>
                <a14:m>
                  <m:oMath xmlns:m="http://schemas.openxmlformats.org/officeDocument/2006/math">
                    <m:r>
                      <a:rPr lang="en-US" sz="2800" i="1" dirty="0" smtClean="0">
                        <a:latin typeface="Cambria Math"/>
                        <a:cs typeface="Helvetica" pitchFamily="34" charset="0"/>
                      </a:rPr>
                      <m:t>𝑆</m:t>
                    </m:r>
                  </m:oMath>
                </a14:m>
                <a:r>
                  <a:rPr lang="en-US" sz="2800" dirty="0" smtClean="0">
                    <a:latin typeface="Helvetica" pitchFamily="34" charset="0"/>
                    <a:cs typeface="Helvetica" pitchFamily="34" charset="0"/>
                  </a:rPr>
                  <a:t> is greater than some critical number </a:t>
                </a:r>
                <a14:m>
                  <m:oMath xmlns:m="http://schemas.openxmlformats.org/officeDocument/2006/math">
                    <m:r>
                      <a:rPr lang="en-US" sz="2800" i="1" dirty="0" smtClean="0">
                        <a:latin typeface="Cambria Math"/>
                        <a:cs typeface="Helvetica" pitchFamily="34" charset="0"/>
                      </a:rPr>
                      <m:t>𝑆</m:t>
                    </m:r>
                  </m:oMath>
                </a14:m>
                <a:r>
                  <a:rPr lang="en-US" sz="2800" dirty="0" smtClean="0">
                    <a:latin typeface="Helvetica" pitchFamily="34" charset="0"/>
                    <a:cs typeface="Helvetica" pitchFamily="34" charset="0"/>
                  </a:rPr>
                  <a:t>*, at which point system failure occurs, and a loss of –</a:t>
                </a:r>
                <a14:m>
                  <m:oMath xmlns:m="http://schemas.openxmlformats.org/officeDocument/2006/math">
                    <m:r>
                      <a:rPr lang="en-US" sz="2800" i="1" dirty="0" smtClean="0">
                        <a:latin typeface="Cambria Math"/>
                        <a:cs typeface="Helvetica" pitchFamily="34" charset="0"/>
                      </a:rPr>
                      <m:t>𝐶</m:t>
                    </m:r>
                  </m:oMath>
                </a14:m>
                <a:r>
                  <a:rPr lang="en-US" sz="2800" dirty="0" smtClean="0">
                    <a:latin typeface="Helvetica" pitchFamily="34" charset="0"/>
                    <a:cs typeface="Helvetica" pitchFamily="34" charset="0"/>
                  </a:rPr>
                  <a:t> occurs.  The main concern then is to minimize the losses from system failure. </a:t>
                </a:r>
              </a:p>
            </p:txBody>
          </p:sp>
        </mc:Choice>
        <mc:Fallback>
          <p:sp>
            <p:nvSpPr>
              <p:cNvPr id="4" name="Rectangle 3"/>
              <p:cNvSpPr>
                <a:spLocks noRot="1" noChangeAspect="1" noMove="1" noResize="1" noEditPoints="1" noAdjustHandles="1" noChangeArrowheads="1" noChangeShapeType="1" noTextEdit="1"/>
              </p:cNvSpPr>
              <p:nvPr/>
            </p:nvSpPr>
            <p:spPr>
              <a:xfrm>
                <a:off x="457200" y="1524000"/>
                <a:ext cx="8001000" cy="2677656"/>
              </a:xfrm>
              <a:prstGeom prst="rect">
                <a:avLst/>
              </a:prstGeom>
              <a:blipFill rotWithShape="1">
                <a:blip r:embed="rId3" cstate="print"/>
                <a:stretch>
                  <a:fillRect l="-1523" t="-2278" r="-1752" b="-5467"/>
                </a:stretch>
              </a:blipFill>
            </p:spPr>
            <p:txBody>
              <a:bodyPr/>
              <a:lstStyle/>
              <a:p>
                <a:r>
                  <a:rPr lang="en-US">
                    <a:noFill/>
                  </a:rPr>
                  <a:t> </a:t>
                </a:r>
              </a:p>
            </p:txBody>
          </p:sp>
        </mc:Fallback>
      </mc:AlternateContent>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a:latin typeface="Helvetica" pitchFamily="34" charset="0"/>
                <a:cs typeface="Helvetica" pitchFamily="34" charset="0"/>
              </a:rPr>
              <a:t>Simple example (cont.)</a:t>
            </a:r>
            <a:endParaRPr lang="en-US" sz="4000" dirty="0"/>
          </a:p>
        </p:txBody>
      </p:sp>
      <mc:AlternateContent xmlns:mc="http://schemas.openxmlformats.org/markup-compatibility/2006">
        <mc:Choice xmlns="" xmlns:a14="http://schemas.microsoft.com/office/drawing/2010/main" Requires="a14">
          <p:sp>
            <p:nvSpPr>
              <p:cNvPr id="3" name="Content Placeholder 2"/>
              <p:cNvSpPr>
                <a:spLocks noGrp="1"/>
              </p:cNvSpPr>
              <p:nvPr>
                <p:ph idx="1"/>
              </p:nvPr>
            </p:nvSpPr>
            <p:spPr/>
            <p:txBody>
              <a:bodyPr>
                <a:normAutofit fontScale="85000" lnSpcReduction="20000"/>
              </a:bodyPr>
              <a:lstStyle/>
              <a:p>
                <a:r>
                  <a:rPr lang="en-US" dirty="0" smtClean="0">
                    <a:latin typeface="Helvetica" pitchFamily="34" charset="0"/>
                    <a:cs typeface="Helvetica" pitchFamily="34" charset="0"/>
                  </a:rPr>
                  <a:t>Assume that </a:t>
                </a:r>
                <a14:m>
                  <m:oMath xmlns:m="http://schemas.openxmlformats.org/officeDocument/2006/math">
                    <m:r>
                      <a:rPr lang="en-US" i="1" dirty="0" smtClean="0">
                        <a:latin typeface="Cambria Math"/>
                      </a:rPr>
                      <m:t>𝑆</m:t>
                    </m:r>
                    <m:r>
                      <a:rPr lang="en-US" i="1" baseline="-25000" dirty="0" smtClean="0">
                        <a:latin typeface="Cambria Math"/>
                      </a:rPr>
                      <m:t>𝑖</m:t>
                    </m:r>
                    <m:r>
                      <a:rPr lang="en-US" i="1" dirty="0" smtClean="0">
                        <a:latin typeface="Cambria Math"/>
                      </a:rPr>
                      <m:t> = −</m:t>
                    </m:r>
                    <m:r>
                      <a:rPr lang="en-US" i="1" dirty="0" smtClean="0">
                        <a:latin typeface="Cambria Math"/>
                      </a:rPr>
                      <m:t>𝛼</m:t>
                    </m:r>
                    <m:r>
                      <a:rPr lang="en-US" i="1" baseline="-25000" dirty="0" smtClean="0">
                        <a:latin typeface="Cambria Math"/>
                      </a:rPr>
                      <m:t>1</m:t>
                    </m:r>
                    <m:r>
                      <a:rPr lang="en-US" i="1" dirty="0" smtClean="0">
                        <a:latin typeface="Cambria Math"/>
                      </a:rPr>
                      <m:t> </m:t>
                    </m:r>
                  </m:oMath>
                </a14:m>
                <a:r>
                  <a:rPr lang="en-US" dirty="0" smtClean="0">
                    <a:latin typeface="Helvetica" pitchFamily="34" charset="0"/>
                    <a:cs typeface="Helvetica" pitchFamily="34" charset="0"/>
                  </a:rPr>
                  <a:t>with probability </a:t>
                </a:r>
                <a14:m>
                  <m:oMath xmlns:m="http://schemas.openxmlformats.org/officeDocument/2006/math">
                    <m:r>
                      <a:rPr lang="en-US" i="1" dirty="0" smtClean="0">
                        <a:latin typeface="Cambria Math"/>
                      </a:rPr>
                      <m:t>𝑝</m:t>
                    </m:r>
                  </m:oMath>
                </a14:m>
                <a:r>
                  <a:rPr lang="en-US" dirty="0" smtClean="0">
                    <a:latin typeface="Helvetica" pitchFamily="34" charset="0"/>
                    <a:cs typeface="Helvetica" pitchFamily="34" charset="0"/>
                  </a:rPr>
                  <a:t>, </a:t>
                </a:r>
                <a14:m>
                  <m:oMath xmlns:m="http://schemas.openxmlformats.org/officeDocument/2006/math">
                    <m:r>
                      <a:rPr lang="en-US" i="1" dirty="0" smtClean="0">
                        <a:latin typeface="Cambria Math"/>
                      </a:rPr>
                      <m:t>𝛼</m:t>
                    </m:r>
                    <m:r>
                      <a:rPr lang="en-US" i="1" baseline="-25000" dirty="0" smtClean="0">
                        <a:latin typeface="Cambria Math"/>
                      </a:rPr>
                      <m:t>2</m:t>
                    </m:r>
                    <m:r>
                      <a:rPr lang="en-US" i="1" dirty="0" smtClean="0">
                        <a:latin typeface="Cambria Math"/>
                      </a:rPr>
                      <m:t> </m:t>
                    </m:r>
                  </m:oMath>
                </a14:m>
                <a:r>
                  <a:rPr lang="en-US" dirty="0" smtClean="0">
                    <a:latin typeface="Helvetica" pitchFamily="34" charset="0"/>
                    <a:cs typeface="Helvetica" pitchFamily="34" charset="0"/>
                  </a:rPr>
                  <a:t>with probability </a:t>
                </a:r>
                <a14:m>
                  <m:oMath xmlns:m="http://schemas.openxmlformats.org/officeDocument/2006/math">
                    <m:r>
                      <a:rPr lang="en-US" i="1" dirty="0" smtClean="0">
                        <a:latin typeface="Cambria Math"/>
                      </a:rPr>
                      <m:t>1 – </m:t>
                    </m:r>
                    <m:r>
                      <a:rPr lang="en-US" i="1" dirty="0" smtClean="0">
                        <a:latin typeface="Cambria Math"/>
                      </a:rPr>
                      <m:t>𝑝</m:t>
                    </m:r>
                  </m:oMath>
                </a14:m>
                <a:r>
                  <a:rPr lang="en-US" dirty="0" smtClean="0">
                    <a:latin typeface="Helvetica" pitchFamily="34" charset="0"/>
                    <a:cs typeface="Helvetica" pitchFamily="34" charset="0"/>
                  </a:rPr>
                  <a:t>, such that</a:t>
                </a:r>
              </a:p>
              <a:p>
                <a:pPr algn="ctr">
                  <a:buFont typeface="Wingdings" pitchFamily="2" charset="2"/>
                  <a:buNone/>
                </a:pPr>
                <a:r>
                  <a:rPr lang="en-US" dirty="0" smtClean="0">
                    <a:latin typeface="Helvetica" pitchFamily="34" charset="0"/>
                    <a:cs typeface="Helvetica" pitchFamily="34" charset="0"/>
                  </a:rPr>
                  <a:t>        </a:t>
                </a:r>
                <a14:m>
                  <m:oMath xmlns:m="http://schemas.openxmlformats.org/officeDocument/2006/math">
                    <m:r>
                      <a:rPr lang="en-US" i="1" dirty="0" smtClean="0">
                        <a:latin typeface="Cambria Math"/>
                      </a:rPr>
                      <m:t>𝑝</m:t>
                    </m:r>
                    <m:r>
                      <a:rPr lang="en-US" i="1" dirty="0" smtClean="0">
                        <a:latin typeface="Cambria Math"/>
                      </a:rPr>
                      <m:t>𝛼</m:t>
                    </m:r>
                    <m:r>
                      <a:rPr lang="en-US" i="1" baseline="-25000" dirty="0" smtClean="0">
                        <a:latin typeface="Cambria Math"/>
                      </a:rPr>
                      <m:t>1</m:t>
                    </m:r>
                    <m:r>
                      <a:rPr lang="en-US" i="1" dirty="0" smtClean="0">
                        <a:latin typeface="Cambria Math"/>
                      </a:rPr>
                      <m:t>   = (1 – </m:t>
                    </m:r>
                    <m:r>
                      <a:rPr lang="en-US" i="1" dirty="0" smtClean="0">
                        <a:latin typeface="Cambria Math"/>
                      </a:rPr>
                      <m:t>𝑝</m:t>
                    </m:r>
                    <m:r>
                      <a:rPr lang="en-US" i="1" dirty="0" smtClean="0">
                        <a:latin typeface="Cambria Math"/>
                      </a:rPr>
                      <m:t>)</m:t>
                    </m:r>
                    <m:r>
                      <a:rPr lang="en-US" i="1" dirty="0" smtClean="0">
                        <a:latin typeface="Cambria Math"/>
                      </a:rPr>
                      <m:t>𝛼</m:t>
                    </m:r>
                    <m:r>
                      <a:rPr lang="en-US" i="1" baseline="-25000" dirty="0" smtClean="0">
                        <a:latin typeface="Cambria Math"/>
                      </a:rPr>
                      <m:t>2</m:t>
                    </m:r>
                  </m:oMath>
                </a14:m>
                <a:r>
                  <a:rPr lang="en-US" dirty="0" smtClean="0">
                    <a:latin typeface="Helvetica" pitchFamily="34" charset="0"/>
                    <a:cs typeface="Helvetica" pitchFamily="34" charset="0"/>
                  </a:rPr>
                  <a:t>, </a:t>
                </a:r>
                <a:endParaRPr lang="en-US" dirty="0" smtClean="0">
                  <a:latin typeface="Helvetica" pitchFamily="34" charset="0"/>
                  <a:cs typeface="Helvetica" pitchFamily="34" charset="0"/>
                </a:endParaRPr>
              </a:p>
              <a:p>
                <a:pPr lvl="2">
                  <a:buNone/>
                </a:pPr>
                <a:r>
                  <a:rPr lang="en-US" dirty="0" smtClean="0">
                    <a:latin typeface="Helvetica" pitchFamily="34" charset="0"/>
                    <a:cs typeface="Helvetica" pitchFamily="34" charset="0"/>
                  </a:rPr>
                  <a:t>i.e. expected output without bankruptcy is zero, but if  </a:t>
                </a:r>
                <a14:m>
                  <m:oMath xmlns:m="http://schemas.openxmlformats.org/officeDocument/2006/math">
                    <m:r>
                      <a:rPr lang="en-US" i="1" dirty="0" smtClean="0">
                        <a:latin typeface="Cambria Math"/>
                      </a:rPr>
                      <m:t>𝑆</m:t>
                    </m:r>
                    <m:r>
                      <a:rPr lang="en-US" i="1" dirty="0" smtClean="0">
                        <a:latin typeface="Cambria Math"/>
                      </a:rPr>
                      <m:t> ≤ 0</m:t>
                    </m:r>
                  </m:oMath>
                </a14:m>
                <a:r>
                  <a:rPr lang="en-US" dirty="0" smtClean="0">
                    <a:latin typeface="Helvetica" pitchFamily="34" charset="0"/>
                    <a:cs typeface="Helvetica" pitchFamily="34" charset="0"/>
                  </a:rPr>
                  <a:t>, the country goes bankrupt, with output  </a:t>
                </a:r>
                <a14:m>
                  <m:oMath xmlns:m="http://schemas.openxmlformats.org/officeDocument/2006/math">
                    <m:r>
                      <a:rPr lang="en-US" i="1" dirty="0" smtClean="0">
                        <a:latin typeface="Cambria Math"/>
                      </a:rPr>
                      <m:t>– </m:t>
                    </m:r>
                    <m:r>
                      <a:rPr lang="en-US" i="1" dirty="0" smtClean="0">
                        <a:latin typeface="Cambria Math"/>
                      </a:rPr>
                      <m:t>𝐶</m:t>
                    </m:r>
                  </m:oMath>
                </a14:m>
                <a:r>
                  <a:rPr lang="en-US" dirty="0" smtClean="0">
                    <a:latin typeface="Helvetica" pitchFamily="34" charset="0"/>
                    <a:cs typeface="Helvetica" pitchFamily="34" charset="0"/>
                  </a:rPr>
                  <a:t>, where </a:t>
                </a:r>
                <a14:m>
                  <m:oMath xmlns:m="http://schemas.openxmlformats.org/officeDocument/2006/math">
                    <m:r>
                      <a:rPr lang="en-US" i="1" dirty="0" smtClean="0">
                        <a:latin typeface="Cambria Math"/>
                      </a:rPr>
                      <m:t>𝐶</m:t>
                    </m:r>
                    <m:r>
                      <a:rPr lang="en-US" i="1" dirty="0" smtClean="0">
                        <a:latin typeface="Cambria Math"/>
                      </a:rPr>
                      <m:t> &lt; </m:t>
                    </m:r>
                    <m:r>
                      <a:rPr lang="en-US" i="1" dirty="0" smtClean="0">
                        <a:latin typeface="Cambria Math"/>
                      </a:rPr>
                      <m:t>𝛼</m:t>
                    </m:r>
                    <m:r>
                      <a:rPr lang="en-US" i="1" baseline="-25000" dirty="0" smtClean="0">
                        <a:latin typeface="Cambria Math"/>
                      </a:rPr>
                      <m:t>1</m:t>
                    </m:r>
                  </m:oMath>
                </a14:m>
                <a:r>
                  <a:rPr lang="en-US" dirty="0" smtClean="0">
                    <a:latin typeface="Helvetica" pitchFamily="34" charset="0"/>
                    <a:cs typeface="Helvetica" pitchFamily="34" charset="0"/>
                  </a:rPr>
                  <a:t>.</a:t>
                </a:r>
              </a:p>
              <a:p>
                <a:r>
                  <a:rPr lang="en-US" dirty="0" smtClean="0">
                    <a:latin typeface="Helvetica" pitchFamily="34" charset="0"/>
                    <a:cs typeface="Helvetica" pitchFamily="34" charset="0"/>
                  </a:rPr>
                  <a:t>Prior </a:t>
                </a:r>
                <a:r>
                  <a:rPr lang="en-US" dirty="0" smtClean="0">
                    <a:latin typeface="Helvetica" pitchFamily="34" charset="0"/>
                    <a:cs typeface="Helvetica" pitchFamily="34" charset="0"/>
                  </a:rPr>
                  <a:t>to liberalization, expected output is </a:t>
                </a:r>
              </a:p>
              <a:p>
                <a:pPr algn="ctr">
                  <a:buFontTx/>
                  <a:buNone/>
                </a:pPr>
                <a:r>
                  <a:rPr lang="en-US" dirty="0" smtClean="0">
                    <a:latin typeface="Helvetica" pitchFamily="34" charset="0"/>
                    <a:cs typeface="Helvetica" pitchFamily="34" charset="0"/>
                  </a:rPr>
                  <a:t>     </a:t>
                </a:r>
                <a14:m>
                  <m:oMath xmlns:m="http://schemas.openxmlformats.org/officeDocument/2006/math">
                    <m:r>
                      <a:rPr lang="en-US" i="1" dirty="0" smtClean="0">
                        <a:latin typeface="Cambria Math"/>
                      </a:rPr>
                      <m:t>− </m:t>
                    </m:r>
                    <m:r>
                      <a:rPr lang="en-US" i="1" dirty="0" err="1" smtClean="0">
                        <a:latin typeface="Cambria Math"/>
                      </a:rPr>
                      <m:t>𝑝𝐶</m:t>
                    </m:r>
                    <m:r>
                      <a:rPr lang="en-US" i="1" dirty="0" smtClean="0">
                        <a:latin typeface="Cambria Math"/>
                      </a:rPr>
                      <m:t> + (1 – </m:t>
                    </m:r>
                    <m:r>
                      <a:rPr lang="en-US" i="1" dirty="0" smtClean="0">
                        <a:latin typeface="Cambria Math"/>
                      </a:rPr>
                      <m:t>𝑝</m:t>
                    </m:r>
                    <m:r>
                      <a:rPr lang="en-US" i="1" dirty="0" smtClean="0">
                        <a:latin typeface="Cambria Math"/>
                      </a:rPr>
                      <m:t>)</m:t>
                    </m:r>
                    <m:r>
                      <a:rPr lang="en-US" i="1" dirty="0" smtClean="0">
                        <a:latin typeface="Cambria Math"/>
                      </a:rPr>
                      <m:t>𝛼</m:t>
                    </m:r>
                    <m:r>
                      <a:rPr lang="en-US" i="1" baseline="-25000" dirty="0" smtClean="0">
                        <a:latin typeface="Cambria Math"/>
                      </a:rPr>
                      <m:t>2</m:t>
                    </m:r>
                    <m:r>
                      <a:rPr lang="en-US" i="1" dirty="0" smtClean="0">
                        <a:latin typeface="Cambria Math"/>
                      </a:rPr>
                      <m:t> = </m:t>
                    </m:r>
                    <m:r>
                      <a:rPr lang="en-US" i="1" dirty="0" smtClean="0">
                        <a:latin typeface="Cambria Math"/>
                      </a:rPr>
                      <m:t>𝑝</m:t>
                    </m:r>
                    <m:r>
                      <a:rPr lang="en-US" i="1" dirty="0" smtClean="0">
                        <a:latin typeface="Cambria Math"/>
                      </a:rPr>
                      <m:t> (</m:t>
                    </m:r>
                    <m:r>
                      <a:rPr lang="en-US" i="1" dirty="0" smtClean="0">
                        <a:latin typeface="Cambria Math"/>
                      </a:rPr>
                      <m:t>𝛼</m:t>
                    </m:r>
                    <m:r>
                      <a:rPr lang="en-US" i="1" baseline="-25000" dirty="0" smtClean="0">
                        <a:latin typeface="Cambria Math"/>
                      </a:rPr>
                      <m:t>1</m:t>
                    </m:r>
                    <m:r>
                      <a:rPr lang="en-US" i="1" dirty="0" smtClean="0">
                        <a:latin typeface="Cambria Math"/>
                      </a:rPr>
                      <m:t> – </m:t>
                    </m:r>
                    <m:r>
                      <a:rPr lang="en-US" i="1" dirty="0" smtClean="0">
                        <a:latin typeface="Cambria Math"/>
                      </a:rPr>
                      <m:t>𝐶</m:t>
                    </m:r>
                    <m:r>
                      <a:rPr lang="en-US" i="1" dirty="0" smtClean="0">
                        <a:latin typeface="Cambria Math"/>
                      </a:rPr>
                      <m:t>)</m:t>
                    </m:r>
                  </m:oMath>
                </a14:m>
                <a:endParaRPr lang="en-US" dirty="0" smtClean="0">
                  <a:latin typeface="Helvetica" pitchFamily="34" charset="0"/>
                  <a:cs typeface="Helvetica" pitchFamily="34" charset="0"/>
                </a:endParaRPr>
              </a:p>
              <a:p>
                <a:r>
                  <a:rPr lang="en-US" dirty="0" smtClean="0">
                    <a:latin typeface="Helvetica" pitchFamily="34" charset="0"/>
                    <a:cs typeface="Helvetica" pitchFamily="34" charset="0"/>
                  </a:rPr>
                  <a:t>Assume </a:t>
                </a:r>
                <a14:m>
                  <m:oMath xmlns:m="http://schemas.openxmlformats.org/officeDocument/2006/math">
                    <m:r>
                      <a:rPr lang="en-US" i="1" dirty="0" smtClean="0">
                        <a:latin typeface="Cambria Math"/>
                      </a:rPr>
                      <m:t>𝑁</m:t>
                    </m:r>
                    <m:r>
                      <a:rPr lang="en-US" i="1" dirty="0" smtClean="0">
                        <a:latin typeface="Cambria Math"/>
                      </a:rPr>
                      <m:t> = 2</m:t>
                    </m:r>
                  </m:oMath>
                </a14:m>
                <a:r>
                  <a:rPr lang="en-US" dirty="0" smtClean="0">
                    <a:latin typeface="Helvetica" pitchFamily="34" charset="0"/>
                    <a:cs typeface="Helvetica" pitchFamily="34" charset="0"/>
                  </a:rPr>
                  <a:t>, and there is full liberalization </a:t>
                </a:r>
              </a:p>
              <a:p>
                <a:pPr>
                  <a:buFont typeface="Wingdings" pitchFamily="2" charset="2"/>
                  <a:buNone/>
                </a:pPr>
                <a:r>
                  <a:rPr lang="en-US" dirty="0" smtClean="0">
                    <a:latin typeface="Helvetica" pitchFamily="34" charset="0"/>
                    <a:cs typeface="Helvetica" pitchFamily="34" charset="0"/>
                  </a:rPr>
                  <a:t>    </a:t>
                </a:r>
                <a14:m>
                  <m:oMath xmlns:m="http://schemas.openxmlformats.org/officeDocument/2006/math">
                    <m:r>
                      <a:rPr lang="en-US" i="1" dirty="0" smtClean="0">
                        <a:latin typeface="Cambria Math"/>
                      </a:rPr>
                      <m:t>𝛼</m:t>
                    </m:r>
                    <m:r>
                      <a:rPr lang="en-US" i="1" baseline="-25000" dirty="0" smtClean="0">
                        <a:latin typeface="Cambria Math"/>
                      </a:rPr>
                      <m:t>2</m:t>
                    </m:r>
                    <m:r>
                      <a:rPr lang="en-US" i="1" dirty="0" smtClean="0">
                        <a:latin typeface="Cambria Math"/>
                      </a:rPr>
                      <m:t> &lt;  </m:t>
                    </m:r>
                    <m:r>
                      <a:rPr lang="en-US" i="1" dirty="0" smtClean="0">
                        <a:latin typeface="Cambria Math"/>
                      </a:rPr>
                      <m:t>𝛼</m:t>
                    </m:r>
                    <m:r>
                      <a:rPr lang="en-US" i="1" baseline="-25000" dirty="0" smtClean="0">
                        <a:latin typeface="Cambria Math"/>
                      </a:rPr>
                      <m:t>1</m:t>
                    </m:r>
                  </m:oMath>
                </a14:m>
                <a:r>
                  <a:rPr lang="en-US" dirty="0" smtClean="0">
                    <a:latin typeface="Helvetica" pitchFamily="34" charset="0"/>
                    <a:cs typeface="Helvetica" pitchFamily="34" charset="0"/>
                  </a:rPr>
                  <a:t>, i.e. </a:t>
                </a:r>
                <a14:m>
                  <m:oMath xmlns:m="http://schemas.openxmlformats.org/officeDocument/2006/math">
                    <m:r>
                      <a:rPr lang="en-US" i="1" dirty="0" smtClean="0">
                        <a:latin typeface="Cambria Math"/>
                      </a:rPr>
                      <m:t>𝑝</m:t>
                    </m:r>
                    <m:r>
                      <a:rPr lang="en-US" i="1" dirty="0" smtClean="0">
                        <a:latin typeface="Cambria Math"/>
                      </a:rPr>
                      <m:t> &lt; .5</m:t>
                    </m:r>
                  </m:oMath>
                </a14:m>
                <a:endParaRPr lang="en-US" dirty="0" smtClean="0">
                  <a:latin typeface="Helvetica" pitchFamily="34" charset="0"/>
                  <a:cs typeface="Helvetica" pitchFamily="34" charset="0"/>
                </a:endParaRPr>
              </a:p>
              <a:p>
                <a:pPr lvl="1"/>
                <a:r>
                  <a:rPr lang="en-US" dirty="0" smtClean="0">
                    <a:latin typeface="Helvetica" pitchFamily="34" charset="0"/>
                    <a:cs typeface="Helvetica" pitchFamily="34" charset="0"/>
                  </a:rPr>
                  <a:t>We focus on this case—small probabilities of </a:t>
                </a:r>
                <a:r>
                  <a:rPr lang="en-US" altLang="ja-JP" dirty="0" smtClean="0">
                    <a:latin typeface="Helvetica" pitchFamily="34" charset="0"/>
                    <a:cs typeface="Helvetica" pitchFamily="34" charset="0"/>
                  </a:rPr>
                  <a:t>“</a:t>
                </a:r>
                <a:r>
                  <a:rPr lang="en-US" altLang="ja-JP" dirty="0" smtClean="0">
                    <a:latin typeface="Helvetica" pitchFamily="34" charset="0"/>
                    <a:cs typeface="Helvetica" pitchFamily="34" charset="0"/>
                  </a:rPr>
                  <a:t>disaster</a:t>
                </a:r>
                <a:r>
                  <a:rPr lang="en-US" altLang="ja-JP" dirty="0" smtClean="0">
                    <a:latin typeface="Helvetica" pitchFamily="34" charset="0"/>
                    <a:cs typeface="Helvetica" pitchFamily="34" charset="0"/>
                  </a:rPr>
                  <a:t>”</a:t>
                </a:r>
                <a:r>
                  <a:rPr lang="en-US" altLang="ja-JP" dirty="0" smtClean="0">
                    <a:latin typeface="Helvetica" pitchFamily="34" charset="0"/>
                    <a:cs typeface="Helvetica" pitchFamily="34" charset="0"/>
                  </a:rPr>
                  <a:t> </a:t>
                </a:r>
                <a:endParaRPr lang="en-US" dirty="0" smtClean="0">
                  <a:latin typeface="Helvetica" pitchFamily="34" charset="0"/>
                  <a:cs typeface="Helvetica" pitchFamily="34" charset="0"/>
                </a:endParaRPr>
              </a:p>
              <a:p>
                <a:pPr lvl="2">
                  <a:buNone/>
                </a:pPr>
                <a:endParaRPr lang="en-US" dirty="0" smtClean="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cstate="print"/>
                <a:stretch>
                  <a:fillRect l="-1185" t="-2965"/>
                </a:stretch>
              </a:blipFill>
            </p:spPr>
            <p:txBody>
              <a:bodyPr/>
              <a:lstStyle/>
              <a:p>
                <a:r>
                  <a:rPr lang="en-US">
                    <a:noFill/>
                  </a:rPr>
                  <a:t> </a:t>
                </a:r>
              </a:p>
            </p:txBody>
          </p:sp>
        </mc:Fallback>
      </mc:AlternateContent>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Helvetica" pitchFamily="34" charset="0"/>
                <a:cs typeface="Helvetica" pitchFamily="34" charset="0"/>
              </a:rPr>
              <a:t>Liberalization is unambiguously welfare decreasing</a:t>
            </a:r>
            <a:endParaRPr lang="en-US" dirty="0">
              <a:latin typeface="Helvetica" pitchFamily="34" charset="0"/>
              <a:cs typeface="Helvetica" pitchFamily="34" charset="0"/>
            </a:endParaRPr>
          </a:p>
        </p:txBody>
      </p:sp>
      <mc:AlternateContent xmlns:mc="http://schemas.openxmlformats.org/markup-compatibility/2006">
        <mc:Choice xmlns="" xmlns:a14="http://schemas.microsoft.com/office/drawing/2010/main" Requires="a14">
          <p:sp>
            <p:nvSpPr>
              <p:cNvPr id="3" name="Content Placeholder 2"/>
              <p:cNvSpPr>
                <a:spLocks noGrp="1"/>
              </p:cNvSpPr>
              <p:nvPr>
                <p:ph idx="1"/>
              </p:nvPr>
            </p:nvSpPr>
            <p:spPr/>
            <p:txBody>
              <a:bodyPr/>
              <a:lstStyle/>
              <a:p>
                <a:r>
                  <a:rPr lang="en-US" dirty="0" smtClean="0">
                    <a:latin typeface="Helvetica" pitchFamily="34" charset="0"/>
                    <a:cs typeface="Helvetica" pitchFamily="34" charset="0"/>
                  </a:rPr>
                  <a:t>With liberalization</a:t>
                </a:r>
                <a:r>
                  <a:rPr lang="en-US" dirty="0" smtClean="0"/>
                  <a:t>, </a:t>
                </a:r>
              </a:p>
              <a:p>
                <a:pPr>
                  <a:buFont typeface="Wingdings" pitchFamily="2" charset="2"/>
                  <a:buNone/>
                </a:pPr>
                <a:r>
                  <a:rPr lang="en-US" dirty="0" smtClean="0"/>
                  <a:t>       </a:t>
                </a:r>
                <a14:m>
                  <m:oMath xmlns:m="http://schemas.openxmlformats.org/officeDocument/2006/math">
                    <m:r>
                      <a:rPr lang="en-US" i="1" dirty="0" smtClean="0">
                        <a:latin typeface="Cambria Math"/>
                      </a:rPr>
                      <m:t>𝑝</m:t>
                    </m:r>
                    <m:r>
                      <a:rPr lang="en-US" i="1" dirty="0" smtClean="0">
                        <a:latin typeface="Cambria Math"/>
                      </a:rPr>
                      <m:t> (</m:t>
                    </m:r>
                    <m:r>
                      <m:rPr>
                        <m:sty m:val="p"/>
                      </m:rPr>
                      <a:rPr lang="en-US" i="0" dirty="0" smtClean="0">
                        <a:latin typeface="Cambria Math"/>
                      </a:rPr>
                      <m:t>Σ</m:t>
                    </m:r>
                    <m:r>
                      <a:rPr lang="en-US" i="1" dirty="0" smtClean="0">
                        <a:latin typeface="Cambria Math"/>
                      </a:rPr>
                      <m:t> </m:t>
                    </m:r>
                    <m:r>
                      <a:rPr lang="en-US" i="1" dirty="0" smtClean="0">
                        <a:latin typeface="Cambria Math"/>
                      </a:rPr>
                      <m:t>𝑆𝑖</m:t>
                    </m:r>
                    <m:r>
                      <a:rPr lang="en-US" i="1" baseline="-25000" dirty="0" smtClean="0">
                        <a:latin typeface="Cambria Math"/>
                      </a:rPr>
                      <m:t> /2 &lt;</m:t>
                    </m:r>
                    <m:r>
                      <a:rPr lang="en-US" i="1" dirty="0" smtClean="0">
                        <a:latin typeface="Cambria Math"/>
                      </a:rPr>
                      <m:t> 0) = 1 – (1 − </m:t>
                    </m:r>
                    <m:r>
                      <a:rPr lang="en-US" i="1" dirty="0" smtClean="0">
                        <a:latin typeface="Cambria Math"/>
                      </a:rPr>
                      <m:t>𝑝</m:t>
                    </m:r>
                    <m:r>
                      <a:rPr lang="en-US" i="1" dirty="0" smtClean="0">
                        <a:latin typeface="Cambria Math"/>
                      </a:rPr>
                      <m:t>)2</m:t>
                    </m:r>
                  </m:oMath>
                </a14:m>
                <a:endParaRPr lang="en-US" dirty="0" smtClean="0"/>
              </a:p>
              <a:p>
                <a:pPr>
                  <a:buNone/>
                </a:pPr>
                <a:r>
                  <a:rPr lang="en-US" dirty="0" smtClean="0"/>
                  <a:t>i.e</a:t>
                </a:r>
                <a:r>
                  <a:rPr lang="en-US" dirty="0" smtClean="0"/>
                  <a:t>. </a:t>
                </a:r>
                <a:r>
                  <a:rPr lang="en-US" i="1" dirty="0" smtClean="0"/>
                  <a:t>both </a:t>
                </a:r>
                <a:r>
                  <a:rPr lang="en-US" dirty="0" smtClean="0"/>
                  <a:t>countries go bankrupt if only one country has a bad outcome, and expected output (per country) is</a:t>
                </a:r>
              </a:p>
              <a:p>
                <a:pPr algn="ctr">
                  <a:buFont typeface="Wingdings" pitchFamily="2" charset="2"/>
                  <a:buNone/>
                </a:pPr>
                <a:r>
                  <a:rPr lang="en-US" dirty="0" smtClean="0"/>
                  <a:t>     </a:t>
                </a:r>
                <a14:m>
                  <m:oMath xmlns:m="http://schemas.openxmlformats.org/officeDocument/2006/math">
                    <m:r>
                      <a:rPr lang="en-US" sz="2400" i="1" dirty="0" smtClean="0">
                        <a:latin typeface="Cambria Math"/>
                      </a:rPr>
                      <m:t>(1 – </m:t>
                    </m:r>
                    <m:r>
                      <a:rPr lang="en-US" sz="2400" i="1" dirty="0" smtClean="0">
                        <a:latin typeface="Cambria Math"/>
                      </a:rPr>
                      <m:t>𝑝</m:t>
                    </m:r>
                    <m:r>
                      <a:rPr lang="en-US" sz="2400" i="1" dirty="0" smtClean="0">
                        <a:latin typeface="Cambria Math"/>
                      </a:rPr>
                      <m:t>)2 </m:t>
                    </m:r>
                    <m:r>
                      <a:rPr lang="en-US" sz="2400" i="1" dirty="0" smtClean="0">
                        <a:latin typeface="Cambria Math"/>
                      </a:rPr>
                      <m:t>𝛼</m:t>
                    </m:r>
                    <m:r>
                      <a:rPr lang="en-US" sz="2400" i="1" baseline="-25000" dirty="0" smtClean="0">
                        <a:latin typeface="Cambria Math"/>
                      </a:rPr>
                      <m:t>2</m:t>
                    </m:r>
                    <m:r>
                      <a:rPr lang="en-US" sz="2400" i="1" dirty="0" smtClean="0">
                        <a:latin typeface="Cambria Math"/>
                      </a:rPr>
                      <m:t>  − </m:t>
                    </m:r>
                    <m:r>
                      <a:rPr lang="en-US" sz="2400" i="1" dirty="0" smtClean="0">
                        <a:latin typeface="Cambria Math"/>
                      </a:rPr>
                      <m:t>𝐶</m:t>
                    </m:r>
                    <m:r>
                      <a:rPr lang="en-US" sz="2400" i="1" dirty="0" smtClean="0">
                        <a:latin typeface="Cambria Math"/>
                      </a:rPr>
                      <m:t> (1 – (1 − </m:t>
                    </m:r>
                    <m:r>
                      <a:rPr lang="en-US" sz="2400" i="1" dirty="0" smtClean="0">
                        <a:latin typeface="Cambria Math"/>
                      </a:rPr>
                      <m:t>𝑝</m:t>
                    </m:r>
                    <m:r>
                      <a:rPr lang="en-US" sz="2400" i="1" dirty="0" smtClean="0">
                        <a:latin typeface="Cambria Math"/>
                      </a:rPr>
                      <m:t>)2)  &lt;  − </m:t>
                    </m:r>
                    <m:r>
                      <a:rPr lang="en-US" sz="2400" i="1" dirty="0" err="1" smtClean="0">
                        <a:latin typeface="Cambria Math"/>
                      </a:rPr>
                      <m:t>𝑝𝐶</m:t>
                    </m:r>
                    <m:r>
                      <a:rPr lang="en-US" sz="2400" i="1" dirty="0" smtClean="0">
                        <a:latin typeface="Cambria Math"/>
                      </a:rPr>
                      <m:t> + (1 – </m:t>
                    </m:r>
                    <m:r>
                      <a:rPr lang="en-US" sz="2400" i="1" dirty="0" smtClean="0">
                        <a:latin typeface="Cambria Math"/>
                      </a:rPr>
                      <m:t>𝑝</m:t>
                    </m:r>
                    <m:r>
                      <a:rPr lang="en-US" sz="2400" i="1" dirty="0" smtClean="0">
                        <a:latin typeface="Cambria Math"/>
                      </a:rPr>
                      <m:t>)</m:t>
                    </m:r>
                    <m:r>
                      <a:rPr lang="en-US" sz="2400" i="1" dirty="0" smtClean="0">
                        <a:latin typeface="Cambria Math"/>
                      </a:rPr>
                      <m:t>𝛼</m:t>
                    </m:r>
                    <m:r>
                      <a:rPr lang="en-US" sz="2400" i="1" baseline="-25000" dirty="0" smtClean="0">
                        <a:latin typeface="Cambria Math"/>
                      </a:rPr>
                      <m:t>2</m:t>
                    </m:r>
                  </m:oMath>
                </a14:m>
                <a:endParaRPr lang="en-US" sz="2400" baseline="-25000" dirty="0" smtClean="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cstate="print"/>
                <a:stretch>
                  <a:fillRect l="-1852" t="-2022"/>
                </a:stretch>
              </a:blipFill>
            </p:spPr>
            <p:txBody>
              <a:bodyPr/>
              <a:lstStyle/>
              <a:p>
                <a:r>
                  <a:rPr lang="en-US">
                    <a:noFill/>
                  </a:rPr>
                  <a:t> </a:t>
                </a:r>
              </a:p>
            </p:txBody>
          </p:sp>
        </mc:Fallback>
      </mc:AlternateContent>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Helvetica" pitchFamily="34" charset="0"/>
                <a:cs typeface="Helvetica" pitchFamily="34" charset="0"/>
              </a:rPr>
              <a:t>Basic insight:  even with mean preserving reductions in risk associated with risk pooling, the probability of any particular country falling below the bankruptcy threshold may increase with economic integration</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Some General Results</a:t>
            </a:r>
            <a:endParaRPr lang="en-US" dirty="0">
              <a:latin typeface="Helvetica" pitchFamily="34" charset="0"/>
              <a:cs typeface="Helvetica" pitchFamily="34" charset="0"/>
            </a:endParaRPr>
          </a:p>
        </p:txBody>
      </p:sp>
      <p:sp>
        <p:nvSpPr>
          <p:cNvPr id="3" name="Content Placeholder 2"/>
          <p:cNvSpPr>
            <a:spLocks noGrp="1"/>
          </p:cNvSpPr>
          <p:nvPr>
            <p:ph idx="1"/>
          </p:nvPr>
        </p:nvSpPr>
        <p:spPr/>
        <p:txBody>
          <a:bodyPr/>
          <a:lstStyle/>
          <a:p>
            <a:r>
              <a:rPr lang="en-US" dirty="0" smtClean="0">
                <a:latin typeface="Helvetica" pitchFamily="34" charset="0"/>
                <a:cs typeface="Helvetica" pitchFamily="34" charset="0"/>
              </a:rPr>
              <a:t>Full integration never pays if there are enough countries</a:t>
            </a:r>
          </a:p>
          <a:p>
            <a:r>
              <a:rPr lang="en-US" dirty="0" smtClean="0">
                <a:latin typeface="Helvetica" pitchFamily="34" charset="0"/>
                <a:cs typeface="Helvetica" pitchFamily="34" charset="0"/>
              </a:rPr>
              <a:t>Optimal sized clubs</a:t>
            </a:r>
          </a:p>
          <a:p>
            <a:r>
              <a:rPr lang="en-US" dirty="0" smtClean="0">
                <a:latin typeface="Helvetica" pitchFamily="34" charset="0"/>
                <a:cs typeface="Helvetica" pitchFamily="34" charset="0"/>
              </a:rPr>
              <a:t>Restrictions on capital flows (circuit breakers) are desirable</a:t>
            </a:r>
            <a:endParaRPr lang="en-US" dirty="0">
              <a:latin typeface="Helvetica" pitchFamily="34" charset="0"/>
              <a:cs typeface="Helvetic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latin typeface="Helvetica" pitchFamily="34" charset="0"/>
                <a:cs typeface="Helvetica" pitchFamily="34" charset="0"/>
              </a:rPr>
              <a:t>Formally, two effects:  </a:t>
            </a:r>
          </a:p>
          <a:p>
            <a:pPr lvl="1"/>
            <a:r>
              <a:rPr lang="en-US" dirty="0" smtClean="0">
                <a:latin typeface="Helvetica" pitchFamily="34" charset="0"/>
                <a:cs typeface="Helvetica" pitchFamily="34" charset="0"/>
              </a:rPr>
              <a:t>Trend reinforcement—negative shocks move us down further (equity depletion)</a:t>
            </a:r>
          </a:p>
          <a:p>
            <a:pPr lvl="2">
              <a:lnSpc>
                <a:spcPct val="110000"/>
              </a:lnSpc>
            </a:pPr>
            <a:r>
              <a:rPr lang="en-US" sz="2200" dirty="0" smtClean="0">
                <a:latin typeface="Helvetica" pitchFamily="34" charset="0"/>
                <a:cs typeface="Helvetica" pitchFamily="34" charset="0"/>
              </a:rPr>
              <a:t>Modeling using stochastic differential equations, with probability that at any given time an agent goes bankrupt modeled as problem in first passage time</a:t>
            </a:r>
          </a:p>
          <a:p>
            <a:pPr lvl="1"/>
            <a:r>
              <a:rPr lang="en-US" dirty="0" smtClean="0">
                <a:latin typeface="Helvetica" pitchFamily="34" charset="0"/>
                <a:cs typeface="Helvetica" pitchFamily="34" charset="0"/>
              </a:rPr>
              <a:t>With trend reinforcement, there is an optimal degree of diversification</a:t>
            </a:r>
          </a:p>
          <a:p>
            <a:pPr lvl="2">
              <a:lnSpc>
                <a:spcPct val="120000"/>
              </a:lnSpc>
            </a:pPr>
            <a:r>
              <a:rPr lang="en-US" sz="2200" dirty="0" err="1" smtClean="0">
                <a:latin typeface="Helvetica" pitchFamily="34" charset="0"/>
                <a:cs typeface="Helvetica" pitchFamily="34" charset="0"/>
              </a:rPr>
              <a:t>Battiston</a:t>
            </a:r>
            <a:r>
              <a:rPr lang="en-US" sz="2200" dirty="0" smtClean="0">
                <a:latin typeface="Helvetica" pitchFamily="34" charset="0"/>
                <a:cs typeface="Helvetica" pitchFamily="34" charset="0"/>
              </a:rPr>
              <a:t>, Stefano, </a:t>
            </a:r>
            <a:r>
              <a:rPr lang="en-US" sz="2200" dirty="0" err="1" smtClean="0">
                <a:latin typeface="Helvetica" pitchFamily="34" charset="0"/>
                <a:cs typeface="Helvetica" pitchFamily="34" charset="0"/>
              </a:rPr>
              <a:t>Domenico</a:t>
            </a:r>
            <a:r>
              <a:rPr lang="en-US" sz="2200" dirty="0" smtClean="0">
                <a:latin typeface="Helvetica" pitchFamily="34" charset="0"/>
                <a:cs typeface="Helvetica" pitchFamily="34" charset="0"/>
              </a:rPr>
              <a:t> </a:t>
            </a:r>
            <a:r>
              <a:rPr lang="en-US" sz="2200" dirty="0" err="1" smtClean="0">
                <a:latin typeface="Helvetica" pitchFamily="34" charset="0"/>
                <a:cs typeface="Helvetica" pitchFamily="34" charset="0"/>
              </a:rPr>
              <a:t>Delli</a:t>
            </a:r>
            <a:r>
              <a:rPr lang="en-US" sz="2200" dirty="0" smtClean="0">
                <a:latin typeface="Helvetica" pitchFamily="34" charset="0"/>
                <a:cs typeface="Helvetica" pitchFamily="34" charset="0"/>
              </a:rPr>
              <a:t> </a:t>
            </a:r>
            <a:r>
              <a:rPr lang="en-US" sz="2200" dirty="0" err="1" smtClean="0">
                <a:latin typeface="Helvetica" pitchFamily="34" charset="0"/>
                <a:cs typeface="Helvetica" pitchFamily="34" charset="0"/>
              </a:rPr>
              <a:t>Gatti</a:t>
            </a:r>
            <a:r>
              <a:rPr lang="en-US" sz="2200" dirty="0" smtClean="0">
                <a:latin typeface="Helvetica" pitchFamily="34" charset="0"/>
                <a:cs typeface="Helvetica" pitchFamily="34" charset="0"/>
              </a:rPr>
              <a:t>, Mauro </a:t>
            </a:r>
            <a:r>
              <a:rPr lang="en-US" sz="2200" dirty="0" err="1" smtClean="0">
                <a:latin typeface="Helvetica" pitchFamily="34" charset="0"/>
                <a:cs typeface="Helvetica" pitchFamily="34" charset="0"/>
              </a:rPr>
              <a:t>Gallegati</a:t>
            </a:r>
            <a:r>
              <a:rPr lang="en-US" sz="2200" dirty="0" smtClean="0">
                <a:latin typeface="Helvetica" pitchFamily="34" charset="0"/>
                <a:cs typeface="Helvetica" pitchFamily="34" charset="0"/>
              </a:rPr>
              <a:t>, Bruce Greenwald, and Joseph E. </a:t>
            </a:r>
            <a:r>
              <a:rPr lang="en-US" sz="2200" dirty="0" err="1" smtClean="0">
                <a:latin typeface="Helvetica" pitchFamily="34" charset="0"/>
                <a:cs typeface="Helvetica" pitchFamily="34" charset="0"/>
              </a:rPr>
              <a:t>Stiglitz</a:t>
            </a:r>
            <a:r>
              <a:rPr lang="en-US" sz="2200" dirty="0" smtClean="0">
                <a:latin typeface="Helvetica" pitchFamily="34" charset="0"/>
                <a:cs typeface="Helvetica" pitchFamily="34" charset="0"/>
              </a:rPr>
              <a:t>, “Liaisons </a:t>
            </a:r>
            <a:r>
              <a:rPr lang="en-US" sz="2200" dirty="0" err="1" smtClean="0">
                <a:latin typeface="Helvetica" pitchFamily="34" charset="0"/>
                <a:cs typeface="Helvetica" pitchFamily="34" charset="0"/>
              </a:rPr>
              <a:t>Dangereuses</a:t>
            </a:r>
            <a:r>
              <a:rPr lang="en-US" sz="2200" dirty="0" smtClean="0">
                <a:latin typeface="Helvetica" pitchFamily="34" charset="0"/>
                <a:cs typeface="Helvetica" pitchFamily="34" charset="0"/>
              </a:rPr>
              <a:t>:  Increasing Connectivity, Risk Sharing, and Systemic Risk,” paper presented to the Eastern Economic Association Meetings, February 27, 2009, New York, NBER Paper No.    </a:t>
            </a:r>
          </a:p>
          <a:p>
            <a:pPr lvl="2"/>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Financial interlinkages</a:t>
            </a:r>
            <a:endParaRPr lang="en-US" dirty="0">
              <a:latin typeface="Helvetica" pitchFamily="34" charset="0"/>
              <a:cs typeface="Helvetica" pitchFamily="34" charset="0"/>
            </a:endParaRPr>
          </a:p>
        </p:txBody>
      </p:sp>
      <p:sp>
        <p:nvSpPr>
          <p:cNvPr id="4" name="Content Placeholder 2"/>
          <p:cNvSpPr txBox="1">
            <a:spLocks/>
          </p:cNvSpPr>
          <p:nvPr/>
        </p:nvSpPr>
        <p:spPr>
          <a:xfrm>
            <a:off x="609600" y="1752600"/>
            <a:ext cx="8229600" cy="4525963"/>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smtClean="0">
                <a:ln>
                  <a:noFill/>
                </a:ln>
                <a:solidFill>
                  <a:schemeClr val="tx1"/>
                </a:solidFill>
                <a:effectLst/>
                <a:uLnTx/>
                <a:uFillTx/>
                <a:latin typeface="+mn-lt"/>
                <a:ea typeface="+mn-ea"/>
                <a:cs typeface="+mn-cs"/>
              </a:rPr>
              <a:t>Bankruptcy cascades (Greenwald and Stiglitz, 2003; Gale and Allen, 2001) </a:t>
            </a:r>
          </a:p>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smtClean="0">
                <a:ln>
                  <a:noFill/>
                </a:ln>
                <a:solidFill>
                  <a:schemeClr val="tx1"/>
                </a:solidFill>
                <a:effectLst/>
                <a:uLnTx/>
                <a:uFillTx/>
                <a:latin typeface="+mn-lt"/>
                <a:ea typeface="+mn-ea"/>
                <a:cs typeface="+mn-cs"/>
              </a:rPr>
              <a:t>The bankruptcy of one firm affects the likelihood of the bankruptcy of those to whom it owes money, its suppliers and those who might depend upon it for supplies; and so actions affecting  its likelihood of bankruptcy have adverse effects on others. </a:t>
            </a:r>
          </a:p>
          <a:p>
            <a:pPr marL="342900" marR="0" lvl="0" indent="-342900" algn="l" defTabSz="914400" rtl="0" eaLnBrk="1" fontAlgn="auto" latinLnBrk="0" hangingPunct="1">
              <a:lnSpc>
                <a:spcPct val="8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smtClean="0">
                <a:ln>
                  <a:noFill/>
                </a:ln>
                <a:solidFill>
                  <a:schemeClr val="tx1"/>
                </a:solidFill>
                <a:effectLst/>
                <a:uLnTx/>
                <a:uFillTx/>
                <a:latin typeface="+mn-lt"/>
                <a:ea typeface="+mn-ea"/>
                <a:cs typeface="+mn-cs"/>
              </a:rPr>
              <a:t>The “architecture” of the credit market can affect the risk that one bankruptcy leads to a sequence of others. </a:t>
            </a:r>
          </a:p>
          <a:p>
            <a:pPr marL="742950" marR="0" lvl="1" indent="-285750" algn="l" defTabSz="914400" rtl="0" eaLnBrk="1" fontAlgn="auto" latinLnBrk="0" hangingPunct="1">
              <a:lnSpc>
                <a:spcPct val="80000"/>
              </a:lnSpc>
              <a:spcBef>
                <a:spcPct val="20000"/>
              </a:spcBef>
              <a:spcAft>
                <a:spcPts val="0"/>
              </a:spcAft>
              <a:buClrTx/>
              <a:buSzTx/>
              <a:buFont typeface="Arial" pitchFamily="34" charset="0"/>
              <a:buChar char="–"/>
              <a:tabLst/>
              <a:defRPr/>
            </a:pPr>
            <a:r>
              <a:rPr kumimoji="0" lang="en-US" sz="1800" b="0" i="0" u="none" strike="noStrike" kern="1200" cap="none" spc="0" normalizeH="0" baseline="0" noProof="0" smtClean="0">
                <a:ln>
                  <a:noFill/>
                </a:ln>
                <a:solidFill>
                  <a:schemeClr val="tx1"/>
                </a:solidFill>
                <a:effectLst/>
                <a:uLnTx/>
                <a:uFillTx/>
                <a:latin typeface="+mn-lt"/>
                <a:ea typeface="+mn-ea"/>
                <a:cs typeface="+mn-cs"/>
              </a:rPr>
              <a:t> If A lends to B,  B lends to C and C lends to D, then a default in D can lead to a bankruptcy cascade. </a:t>
            </a:r>
          </a:p>
          <a:p>
            <a:pPr marL="742950" marR="0" lvl="1" indent="-285750" algn="l" defTabSz="914400" rtl="0" eaLnBrk="1" fontAlgn="auto" latinLnBrk="0" hangingPunct="1">
              <a:lnSpc>
                <a:spcPct val="80000"/>
              </a:lnSpc>
              <a:spcBef>
                <a:spcPct val="20000"/>
              </a:spcBef>
              <a:spcAft>
                <a:spcPts val="0"/>
              </a:spcAft>
              <a:buClrTx/>
              <a:buSzTx/>
              <a:buFont typeface="Arial" pitchFamily="34" charset="0"/>
              <a:buChar char="–"/>
              <a:tabLst/>
              <a:defRPr/>
            </a:pPr>
            <a:r>
              <a:rPr kumimoji="0" lang="en-US" sz="1800" b="0" i="0" u="none" strike="noStrike" kern="1200" cap="none" spc="0" normalizeH="0" baseline="0" noProof="0" smtClean="0">
                <a:ln>
                  <a:noFill/>
                </a:ln>
                <a:solidFill>
                  <a:schemeClr val="tx1"/>
                </a:solidFill>
                <a:effectLst/>
                <a:uLnTx/>
                <a:uFillTx/>
                <a:latin typeface="+mn-lt"/>
                <a:ea typeface="+mn-ea"/>
                <a:cs typeface="+mn-cs"/>
              </a:rPr>
              <a:t>On the other hand, if lending all goes through a sufficiently well capitalized clearing house (a bank), then a default by one borrower is not as likely to lead to a cascade </a:t>
            </a:r>
          </a:p>
          <a:p>
            <a:pPr marL="742950" marR="0" lvl="1" indent="-285750" algn="l" defTabSz="914400" rtl="0" eaLnBrk="1" fontAlgn="auto" latinLnBrk="0" hangingPunct="1">
              <a:lnSpc>
                <a:spcPct val="80000"/>
              </a:lnSpc>
              <a:spcBef>
                <a:spcPct val="20000"/>
              </a:spcBef>
              <a:spcAft>
                <a:spcPts val="0"/>
              </a:spcAft>
              <a:buClrTx/>
              <a:buSzTx/>
              <a:buFont typeface="Arial" pitchFamily="34" charset="0"/>
              <a:buChar char="–"/>
              <a:tabLst/>
              <a:defRPr/>
            </a:pPr>
            <a:r>
              <a:rPr kumimoji="0" lang="en-US" sz="1800" b="0" i="0" u="none" strike="noStrike" kern="1200" cap="none" spc="0" normalizeH="0" baseline="0" noProof="0" smtClean="0">
                <a:ln>
                  <a:noFill/>
                </a:ln>
                <a:solidFill>
                  <a:schemeClr val="tx1"/>
                </a:solidFill>
                <a:effectLst/>
                <a:uLnTx/>
                <a:uFillTx/>
                <a:latin typeface="+mn-lt"/>
                <a:ea typeface="+mn-ea"/>
                <a:cs typeface="+mn-cs"/>
              </a:rPr>
              <a:t>But a very large shock which leads to the bankruptcy of the “clearing house” can have severe systemic effects</a:t>
            </a:r>
            <a:endParaRPr kumimoji="0" lang="en-US" sz="20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smtClean="0">
                <a:ln>
                  <a:noFill/>
                </a:ln>
                <a:solidFill>
                  <a:schemeClr val="tx1"/>
                </a:solidFill>
                <a:effectLst/>
                <a:uLnTx/>
                <a:uFillTx/>
                <a:latin typeface="+mn-lt"/>
                <a:ea typeface="+mn-ea"/>
                <a:cs typeface="+mn-cs"/>
              </a:rPr>
              <a:t>Further externalities are generated as a result of </a:t>
            </a:r>
            <a:r>
              <a:rPr kumimoji="0" lang="en-US" sz="2400" b="0" i="1" u="none" strike="noStrike" kern="1200" cap="none" spc="0" normalizeH="0" baseline="0" noProof="0" smtClean="0">
                <a:ln>
                  <a:noFill/>
                </a:ln>
                <a:solidFill>
                  <a:schemeClr val="tx1"/>
                </a:solidFill>
                <a:effectLst/>
                <a:uLnTx/>
                <a:uFillTx/>
                <a:latin typeface="+mn-lt"/>
                <a:ea typeface="+mn-ea"/>
                <a:cs typeface="+mn-cs"/>
              </a:rPr>
              <a:t>information costs and imperfections.  </a:t>
            </a:r>
          </a:p>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smtClean="0">
                <a:ln>
                  <a:noFill/>
                </a:ln>
                <a:solidFill>
                  <a:schemeClr val="tx1"/>
                </a:solidFill>
                <a:effectLst/>
                <a:uLnTx/>
                <a:uFillTx/>
                <a:latin typeface="+mn-lt"/>
                <a:ea typeface="+mn-ea"/>
                <a:cs typeface="+mn-cs"/>
              </a:rPr>
              <a:t>If unit i doesn’t fully know other units’ characteristics—including the relationships (contracts) of those with whom it engages in a relationship, including all the relationships with whom those are engaged, </a:t>
            </a:r>
            <a:r>
              <a:rPr kumimoji="0" lang="en-US" sz="2000" b="0" i="1" u="none" strike="noStrike" kern="1200" cap="none" spc="0" normalizeH="0" baseline="0" noProof="0" smtClean="0">
                <a:ln>
                  <a:noFill/>
                </a:ln>
                <a:solidFill>
                  <a:schemeClr val="tx1"/>
                </a:solidFill>
                <a:effectLst/>
                <a:uLnTx/>
                <a:uFillTx/>
                <a:latin typeface="+mn-lt"/>
                <a:ea typeface="+mn-ea"/>
                <a:cs typeface="+mn-cs"/>
              </a:rPr>
              <a:t>ad infinitum</a:t>
            </a:r>
            <a:r>
              <a:rPr kumimoji="0" lang="en-US" sz="2000" b="0" i="0" u="none" strike="noStrike" kern="1200" cap="none" spc="0" normalizeH="0" baseline="0" noProof="0" smtClean="0">
                <a:ln>
                  <a:noFill/>
                </a:ln>
                <a:solidFill>
                  <a:schemeClr val="tx1"/>
                </a:solidFill>
                <a:effectLst/>
                <a:uLnTx/>
                <a:uFillTx/>
                <a:latin typeface="+mn-lt"/>
                <a:ea typeface="+mn-ea"/>
                <a:cs typeface="+mn-cs"/>
              </a:rPr>
              <a:t>—it cannot know the risks of their honoring their contract. </a:t>
            </a:r>
          </a:p>
          <a:p>
            <a:pPr marL="742950" marR="0" lvl="1" indent="-28575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smtClean="0">
                <a:ln>
                  <a:noFill/>
                </a:ln>
                <a:solidFill>
                  <a:schemeClr val="tx1"/>
                </a:solidFill>
                <a:effectLst/>
                <a:uLnTx/>
                <a:uFillTx/>
                <a:latin typeface="+mn-lt"/>
                <a:ea typeface="+mn-ea"/>
                <a:cs typeface="+mn-cs"/>
              </a:rPr>
              <a:t>Explains some of adverse  effects of non-transparent over the counter credit default swaps</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Asymmetric Patterns</a:t>
            </a:r>
            <a:endParaRPr lang="en-US" dirty="0">
              <a:latin typeface="Helvetica" pitchFamily="34" charset="0"/>
              <a:cs typeface="Helvetica" pitchFamily="34" charset="0"/>
            </a:endParaRPr>
          </a:p>
        </p:txBody>
      </p:sp>
      <p:sp>
        <p:nvSpPr>
          <p:cNvPr id="3" name="Content Placeholder 2"/>
          <p:cNvSpPr>
            <a:spLocks noGrp="1"/>
          </p:cNvSpPr>
          <p:nvPr>
            <p:ph idx="1"/>
          </p:nvPr>
        </p:nvSpPr>
        <p:spPr/>
        <p:txBody>
          <a:bodyPr>
            <a:normAutofit fontScale="92500" lnSpcReduction="10000"/>
          </a:bodyPr>
          <a:lstStyle/>
          <a:p>
            <a:pPr>
              <a:lnSpc>
                <a:spcPct val="90000"/>
              </a:lnSpc>
            </a:pPr>
            <a:r>
              <a:rPr lang="en-US" sz="2400" dirty="0" smtClean="0">
                <a:latin typeface="Helvetica" pitchFamily="34" charset="0"/>
                <a:cs typeface="Helvetica" pitchFamily="34" charset="0"/>
              </a:rPr>
              <a:t>Our canonical model also assumed symmetric relationships in which all ties/contracts were identical. </a:t>
            </a:r>
          </a:p>
          <a:p>
            <a:pPr>
              <a:lnSpc>
                <a:spcPct val="90000"/>
              </a:lnSpc>
            </a:pPr>
            <a:r>
              <a:rPr lang="en-US" sz="2400" dirty="0" smtClean="0">
                <a:latin typeface="Helvetica" pitchFamily="34" charset="0"/>
                <a:cs typeface="Helvetica" pitchFamily="34" charset="0"/>
              </a:rPr>
              <a:t>In the presence of convexities, such symmetric arrangements often characterize optimal designs.  </a:t>
            </a:r>
          </a:p>
          <a:p>
            <a:pPr>
              <a:lnSpc>
                <a:spcPct val="90000"/>
              </a:lnSpc>
            </a:pPr>
            <a:r>
              <a:rPr lang="en-US" sz="2400" dirty="0" smtClean="0">
                <a:latin typeface="Helvetica" pitchFamily="34" charset="0"/>
                <a:cs typeface="Helvetica" pitchFamily="34" charset="0"/>
              </a:rPr>
              <a:t>But that is not so in the presence of non-convexities, and there are many alternative architectures.  </a:t>
            </a:r>
          </a:p>
          <a:p>
            <a:pPr lvl="1">
              <a:lnSpc>
                <a:spcPct val="90000"/>
              </a:lnSpc>
            </a:pPr>
            <a:r>
              <a:rPr lang="en-US" sz="2000" dirty="0" smtClean="0">
                <a:latin typeface="Helvetica" pitchFamily="34" charset="0"/>
                <a:cs typeface="Helvetica" pitchFamily="34" charset="0"/>
              </a:rPr>
              <a:t>For instance, a set of countries can be tightly linked (a “common financial market”) to each other, but the links among financial markets may be looser.  The former is designed to exploit the advantages of risk diversification, the latter to prevent the dangers of contagion. </a:t>
            </a:r>
          </a:p>
          <a:p>
            <a:pPr lvl="1">
              <a:lnSpc>
                <a:spcPct val="90000"/>
              </a:lnSpc>
            </a:pPr>
            <a:r>
              <a:rPr lang="en-US" sz="1800" dirty="0" smtClean="0">
                <a:latin typeface="Helvetica" pitchFamily="34" charset="0"/>
                <a:cs typeface="Helvetica" pitchFamily="34" charset="0"/>
              </a:rPr>
              <a:t>Circuit breakers might be absent in the former but play a large role in the relations among the “common markets.” </a:t>
            </a:r>
          </a:p>
          <a:p>
            <a:r>
              <a:rPr lang="en-US" sz="2600" dirty="0" smtClean="0">
                <a:latin typeface="Helvetica" pitchFamily="34" charset="0"/>
                <a:cs typeface="Helvetica" pitchFamily="34" charset="0"/>
              </a:rPr>
              <a:t>Different architectures may lead to greater ability to absorb small shocks but less resilience to large shocks</a:t>
            </a:r>
            <a:endParaRPr lang="en-US" sz="2600" dirty="0">
              <a:latin typeface="Helvetica" pitchFamily="34" charset="0"/>
              <a:cs typeface="Helvetic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80000"/>
              </a:lnSpc>
            </a:pPr>
            <a:r>
              <a:rPr lang="en-US" sz="2400" dirty="0" smtClean="0">
                <a:latin typeface="Helvetica" pitchFamily="34" charset="0"/>
                <a:cs typeface="Helvetica" pitchFamily="34" charset="0"/>
              </a:rPr>
              <a:t>Reducing the set of admissible relationships and behaviors can have benefits</a:t>
            </a:r>
          </a:p>
          <a:p>
            <a:pPr lvl="1">
              <a:lnSpc>
                <a:spcPct val="80000"/>
              </a:lnSpc>
            </a:pPr>
            <a:r>
              <a:rPr lang="en-US" sz="2400" dirty="0" smtClean="0">
                <a:latin typeface="Helvetica" pitchFamily="34" charset="0"/>
                <a:cs typeface="Helvetica" pitchFamily="34" charset="0"/>
              </a:rPr>
              <a:t>Reducing the scope for these uncertainties,</a:t>
            </a:r>
          </a:p>
          <a:p>
            <a:pPr lvl="1">
              <a:lnSpc>
                <a:spcPct val="80000"/>
              </a:lnSpc>
            </a:pPr>
            <a:r>
              <a:rPr lang="en-US" sz="2400" dirty="0" smtClean="0">
                <a:latin typeface="Helvetica" pitchFamily="34" charset="0"/>
                <a:cs typeface="Helvetica" pitchFamily="34" charset="0"/>
              </a:rPr>
              <a:t>Reducing the potential for information asymmetries, </a:t>
            </a:r>
          </a:p>
          <a:p>
            <a:pPr lvl="1">
              <a:lnSpc>
                <a:spcPct val="80000"/>
              </a:lnSpc>
            </a:pPr>
            <a:r>
              <a:rPr lang="en-US" sz="2400" dirty="0" smtClean="0">
                <a:latin typeface="Helvetica" pitchFamily="34" charset="0"/>
                <a:cs typeface="Helvetica" pitchFamily="34" charset="0"/>
              </a:rPr>
              <a:t>Reducing the burden on information gathering. </a:t>
            </a:r>
          </a:p>
          <a:p>
            <a:pPr>
              <a:lnSpc>
                <a:spcPct val="80000"/>
              </a:lnSpc>
            </a:pPr>
            <a:r>
              <a:rPr lang="en-US" sz="2400" dirty="0">
                <a:latin typeface="Helvetica" pitchFamily="34" charset="0"/>
                <a:cs typeface="Helvetica" pitchFamily="34" charset="0"/>
              </a:rPr>
              <a:t>I</a:t>
            </a:r>
            <a:r>
              <a:rPr lang="en-US" sz="2400" dirty="0" smtClean="0">
                <a:latin typeface="Helvetica" pitchFamily="34" charset="0"/>
                <a:cs typeface="Helvetica" pitchFamily="34" charset="0"/>
              </a:rPr>
              <a:t>n large non-linear systems with complex interactions, even small perturbations can have large consequences</a:t>
            </a:r>
          </a:p>
          <a:p>
            <a:pPr lvl="1">
              <a:lnSpc>
                <a:spcPct val="80000"/>
              </a:lnSpc>
            </a:pPr>
            <a:r>
              <a:rPr lang="en-US" sz="2400" dirty="0" smtClean="0">
                <a:latin typeface="Helvetica" pitchFamily="34" charset="0"/>
                <a:cs typeface="Helvetica" pitchFamily="34" charset="0"/>
              </a:rPr>
              <a:t>Understanding these interactions major research agenda</a:t>
            </a:r>
          </a:p>
          <a:p>
            <a:pPr>
              <a:lnSpc>
                <a:spcPct val="80000"/>
              </a:lnSpc>
            </a:pPr>
            <a:r>
              <a:rPr lang="en-US" sz="2400" dirty="0" smtClean="0">
                <a:latin typeface="Helvetica" pitchFamily="34" charset="0"/>
                <a:cs typeface="Helvetica" pitchFamily="34" charset="0"/>
              </a:rPr>
              <a:t>Broader research agenda:  Design of optimal networks, circuit breakers: optimal degree and form of financial integration</a:t>
            </a:r>
          </a:p>
          <a:p>
            <a:pPr>
              <a:lnSpc>
                <a:spcPct val="80000"/>
              </a:lnSpc>
            </a:pPr>
            <a:r>
              <a:rPr lang="en-US" sz="2400" dirty="0" smtClean="0">
                <a:latin typeface="Helvetica" pitchFamily="34" charset="0"/>
                <a:cs typeface="Helvetica" pitchFamily="34" charset="0"/>
              </a:rPr>
              <a:t>Beginning of  large literature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Helvetica" pitchFamily="34" charset="0"/>
                <a:cs typeface="Helvetica" pitchFamily="34" charset="0"/>
              </a:rPr>
              <a:t>Failures of Modern Macro-economics</a:t>
            </a:r>
            <a:endParaRPr lang="en-US" sz="3600" dirty="0">
              <a:latin typeface="Helvetica" pitchFamily="34" charset="0"/>
              <a:cs typeface="Helvetica" pitchFamily="34" charset="0"/>
            </a:endParaRPr>
          </a:p>
        </p:txBody>
      </p:sp>
      <p:sp>
        <p:nvSpPr>
          <p:cNvPr id="3" name="Content Placeholder 2"/>
          <p:cNvSpPr>
            <a:spLocks noGrp="1"/>
          </p:cNvSpPr>
          <p:nvPr>
            <p:ph idx="1"/>
          </p:nvPr>
        </p:nvSpPr>
        <p:spPr/>
        <p:txBody>
          <a:bodyPr>
            <a:normAutofit fontScale="92500" lnSpcReduction="10000"/>
          </a:bodyPr>
          <a:lstStyle/>
          <a:p>
            <a:r>
              <a:rPr lang="en-US" sz="2400" dirty="0" smtClean="0">
                <a:solidFill>
                  <a:schemeClr val="tx2">
                    <a:lumMod val="75000"/>
                  </a:schemeClr>
                </a:solidFill>
                <a:latin typeface="Helvetica" pitchFamily="34" charset="0"/>
                <a:cs typeface="Helvetica" pitchFamily="34" charset="0"/>
              </a:rPr>
              <a:t>Didn’t predict the financial crisis</a:t>
            </a:r>
          </a:p>
          <a:p>
            <a:pPr lvl="1"/>
            <a:r>
              <a:rPr lang="en-US" sz="2400" dirty="0" smtClean="0">
                <a:latin typeface="Helvetica" pitchFamily="34" charset="0"/>
                <a:cs typeface="Helvetica" pitchFamily="34" charset="0"/>
              </a:rPr>
              <a:t>Standard models assert that bubbles can’t happen</a:t>
            </a:r>
          </a:p>
          <a:p>
            <a:pPr lvl="1"/>
            <a:r>
              <a:rPr lang="en-US" sz="2400" dirty="0" smtClean="0">
                <a:latin typeface="Helvetica" pitchFamily="34" charset="0"/>
                <a:cs typeface="Helvetica" pitchFamily="34" charset="0"/>
              </a:rPr>
              <a:t>Standard models assert that shocks are exogenous</a:t>
            </a:r>
          </a:p>
          <a:p>
            <a:pPr lvl="2"/>
            <a:r>
              <a:rPr lang="en-US" dirty="0" smtClean="0">
                <a:latin typeface="Helvetica" pitchFamily="34" charset="0"/>
                <a:cs typeface="Helvetica" pitchFamily="34" charset="0"/>
              </a:rPr>
              <a:t>Key “disturbance” to </a:t>
            </a:r>
            <a:r>
              <a:rPr lang="en-US" dirty="0" smtClean="0">
                <a:solidFill>
                  <a:schemeClr val="tx2">
                    <a:lumMod val="50000"/>
                  </a:schemeClr>
                </a:solidFill>
                <a:latin typeface="Helvetica" pitchFamily="34" charset="0"/>
                <a:cs typeface="Helvetica" pitchFamily="34" charset="0"/>
              </a:rPr>
              <a:t>the</a:t>
            </a:r>
            <a:r>
              <a:rPr lang="en-US" dirty="0" smtClean="0">
                <a:latin typeface="Helvetica" pitchFamily="34" charset="0"/>
                <a:cs typeface="Helvetica" pitchFamily="34" charset="0"/>
              </a:rPr>
              <a:t> economy was endogenous</a:t>
            </a:r>
          </a:p>
          <a:p>
            <a:pPr lvl="1"/>
            <a:r>
              <a:rPr lang="en-US" sz="2400" dirty="0" smtClean="0">
                <a:latin typeface="Helvetica" pitchFamily="34" charset="0"/>
                <a:cs typeface="Helvetica" pitchFamily="34" charset="0"/>
              </a:rPr>
              <a:t>Policy frameworks suggested that (a) keeping inflation low was necessary, and almost sufficient, for stability and growth; (b) government didn’t have instruments to prevent bubbles; (c) cheaper to clean up mess after bubble broke</a:t>
            </a:r>
          </a:p>
          <a:p>
            <a:r>
              <a:rPr lang="en-US" sz="2400" dirty="0" smtClean="0">
                <a:solidFill>
                  <a:schemeClr val="tx2">
                    <a:lumMod val="75000"/>
                  </a:schemeClr>
                </a:solidFill>
                <a:latin typeface="Helvetica" pitchFamily="34" charset="0"/>
                <a:cs typeface="Helvetica" pitchFamily="34" charset="0"/>
              </a:rPr>
              <a:t>Even after bubble burst, economists claimed effects “contained”</a:t>
            </a:r>
          </a:p>
          <a:p>
            <a:pPr lvl="1"/>
            <a:r>
              <a:rPr lang="en-US" sz="2400" dirty="0" smtClean="0">
                <a:latin typeface="Helvetica" pitchFamily="34" charset="0"/>
                <a:cs typeface="Helvetica" pitchFamily="34" charset="0"/>
              </a:rPr>
              <a:t>because of diversification</a:t>
            </a:r>
          </a:p>
          <a:p>
            <a:pPr lvl="1"/>
            <a:r>
              <a:rPr lang="en-US" sz="2400" dirty="0">
                <a:latin typeface="Helvetica" pitchFamily="34" charset="0"/>
                <a:cs typeface="Helvetica" pitchFamily="34" charset="0"/>
              </a:rPr>
              <a:t>b</a:t>
            </a:r>
            <a:r>
              <a:rPr lang="en-US" sz="2400" dirty="0" smtClean="0">
                <a:latin typeface="Helvetica" pitchFamily="34" charset="0"/>
                <a:cs typeface="Helvetica" pitchFamily="34" charset="0"/>
              </a:rPr>
              <a:t>ecause markets have good “buffers”</a:t>
            </a:r>
          </a:p>
          <a:p>
            <a:pPr lvl="1">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References</a:t>
            </a:r>
            <a:endParaRPr lang="en-US" dirty="0"/>
          </a:p>
        </p:txBody>
      </p:sp>
      <p:sp>
        <p:nvSpPr>
          <p:cNvPr id="3" name="Content Placeholder 2"/>
          <p:cNvSpPr>
            <a:spLocks noGrp="1"/>
          </p:cNvSpPr>
          <p:nvPr>
            <p:ph idx="1"/>
          </p:nvPr>
        </p:nvSpPr>
        <p:spPr>
          <a:xfrm>
            <a:off x="457200" y="1371600"/>
            <a:ext cx="8229600" cy="4876800"/>
          </a:xfrm>
        </p:spPr>
        <p:txBody>
          <a:bodyPr>
            <a:noAutofit/>
          </a:bodyPr>
          <a:lstStyle/>
          <a:p>
            <a:r>
              <a:rPr lang="en-US" sz="1400" dirty="0" smtClean="0">
                <a:latin typeface="Helvetica" pitchFamily="34" charset="0"/>
                <a:cs typeface="Helvetica" pitchFamily="34" charset="0"/>
              </a:rPr>
              <a:t>Allen, Franklin and Douglas Gale, “Financial Contagion,” </a:t>
            </a:r>
            <a:r>
              <a:rPr lang="en-US" sz="1400" i="1" dirty="0" smtClean="0">
                <a:latin typeface="Helvetica" pitchFamily="34" charset="0"/>
                <a:cs typeface="Helvetica" pitchFamily="34" charset="0"/>
              </a:rPr>
              <a:t>Journal of Political Economy</a:t>
            </a:r>
            <a:r>
              <a:rPr lang="en-US" sz="1400" dirty="0" smtClean="0">
                <a:latin typeface="Helvetica" pitchFamily="34" charset="0"/>
                <a:cs typeface="Helvetica" pitchFamily="34" charset="0"/>
              </a:rPr>
              <a:t>, 108(1), 2000, pp. 1-33.</a:t>
            </a:r>
          </a:p>
          <a:p>
            <a:r>
              <a:rPr lang="en-US" sz="1400" dirty="0" err="1" smtClean="0">
                <a:latin typeface="Helvetica" pitchFamily="34" charset="0"/>
                <a:cs typeface="Helvetica" pitchFamily="34" charset="0"/>
              </a:rPr>
              <a:t>Battiston</a:t>
            </a:r>
            <a:r>
              <a:rPr lang="en-US" sz="1400" dirty="0" smtClean="0">
                <a:latin typeface="Helvetica" pitchFamily="34" charset="0"/>
                <a:cs typeface="Helvetica" pitchFamily="34" charset="0"/>
              </a:rPr>
              <a:t>, Stefano, </a:t>
            </a:r>
            <a:r>
              <a:rPr lang="en-US" sz="1400" dirty="0" err="1" smtClean="0">
                <a:latin typeface="Helvetica" pitchFamily="34" charset="0"/>
                <a:cs typeface="Helvetica" pitchFamily="34" charset="0"/>
              </a:rPr>
              <a:t>Domenico</a:t>
            </a:r>
            <a:r>
              <a:rPr lang="en-US" sz="1400" dirty="0" smtClean="0">
                <a:latin typeface="Helvetica" pitchFamily="34" charset="0"/>
                <a:cs typeface="Helvetica" pitchFamily="34" charset="0"/>
              </a:rPr>
              <a:t> </a:t>
            </a:r>
            <a:r>
              <a:rPr lang="en-US" sz="1400" dirty="0" err="1" smtClean="0">
                <a:latin typeface="Helvetica" pitchFamily="34" charset="0"/>
                <a:cs typeface="Helvetica" pitchFamily="34" charset="0"/>
              </a:rPr>
              <a:t>Delli</a:t>
            </a:r>
            <a:r>
              <a:rPr lang="en-US" sz="1400" dirty="0" smtClean="0">
                <a:latin typeface="Helvetica" pitchFamily="34" charset="0"/>
                <a:cs typeface="Helvetica" pitchFamily="34" charset="0"/>
              </a:rPr>
              <a:t> </a:t>
            </a:r>
            <a:r>
              <a:rPr lang="en-US" sz="1400" dirty="0" err="1" smtClean="0">
                <a:latin typeface="Helvetica" pitchFamily="34" charset="0"/>
                <a:cs typeface="Helvetica" pitchFamily="34" charset="0"/>
              </a:rPr>
              <a:t>Gatti</a:t>
            </a:r>
            <a:r>
              <a:rPr lang="en-US" sz="1400" dirty="0" smtClean="0">
                <a:latin typeface="Helvetica" pitchFamily="34" charset="0"/>
                <a:cs typeface="Helvetica" pitchFamily="34" charset="0"/>
              </a:rPr>
              <a:t>, Mauro </a:t>
            </a:r>
            <a:r>
              <a:rPr lang="en-US" sz="1400" dirty="0" err="1" smtClean="0">
                <a:latin typeface="Helvetica" pitchFamily="34" charset="0"/>
                <a:cs typeface="Helvetica" pitchFamily="34" charset="0"/>
              </a:rPr>
              <a:t>Gallegati</a:t>
            </a:r>
            <a:r>
              <a:rPr lang="en-US" sz="1400" dirty="0" smtClean="0">
                <a:latin typeface="Helvetica" pitchFamily="34" charset="0"/>
                <a:cs typeface="Helvetica" pitchFamily="34" charset="0"/>
              </a:rPr>
              <a:t>, Bruce Greenwald, and Joseph E. </a:t>
            </a:r>
            <a:r>
              <a:rPr lang="en-US" sz="1400" dirty="0" err="1" smtClean="0">
                <a:latin typeface="Helvetica" pitchFamily="34" charset="0"/>
                <a:cs typeface="Helvetica" pitchFamily="34" charset="0"/>
              </a:rPr>
              <a:t>Stiglitz</a:t>
            </a:r>
            <a:r>
              <a:rPr lang="en-US" sz="1400" dirty="0" smtClean="0">
                <a:latin typeface="Helvetica" pitchFamily="34" charset="0"/>
                <a:cs typeface="Helvetica" pitchFamily="34" charset="0"/>
              </a:rPr>
              <a:t>, “Liaisons </a:t>
            </a:r>
            <a:r>
              <a:rPr lang="en-US" sz="1400" dirty="0" err="1" smtClean="0">
                <a:latin typeface="Helvetica" pitchFamily="34" charset="0"/>
                <a:cs typeface="Helvetica" pitchFamily="34" charset="0"/>
              </a:rPr>
              <a:t>Dangereuses</a:t>
            </a:r>
            <a:r>
              <a:rPr lang="en-US" sz="1400" dirty="0" smtClean="0">
                <a:latin typeface="Helvetica" pitchFamily="34" charset="0"/>
                <a:cs typeface="Helvetica" pitchFamily="34" charset="0"/>
              </a:rPr>
              <a:t>:  Increasing Connectivity, Risk Sharing, and Systemic Risk,” paper presented to the Eastern Economic Association Meetings, February 27, 2009, New York.  </a:t>
            </a:r>
          </a:p>
          <a:p>
            <a:r>
              <a:rPr lang="en-US" sz="1400" dirty="0" err="1" smtClean="0">
                <a:latin typeface="Helvetica" pitchFamily="34" charset="0"/>
                <a:cs typeface="Helvetica" pitchFamily="34" charset="0"/>
              </a:rPr>
              <a:t>Delli</a:t>
            </a:r>
            <a:r>
              <a:rPr lang="en-US" sz="1400" dirty="0" smtClean="0">
                <a:latin typeface="Helvetica" pitchFamily="34" charset="0"/>
                <a:cs typeface="Helvetica" pitchFamily="34" charset="0"/>
              </a:rPr>
              <a:t> </a:t>
            </a:r>
            <a:r>
              <a:rPr lang="en-US" sz="1400" dirty="0" err="1" smtClean="0">
                <a:latin typeface="Helvetica" pitchFamily="34" charset="0"/>
                <a:cs typeface="Helvetica" pitchFamily="34" charset="0"/>
              </a:rPr>
              <a:t>Gatti</a:t>
            </a:r>
            <a:r>
              <a:rPr lang="en-US" sz="1400" dirty="0" smtClean="0">
                <a:latin typeface="Helvetica" pitchFamily="34" charset="0"/>
                <a:cs typeface="Helvetica" pitchFamily="34" charset="0"/>
              </a:rPr>
              <a:t>, </a:t>
            </a:r>
            <a:r>
              <a:rPr lang="en-US" sz="1400" dirty="0" err="1" smtClean="0">
                <a:latin typeface="Helvetica" pitchFamily="34" charset="0"/>
                <a:cs typeface="Helvetica" pitchFamily="34" charset="0"/>
              </a:rPr>
              <a:t>Domenico</a:t>
            </a:r>
            <a:r>
              <a:rPr lang="en-US" sz="1400" dirty="0" smtClean="0">
                <a:latin typeface="Helvetica" pitchFamily="34" charset="0"/>
                <a:cs typeface="Helvetica" pitchFamily="34" charset="0"/>
              </a:rPr>
              <a:t>, Mauro </a:t>
            </a:r>
            <a:r>
              <a:rPr lang="en-US" sz="1400" dirty="0" err="1" smtClean="0">
                <a:latin typeface="Helvetica" pitchFamily="34" charset="0"/>
                <a:cs typeface="Helvetica" pitchFamily="34" charset="0"/>
              </a:rPr>
              <a:t>Gallegati</a:t>
            </a:r>
            <a:r>
              <a:rPr lang="en-US" sz="1400" dirty="0" smtClean="0">
                <a:latin typeface="Helvetica" pitchFamily="34" charset="0"/>
                <a:cs typeface="Helvetica" pitchFamily="34" charset="0"/>
              </a:rPr>
              <a:t>, Bruce Greenwald, Alberto Russo, and Joseph E. </a:t>
            </a:r>
            <a:r>
              <a:rPr lang="en-US" sz="1400" dirty="0" err="1" smtClean="0">
                <a:latin typeface="Helvetica" pitchFamily="34" charset="0"/>
                <a:cs typeface="Helvetica" pitchFamily="34" charset="0"/>
              </a:rPr>
              <a:t>Stiglitz</a:t>
            </a:r>
            <a:r>
              <a:rPr lang="en-US" sz="1400" dirty="0" smtClean="0">
                <a:latin typeface="Helvetica" pitchFamily="34" charset="0"/>
                <a:cs typeface="Helvetica" pitchFamily="34" charset="0"/>
              </a:rPr>
              <a:t>, “Business fluctuations in a credit-network economy” </a:t>
            </a:r>
            <a:r>
              <a:rPr lang="en-US" sz="1400" i="1" dirty="0" err="1" smtClean="0">
                <a:latin typeface="Helvetica" pitchFamily="34" charset="0"/>
                <a:cs typeface="Helvetica" pitchFamily="34" charset="0"/>
              </a:rPr>
              <a:t>Physica</a:t>
            </a:r>
            <a:r>
              <a:rPr lang="en-US" sz="1400" i="1" dirty="0" smtClean="0">
                <a:latin typeface="Helvetica" pitchFamily="34" charset="0"/>
                <a:cs typeface="Helvetica" pitchFamily="34" charset="0"/>
              </a:rPr>
              <a:t> A, </a:t>
            </a:r>
            <a:r>
              <a:rPr lang="en-US" sz="1400" dirty="0" smtClean="0">
                <a:latin typeface="Helvetica" pitchFamily="34" charset="0"/>
                <a:cs typeface="Helvetica" pitchFamily="34" charset="0"/>
              </a:rPr>
              <a:t>370 (2006), pp. 68-74.</a:t>
            </a:r>
          </a:p>
          <a:p>
            <a:r>
              <a:rPr lang="en-US" sz="1400" dirty="0" err="1">
                <a:latin typeface="Helvetica" pitchFamily="34" charset="0"/>
                <a:cs typeface="Helvetica" pitchFamily="34" charset="0"/>
              </a:rPr>
              <a:t>Delli</a:t>
            </a:r>
            <a:r>
              <a:rPr lang="en-US" sz="1400" dirty="0">
                <a:latin typeface="Helvetica" pitchFamily="34" charset="0"/>
                <a:cs typeface="Helvetica" pitchFamily="34" charset="0"/>
              </a:rPr>
              <a:t> </a:t>
            </a:r>
            <a:r>
              <a:rPr lang="en-US" sz="1400" dirty="0" err="1">
                <a:latin typeface="Helvetica" pitchFamily="34" charset="0"/>
                <a:cs typeface="Helvetica" pitchFamily="34" charset="0"/>
              </a:rPr>
              <a:t>Gatti</a:t>
            </a:r>
            <a:r>
              <a:rPr lang="en-US" sz="1400" dirty="0">
                <a:latin typeface="Helvetica" pitchFamily="34" charset="0"/>
                <a:cs typeface="Helvetica" pitchFamily="34" charset="0"/>
              </a:rPr>
              <a:t>, </a:t>
            </a:r>
            <a:r>
              <a:rPr lang="en-US" sz="1400" dirty="0" err="1">
                <a:latin typeface="Helvetica" pitchFamily="34" charset="0"/>
                <a:cs typeface="Helvetica" pitchFamily="34" charset="0"/>
              </a:rPr>
              <a:t>Domenico</a:t>
            </a:r>
            <a:r>
              <a:rPr lang="en-US" sz="1400" dirty="0">
                <a:latin typeface="Helvetica" pitchFamily="34" charset="0"/>
                <a:cs typeface="Helvetica" pitchFamily="34" charset="0"/>
              </a:rPr>
              <a:t>, Mauro </a:t>
            </a:r>
            <a:r>
              <a:rPr lang="en-US" sz="1400" dirty="0" err="1">
                <a:latin typeface="Helvetica" pitchFamily="34" charset="0"/>
                <a:cs typeface="Helvetica" pitchFamily="34" charset="0"/>
              </a:rPr>
              <a:t>Gallegati</a:t>
            </a:r>
            <a:r>
              <a:rPr lang="en-US" sz="1400" dirty="0">
                <a:latin typeface="Helvetica" pitchFamily="34" charset="0"/>
                <a:cs typeface="Helvetica" pitchFamily="34" charset="0"/>
              </a:rPr>
              <a:t>, Bruce Greenwald, Alberto Russo, and Joseph E. </a:t>
            </a:r>
            <a:r>
              <a:rPr lang="en-US" sz="1400" dirty="0" err="1">
                <a:latin typeface="Helvetica" pitchFamily="34" charset="0"/>
                <a:cs typeface="Helvetica" pitchFamily="34" charset="0"/>
              </a:rPr>
              <a:t>Stiglitz</a:t>
            </a:r>
            <a:r>
              <a:rPr lang="en-US" sz="1400" dirty="0">
                <a:latin typeface="Helvetica" pitchFamily="34" charset="0"/>
                <a:cs typeface="Helvetica" pitchFamily="34" charset="0"/>
              </a:rPr>
              <a:t>, 2006, “Business Fluctuations in a Credit-Network Economy,” </a:t>
            </a:r>
            <a:r>
              <a:rPr lang="en-US" sz="1400" i="1" dirty="0" err="1">
                <a:latin typeface="Helvetica" pitchFamily="34" charset="0"/>
                <a:cs typeface="Helvetica" pitchFamily="34" charset="0"/>
              </a:rPr>
              <a:t>Physica</a:t>
            </a:r>
            <a:r>
              <a:rPr lang="en-US" sz="1400" i="1" dirty="0">
                <a:latin typeface="Helvetica" pitchFamily="34" charset="0"/>
                <a:cs typeface="Helvetica" pitchFamily="34" charset="0"/>
              </a:rPr>
              <a:t> A</a:t>
            </a:r>
            <a:r>
              <a:rPr lang="en-US" sz="1400" dirty="0">
                <a:latin typeface="Helvetica" pitchFamily="34" charset="0"/>
                <a:cs typeface="Helvetica" pitchFamily="34" charset="0"/>
              </a:rPr>
              <a:t>, 370, pp. 68-74. </a:t>
            </a:r>
          </a:p>
          <a:p>
            <a:r>
              <a:rPr lang="en-US" sz="1400" dirty="0">
                <a:latin typeface="Helvetica" pitchFamily="34" charset="0"/>
                <a:cs typeface="Helvetica" pitchFamily="34" charset="0"/>
              </a:rPr>
              <a:t>—— , —— , —— , ——, and ——, 2009, “Business Fluctuations and Bankruptcy Avalanches in an Evolving Network,” </a:t>
            </a:r>
            <a:r>
              <a:rPr lang="en-US" sz="1400" i="1" dirty="0">
                <a:latin typeface="Helvetica" pitchFamily="34" charset="0"/>
                <a:cs typeface="Helvetica" pitchFamily="34" charset="0"/>
              </a:rPr>
              <a:t>Journal of Economic Interaction and Coordination, </a:t>
            </a:r>
            <a:r>
              <a:rPr lang="en-US" sz="1400" dirty="0">
                <a:latin typeface="Helvetica" pitchFamily="34" charset="0"/>
                <a:cs typeface="Helvetica" pitchFamily="34" charset="0"/>
              </a:rPr>
              <a:t>4(2), November, pp. 195-212. </a:t>
            </a:r>
          </a:p>
          <a:p>
            <a:r>
              <a:rPr lang="en-US" sz="1400" dirty="0">
                <a:latin typeface="Helvetica" pitchFamily="34" charset="0"/>
                <a:cs typeface="Helvetica" pitchFamily="34" charset="0"/>
              </a:rPr>
              <a:t>De </a:t>
            </a:r>
            <a:r>
              <a:rPr lang="en-US" sz="1400" dirty="0" err="1">
                <a:latin typeface="Helvetica" pitchFamily="34" charset="0"/>
                <a:cs typeface="Helvetica" pitchFamily="34" charset="0"/>
              </a:rPr>
              <a:t>Masi</a:t>
            </a:r>
            <a:r>
              <a:rPr lang="en-US" sz="1400" dirty="0">
                <a:latin typeface="Helvetica" pitchFamily="34" charset="0"/>
                <a:cs typeface="Helvetica" pitchFamily="34" charset="0"/>
              </a:rPr>
              <a:t>, Giulia, </a:t>
            </a:r>
            <a:r>
              <a:rPr lang="en-US" sz="1400" dirty="0" err="1">
                <a:latin typeface="Helvetica" pitchFamily="34" charset="0"/>
                <a:cs typeface="Helvetica" pitchFamily="34" charset="0"/>
              </a:rPr>
              <a:t>Yoshi</a:t>
            </a:r>
            <a:r>
              <a:rPr lang="en-US" sz="1400" dirty="0">
                <a:latin typeface="Helvetica" pitchFamily="34" charset="0"/>
                <a:cs typeface="Helvetica" pitchFamily="34" charset="0"/>
              </a:rPr>
              <a:t> Fujiwara, Mauro </a:t>
            </a:r>
            <a:r>
              <a:rPr lang="en-US" sz="1400" dirty="0" err="1">
                <a:latin typeface="Helvetica" pitchFamily="34" charset="0"/>
                <a:cs typeface="Helvetica" pitchFamily="34" charset="0"/>
              </a:rPr>
              <a:t>Gallegati</a:t>
            </a:r>
            <a:r>
              <a:rPr lang="en-US" sz="1400" dirty="0">
                <a:latin typeface="Helvetica" pitchFamily="34" charset="0"/>
                <a:cs typeface="Helvetica" pitchFamily="34" charset="0"/>
              </a:rPr>
              <a:t>, Bruce Greenwald, and Joseph E. </a:t>
            </a:r>
            <a:r>
              <a:rPr lang="en-US" sz="1400" dirty="0" err="1">
                <a:latin typeface="Helvetica" pitchFamily="34" charset="0"/>
                <a:cs typeface="Helvetica" pitchFamily="34" charset="0"/>
              </a:rPr>
              <a:t>Stiglitz</a:t>
            </a:r>
            <a:r>
              <a:rPr lang="en-US" sz="1400" dirty="0">
                <a:latin typeface="Helvetica" pitchFamily="34" charset="0"/>
                <a:cs typeface="Helvetica" pitchFamily="34" charset="0"/>
              </a:rPr>
              <a:t>, forthcoming, "An Analysis of the Japanese Credit Network," </a:t>
            </a:r>
            <a:r>
              <a:rPr lang="en-US" sz="1400" i="1" dirty="0">
                <a:latin typeface="Helvetica" pitchFamily="34" charset="0"/>
                <a:cs typeface="Helvetica" pitchFamily="34" charset="0"/>
              </a:rPr>
              <a:t>Evolutionary and Institutional Economics Review.</a:t>
            </a:r>
            <a:endParaRPr lang="en-US" sz="1400" dirty="0">
              <a:latin typeface="Helvetica" pitchFamily="34" charset="0"/>
              <a:cs typeface="Helvetica" pitchFamily="34" charset="0"/>
            </a:endParaRPr>
          </a:p>
          <a:p>
            <a:r>
              <a:rPr lang="en-US" sz="1400" dirty="0" err="1">
                <a:latin typeface="Helvetica" pitchFamily="34" charset="0"/>
                <a:cs typeface="Helvetica" pitchFamily="34" charset="0"/>
              </a:rPr>
              <a:t>Gai</a:t>
            </a:r>
            <a:r>
              <a:rPr lang="en-US" sz="1400" dirty="0">
                <a:latin typeface="Helvetica" pitchFamily="34" charset="0"/>
                <a:cs typeface="Helvetica" pitchFamily="34" charset="0"/>
              </a:rPr>
              <a:t>, </a:t>
            </a:r>
            <a:r>
              <a:rPr lang="en-US" sz="1400" dirty="0" err="1">
                <a:latin typeface="Helvetica" pitchFamily="34" charset="0"/>
                <a:cs typeface="Helvetica" pitchFamily="34" charset="0"/>
              </a:rPr>
              <a:t>Prasanna</a:t>
            </a:r>
            <a:r>
              <a:rPr lang="en-US" sz="1400" dirty="0">
                <a:latin typeface="Helvetica" pitchFamily="34" charset="0"/>
                <a:cs typeface="Helvetica" pitchFamily="34" charset="0"/>
              </a:rPr>
              <a:t> and </a:t>
            </a:r>
            <a:r>
              <a:rPr lang="en-US" sz="1400" dirty="0" err="1">
                <a:latin typeface="Helvetica" pitchFamily="34" charset="0"/>
                <a:cs typeface="Helvetica" pitchFamily="34" charset="0"/>
              </a:rPr>
              <a:t>Sujit</a:t>
            </a:r>
            <a:r>
              <a:rPr lang="en-US" sz="1400" dirty="0">
                <a:latin typeface="Helvetica" pitchFamily="34" charset="0"/>
                <a:cs typeface="Helvetica" pitchFamily="34" charset="0"/>
              </a:rPr>
              <a:t> </a:t>
            </a:r>
            <a:r>
              <a:rPr lang="en-US" sz="1400" dirty="0" err="1">
                <a:latin typeface="Helvetica" pitchFamily="34" charset="0"/>
                <a:cs typeface="Helvetica" pitchFamily="34" charset="0"/>
              </a:rPr>
              <a:t>Kapadia</a:t>
            </a:r>
            <a:r>
              <a:rPr lang="en-US" sz="1400" dirty="0">
                <a:latin typeface="Helvetica" pitchFamily="34" charset="0"/>
                <a:cs typeface="Helvetica" pitchFamily="34" charset="0"/>
              </a:rPr>
              <a:t>, 2010a, “Contagion in Financial Networks,” </a:t>
            </a:r>
            <a:r>
              <a:rPr lang="en-US" sz="1400" i="1" dirty="0">
                <a:latin typeface="Helvetica" pitchFamily="34" charset="0"/>
                <a:cs typeface="Helvetica" pitchFamily="34" charset="0"/>
              </a:rPr>
              <a:t>Proceedings of the Royal Society A</a:t>
            </a:r>
            <a:r>
              <a:rPr lang="en-US" sz="1400" dirty="0">
                <a:latin typeface="Helvetica" pitchFamily="34" charset="0"/>
                <a:cs typeface="Helvetica" pitchFamily="34" charset="0"/>
              </a:rPr>
              <a:t>, 466(2120), pp. 2401-2423.</a:t>
            </a:r>
          </a:p>
          <a:p>
            <a:r>
              <a:rPr lang="en-US" sz="1400" dirty="0">
                <a:latin typeface="Helvetica" pitchFamily="34" charset="0"/>
                <a:cs typeface="Helvetica" pitchFamily="34" charset="0"/>
              </a:rPr>
              <a:t>—— and ——, 2010b, “Liquidity hoarding, network externalities, and interbank market collapse,” mimeo, Bank of England. </a:t>
            </a:r>
            <a:endParaRPr lang="en-US" sz="1400" dirty="0" smtClean="0">
              <a:latin typeface="Helvetica" pitchFamily="34" charset="0"/>
              <a:cs typeface="Helvetica" pitchFamily="34" charset="0"/>
            </a:endParaRPr>
          </a:p>
          <a:p>
            <a:r>
              <a:rPr lang="en-US" sz="1400" dirty="0" err="1" smtClean="0">
                <a:latin typeface="Helvetica" pitchFamily="34" charset="0"/>
                <a:cs typeface="Helvetica" pitchFamily="34" charset="0"/>
              </a:rPr>
              <a:t>Gallegati</a:t>
            </a:r>
            <a:r>
              <a:rPr lang="en-US" sz="1400" dirty="0" smtClean="0">
                <a:latin typeface="Helvetica" pitchFamily="34" charset="0"/>
                <a:cs typeface="Helvetica" pitchFamily="34" charset="0"/>
              </a:rPr>
              <a:t>, Mauro, Bruce Greenwald, </a:t>
            </a:r>
            <a:r>
              <a:rPr lang="en-US" sz="1400" dirty="0" err="1" smtClean="0">
                <a:latin typeface="Helvetica" pitchFamily="34" charset="0"/>
                <a:cs typeface="Helvetica" pitchFamily="34" charset="0"/>
              </a:rPr>
              <a:t>Matteo</a:t>
            </a:r>
            <a:r>
              <a:rPr lang="en-US" sz="1400" dirty="0" smtClean="0">
                <a:latin typeface="Helvetica" pitchFamily="34" charset="0"/>
                <a:cs typeface="Helvetica" pitchFamily="34" charset="0"/>
              </a:rPr>
              <a:t> G. </a:t>
            </a:r>
            <a:r>
              <a:rPr lang="en-US" sz="1400" dirty="0" err="1" smtClean="0">
                <a:latin typeface="Helvetica" pitchFamily="34" charset="0"/>
                <a:cs typeface="Helvetica" pitchFamily="34" charset="0"/>
              </a:rPr>
              <a:t>Richiardi</a:t>
            </a:r>
            <a:r>
              <a:rPr lang="en-US" sz="1400" dirty="0" smtClean="0">
                <a:latin typeface="Helvetica" pitchFamily="34" charset="0"/>
                <a:cs typeface="Helvetica" pitchFamily="34" charset="0"/>
              </a:rPr>
              <a:t>,  Joseph E. </a:t>
            </a:r>
            <a:r>
              <a:rPr lang="en-US" sz="1400" dirty="0" err="1" smtClean="0">
                <a:latin typeface="Helvetica" pitchFamily="34" charset="0"/>
                <a:cs typeface="Helvetica" pitchFamily="34" charset="0"/>
              </a:rPr>
              <a:t>Stiglitz</a:t>
            </a:r>
            <a:r>
              <a:rPr lang="en-US" sz="1400" dirty="0" smtClean="0">
                <a:latin typeface="Helvetica" pitchFamily="34" charset="0"/>
                <a:cs typeface="Helvetica" pitchFamily="34" charset="0"/>
              </a:rPr>
              <a:t>, “The Asymmetric Effect of Diffusion Processes: Risk Sharing and Contagion,” </a:t>
            </a:r>
            <a:r>
              <a:rPr lang="en-US" sz="1400" i="1" dirty="0" smtClean="0">
                <a:latin typeface="Helvetica" pitchFamily="34" charset="0"/>
                <a:cs typeface="Helvetica" pitchFamily="34" charset="0"/>
              </a:rPr>
              <a:t>Global Economy Journal </a:t>
            </a:r>
            <a:r>
              <a:rPr lang="en-US" sz="1400" dirty="0" smtClean="0">
                <a:latin typeface="Helvetica" pitchFamily="34" charset="0"/>
                <a:cs typeface="Helvetica" pitchFamily="34" charset="0"/>
              </a:rPr>
              <a:t>8(3), 2008</a:t>
            </a:r>
            <a:endParaRPr lang="en-US" sz="1400" dirty="0">
              <a:latin typeface="Helvetica" pitchFamily="34" charset="0"/>
              <a:cs typeface="Helvetic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US" dirty="0"/>
          </a:p>
        </p:txBody>
      </p:sp>
      <p:sp>
        <p:nvSpPr>
          <p:cNvPr id="3" name="Content Placeholder 2"/>
          <p:cNvSpPr>
            <a:spLocks noGrp="1"/>
          </p:cNvSpPr>
          <p:nvPr>
            <p:ph idx="1"/>
          </p:nvPr>
        </p:nvSpPr>
        <p:spPr>
          <a:xfrm>
            <a:off x="457200" y="1371600"/>
            <a:ext cx="8229600" cy="4876800"/>
          </a:xfrm>
        </p:spPr>
        <p:txBody>
          <a:bodyPr>
            <a:normAutofit fontScale="62500" lnSpcReduction="20000"/>
          </a:bodyPr>
          <a:lstStyle/>
          <a:p>
            <a:pPr>
              <a:lnSpc>
                <a:spcPct val="120000"/>
              </a:lnSpc>
              <a:buNone/>
            </a:pPr>
            <a:endParaRPr lang="en-US" sz="2600" dirty="0" smtClean="0">
              <a:latin typeface="Helvetica" pitchFamily="34" charset="0"/>
              <a:cs typeface="Helvetica" pitchFamily="34" charset="0"/>
            </a:endParaRPr>
          </a:p>
          <a:p>
            <a:pPr>
              <a:lnSpc>
                <a:spcPct val="120000"/>
              </a:lnSpc>
            </a:pPr>
            <a:r>
              <a:rPr lang="en-US" sz="2600" dirty="0" smtClean="0">
                <a:latin typeface="Helvetica" pitchFamily="34" charset="0"/>
                <a:cs typeface="Helvetica" pitchFamily="34" charset="0"/>
              </a:rPr>
              <a:t>Greenwald, Bruce and J. E. </a:t>
            </a:r>
            <a:r>
              <a:rPr lang="en-US" sz="2600" dirty="0" err="1" smtClean="0">
                <a:latin typeface="Helvetica" pitchFamily="34" charset="0"/>
                <a:cs typeface="Helvetica" pitchFamily="34" charset="0"/>
              </a:rPr>
              <a:t>Stiglitz</a:t>
            </a:r>
            <a:r>
              <a:rPr lang="en-US" sz="2600" dirty="0" smtClean="0">
                <a:latin typeface="Helvetica" pitchFamily="34" charset="0"/>
                <a:cs typeface="Helvetica" pitchFamily="34" charset="0"/>
              </a:rPr>
              <a:t>, </a:t>
            </a:r>
            <a:r>
              <a:rPr lang="en-US" sz="2600" i="1" dirty="0" smtClean="0">
                <a:latin typeface="Helvetica" pitchFamily="34" charset="0"/>
                <a:cs typeface="Helvetica" pitchFamily="34" charset="0"/>
              </a:rPr>
              <a:t>Towards a New Paradigm of Monetary Economics, </a:t>
            </a:r>
            <a:r>
              <a:rPr lang="en-US" sz="2600" dirty="0" smtClean="0">
                <a:latin typeface="Helvetica" pitchFamily="34" charset="0"/>
                <a:cs typeface="Helvetica" pitchFamily="34" charset="0"/>
              </a:rPr>
              <a:t>Cambridge:  Cambridge University Press, 2003</a:t>
            </a:r>
          </a:p>
          <a:p>
            <a:pPr>
              <a:lnSpc>
                <a:spcPct val="120000"/>
              </a:lnSpc>
            </a:pPr>
            <a:r>
              <a:rPr lang="en-US" sz="2600" dirty="0" smtClean="0">
                <a:latin typeface="Helvetica" pitchFamily="34" charset="0"/>
                <a:cs typeface="Helvetica" pitchFamily="34" charset="0"/>
              </a:rPr>
              <a:t>Jeanne, Olivier and Anton </a:t>
            </a:r>
            <a:r>
              <a:rPr lang="en-US" sz="2600" dirty="0" err="1" smtClean="0">
                <a:latin typeface="Helvetica" pitchFamily="34" charset="0"/>
                <a:cs typeface="Helvetica" pitchFamily="34" charset="0"/>
              </a:rPr>
              <a:t>Korinek</a:t>
            </a:r>
            <a:r>
              <a:rPr lang="en-US" sz="2600" dirty="0" smtClean="0">
                <a:latin typeface="Helvetica" pitchFamily="34" charset="0"/>
                <a:cs typeface="Helvetica" pitchFamily="34" charset="0"/>
              </a:rPr>
              <a:t>, 2010, “Excessive Volatility in Capital Flows:  A </a:t>
            </a:r>
            <a:r>
              <a:rPr lang="en-US" sz="2600" dirty="0" err="1" smtClean="0">
                <a:latin typeface="Helvetica" pitchFamily="34" charset="0"/>
                <a:cs typeface="Helvetica" pitchFamily="34" charset="0"/>
              </a:rPr>
              <a:t>Pigouvian</a:t>
            </a:r>
            <a:r>
              <a:rPr lang="en-US" sz="2600" dirty="0" smtClean="0">
                <a:latin typeface="Helvetica" pitchFamily="34" charset="0"/>
                <a:cs typeface="Helvetica" pitchFamily="34" charset="0"/>
              </a:rPr>
              <a:t> Taxation Approach,” </a:t>
            </a:r>
            <a:r>
              <a:rPr lang="en-US" sz="2600" i="1" dirty="0" smtClean="0">
                <a:latin typeface="Helvetica" pitchFamily="34" charset="0"/>
                <a:cs typeface="Helvetica" pitchFamily="34" charset="0"/>
              </a:rPr>
              <a:t>American Economic Review</a:t>
            </a:r>
            <a:r>
              <a:rPr lang="en-US" sz="2600" dirty="0" smtClean="0">
                <a:latin typeface="Helvetica" pitchFamily="34" charset="0"/>
                <a:cs typeface="Helvetica" pitchFamily="34" charset="0"/>
              </a:rPr>
              <a:t>, 100(2), pp. 403–407.</a:t>
            </a:r>
          </a:p>
          <a:p>
            <a:pPr>
              <a:lnSpc>
                <a:spcPct val="120000"/>
              </a:lnSpc>
            </a:pPr>
            <a:r>
              <a:rPr lang="en-US" sz="2600" dirty="0" smtClean="0">
                <a:latin typeface="Helvetica" pitchFamily="34" charset="0"/>
                <a:cs typeface="Helvetica" pitchFamily="34" charset="0"/>
              </a:rPr>
              <a:t>Haldane, Andrew G., 2009, “Rethinking the Financial Network,” address to the Financial Students Association, Amsterdam, April, available at  http://www.bankofengland.co.uk/publications/speeches/2009/speech386.pdf (accessed September 22, 2010).</a:t>
            </a:r>
          </a:p>
          <a:p>
            <a:pPr>
              <a:lnSpc>
                <a:spcPct val="120000"/>
              </a:lnSpc>
            </a:pPr>
            <a:r>
              <a:rPr lang="en-US" sz="2600" dirty="0" smtClean="0">
                <a:latin typeface="Helvetica" pitchFamily="34" charset="0"/>
                <a:cs typeface="Helvetica" pitchFamily="34" charset="0"/>
              </a:rPr>
              <a:t>Haldane, Andrew G. and Robert M. May, 2010, “Systemic risk in banking ecosystems,” University of Oxford mimeo.</a:t>
            </a:r>
          </a:p>
          <a:p>
            <a:pPr>
              <a:lnSpc>
                <a:spcPct val="120000"/>
              </a:lnSpc>
            </a:pPr>
            <a:r>
              <a:rPr lang="en-US" sz="2600" dirty="0" err="1" smtClean="0">
                <a:latin typeface="Helvetica" pitchFamily="34" charset="0"/>
                <a:cs typeface="Helvetica" pitchFamily="34" charset="0"/>
              </a:rPr>
              <a:t>Korinek</a:t>
            </a:r>
            <a:r>
              <a:rPr lang="en-US" sz="2600" dirty="0" smtClean="0">
                <a:latin typeface="Helvetica" pitchFamily="34" charset="0"/>
                <a:cs typeface="Helvetica" pitchFamily="34" charset="0"/>
              </a:rPr>
              <a:t>, Anton, 2010a, “Regulating Capital Flows to Emerging Markets:  An Externality View,” working paper, University of Maryland. </a:t>
            </a:r>
          </a:p>
          <a:p>
            <a:pPr>
              <a:lnSpc>
                <a:spcPct val="120000"/>
              </a:lnSpc>
            </a:pPr>
            <a:r>
              <a:rPr lang="en-US" sz="2600" dirty="0" smtClean="0">
                <a:latin typeface="Helvetica" pitchFamily="34" charset="0"/>
                <a:cs typeface="Helvetica" pitchFamily="34" charset="0"/>
              </a:rPr>
              <a:t>——, 2010b, “Hot Money and Serial Financial Crises,” working paper, University of Maryland, presented at the 11</a:t>
            </a:r>
            <a:r>
              <a:rPr lang="en-US" sz="2600" baseline="30000" dirty="0" smtClean="0">
                <a:latin typeface="Helvetica" pitchFamily="34" charset="0"/>
                <a:cs typeface="Helvetica" pitchFamily="34" charset="0"/>
              </a:rPr>
              <a:t>th</a:t>
            </a:r>
            <a:r>
              <a:rPr lang="en-US" sz="2600" dirty="0" smtClean="0">
                <a:latin typeface="Helvetica" pitchFamily="34" charset="0"/>
                <a:cs typeface="Helvetica" pitchFamily="34" charset="0"/>
              </a:rPr>
              <a:t> Jacques </a:t>
            </a:r>
            <a:r>
              <a:rPr lang="en-US" sz="2600" dirty="0" err="1" smtClean="0">
                <a:latin typeface="Helvetica" pitchFamily="34" charset="0"/>
                <a:cs typeface="Helvetica" pitchFamily="34" charset="0"/>
              </a:rPr>
              <a:t>Polak</a:t>
            </a:r>
            <a:r>
              <a:rPr lang="en-US" sz="2600" dirty="0" smtClean="0">
                <a:latin typeface="Helvetica" pitchFamily="34" charset="0"/>
                <a:cs typeface="Helvetica" pitchFamily="34" charset="0"/>
              </a:rPr>
              <a:t> Annual Research Conference, November 4-5. </a:t>
            </a:r>
          </a:p>
          <a:p>
            <a:pPr>
              <a:lnSpc>
                <a:spcPct val="120000"/>
              </a:lnSpc>
            </a:pPr>
            <a:r>
              <a:rPr lang="en-US" sz="2600" dirty="0" smtClean="0">
                <a:latin typeface="Helvetica" pitchFamily="34" charset="0"/>
                <a:cs typeface="Helvetica" pitchFamily="34" charset="0"/>
              </a:rPr>
              <a:t>——, 2011, “Systemic Risk-Taking:  Amplification Effects, Externalities, and Regulatory Responses,” working paper, University of Maryland. </a:t>
            </a:r>
          </a:p>
          <a:p>
            <a:pPr>
              <a:lnSpc>
                <a:spcPct val="80000"/>
              </a:lnSpc>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Helvetica" pitchFamily="34" charset="0"/>
                <a:cs typeface="Helvetica" pitchFamily="34" charset="0"/>
              </a:rPr>
              <a:t>Structural Transformation</a:t>
            </a:r>
            <a:endParaRPr lang="en-US" b="1" dirty="0">
              <a:latin typeface="Helvetica" pitchFamily="34" charset="0"/>
              <a:cs typeface="Helvetica" pitchFamily="34" charset="0"/>
            </a:endParaRPr>
          </a:p>
        </p:txBody>
      </p:sp>
      <p:sp>
        <p:nvSpPr>
          <p:cNvPr id="3" name="Content Placeholder 2"/>
          <p:cNvSpPr>
            <a:spLocks noGrp="1"/>
          </p:cNvSpPr>
          <p:nvPr>
            <p:ph idx="1"/>
          </p:nvPr>
        </p:nvSpPr>
        <p:spPr/>
        <p:txBody>
          <a:bodyPr>
            <a:normAutofit/>
          </a:bodyPr>
          <a:lstStyle/>
          <a:p>
            <a:r>
              <a:rPr lang="en-US" sz="2800" dirty="0" smtClean="0">
                <a:latin typeface="Helvetica" pitchFamily="34" charset="0"/>
                <a:cs typeface="Helvetica" pitchFamily="34" charset="0"/>
              </a:rPr>
              <a:t>Great depression was structural transformation from agricultural to manufacturing—this is a structural transformation from manufacturing to services</a:t>
            </a:r>
          </a:p>
          <a:p>
            <a:pPr lvl="1"/>
            <a:r>
              <a:rPr lang="en-US" dirty="0" smtClean="0">
                <a:latin typeface="Helvetica" pitchFamily="34" charset="0"/>
                <a:cs typeface="Helvetica" pitchFamily="34" charset="0"/>
              </a:rPr>
              <a:t>Productivity growth well in excess of growth in demand</a:t>
            </a:r>
          </a:p>
          <a:p>
            <a:pPr lvl="1"/>
            <a:r>
              <a:rPr lang="en-US" dirty="0" smtClean="0">
                <a:latin typeface="Helvetica" pitchFamily="34" charset="0"/>
                <a:cs typeface="Helvetica" pitchFamily="34" charset="0"/>
              </a:rPr>
              <a:t>Implying decrease in demand</a:t>
            </a:r>
          </a:p>
          <a:p>
            <a:pPr lvl="1"/>
            <a:r>
              <a:rPr lang="en-US" dirty="0" smtClean="0">
                <a:latin typeface="Helvetica" pitchFamily="34" charset="0"/>
                <a:cs typeface="Helvetica" pitchFamily="34" charset="0"/>
              </a:rPr>
              <a:t>If labor gets “trapped” in declining sector, then income will decline</a:t>
            </a:r>
          </a:p>
          <a:p>
            <a:pPr lvl="1">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latin typeface="Helvetica" pitchFamily="34" charset="0"/>
                <a:cs typeface="Helvetica" pitchFamily="34" charset="0"/>
              </a:rPr>
              <a:t>Technical change always can induce large distributive consequences</a:t>
            </a:r>
          </a:p>
          <a:p>
            <a:pPr lvl="1"/>
            <a:r>
              <a:rPr lang="en-US" dirty="0" smtClean="0">
                <a:latin typeface="Helvetica" pitchFamily="34" charset="0"/>
                <a:cs typeface="Helvetica" pitchFamily="34" charset="0"/>
              </a:rPr>
              <a:t>Standard models ignore these</a:t>
            </a:r>
          </a:p>
          <a:p>
            <a:pPr lvl="1"/>
            <a:r>
              <a:rPr lang="en-US" dirty="0" smtClean="0">
                <a:latin typeface="Helvetica" pitchFamily="34" charset="0"/>
                <a:cs typeface="Helvetica" pitchFamily="34" charset="0"/>
              </a:rPr>
              <a:t>With perfect markets, winners can compensate losers — but they seldom do</a:t>
            </a:r>
          </a:p>
          <a:p>
            <a:pPr lvl="1"/>
            <a:r>
              <a:rPr lang="en-US" dirty="0" smtClean="0">
                <a:latin typeface="Helvetica" pitchFamily="34" charset="0"/>
                <a:cs typeface="Helvetica" pitchFamily="34" charset="0"/>
              </a:rPr>
              <a:t>With imperfect markets, decrease in welfare of those in “trapped sector” has spill over effects on others</a:t>
            </a:r>
          </a:p>
          <a:p>
            <a:pPr lvl="1"/>
            <a:r>
              <a:rPr lang="en-US" dirty="0" smtClean="0">
                <a:latin typeface="Helvetica" pitchFamily="34" charset="0"/>
                <a:cs typeface="Helvetica" pitchFamily="34" charset="0"/>
              </a:rPr>
              <a:t>And especially if there are efficiency wage effects, there can be adverse macro-economic consequences</a:t>
            </a:r>
            <a:endParaRPr lang="en-US" dirty="0">
              <a:latin typeface="Helvetica" pitchFamily="34" charset="0"/>
              <a:cs typeface="Helvetic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Basic Model</a:t>
            </a:r>
            <a:endParaRPr lang="en-US" dirty="0">
              <a:latin typeface="Helvetica" pitchFamily="34" charset="0"/>
              <a:cs typeface="Helvetica" pitchFamily="34" charset="0"/>
            </a:endParaRPr>
          </a:p>
        </p:txBody>
      </p:sp>
      <mc:AlternateContent xmlns:mc="http://schemas.openxmlformats.org/markup-compatibility/2006">
        <mc:Choice xmlns="" xmlns:a14="http://schemas.microsoft.com/office/drawing/2010/main" Requires="a14">
          <p:sp>
            <p:nvSpPr>
              <p:cNvPr id="3" name="Content Placeholder 2"/>
              <p:cNvSpPr>
                <a:spLocks noGrp="1"/>
              </p:cNvSpPr>
              <p:nvPr>
                <p:ph idx="1"/>
              </p:nvPr>
            </p:nvSpPr>
            <p:spPr/>
            <p:txBody>
              <a:bodyPr>
                <a:normAutofit fontScale="62500" lnSpcReduction="20000"/>
              </a:bodyPr>
              <a:lstStyle/>
              <a:p>
                <a:r>
                  <a:rPr lang="en-US" dirty="0" smtClean="0">
                    <a:latin typeface="Helvetica" pitchFamily="34" charset="0"/>
                    <a:cs typeface="Helvetica" pitchFamily="34" charset="0"/>
                  </a:rPr>
                  <a:t>Two sectors (industry, agriculture)</a:t>
                </a:r>
              </a:p>
              <a:p>
                <a:pPr marL="0" indent="0">
                  <a:buNone/>
                </a:pPr>
                <a14:m>
                  <m:oMathPara xmlns:m="http://schemas.openxmlformats.org/officeDocument/2006/math">
                    <m:oMathParaPr>
                      <m:jc m:val="centerGroup"/>
                    </m:oMathParaPr>
                    <m:oMath xmlns:m="http://schemas.openxmlformats.org/officeDocument/2006/math">
                      <m:d>
                        <m:dPr>
                          <m:ctrlPr>
                            <a:rPr lang="en-US" b="0" i="1" smtClean="0">
                              <a:latin typeface="Cambria Math"/>
                              <a:ea typeface="Cambria Math"/>
                              <a:cs typeface="Helvetica" pitchFamily="34" charset="0"/>
                            </a:rPr>
                          </m:ctrlPr>
                        </m:dPr>
                        <m:e>
                          <m:r>
                            <a:rPr lang="en-US" b="0" i="1" smtClean="0">
                              <a:latin typeface="Cambria Math"/>
                              <a:ea typeface="Cambria Math"/>
                              <a:cs typeface="Helvetica" pitchFamily="34" charset="0"/>
                            </a:rPr>
                            <m:t>1</m:t>
                          </m:r>
                        </m:e>
                      </m:d>
                      <m:r>
                        <a:rPr lang="en-US" b="0" i="1" smtClean="0">
                          <a:latin typeface="Cambria Math"/>
                          <a:ea typeface="Cambria Math"/>
                          <a:cs typeface="Helvetica" pitchFamily="34" charset="0"/>
                        </a:rPr>
                        <m:t>           </m:t>
                      </m:r>
                      <m:r>
                        <a:rPr lang="en-US" i="1" smtClean="0">
                          <a:latin typeface="Cambria Math"/>
                          <a:ea typeface="Cambria Math"/>
                          <a:cs typeface="Helvetica" pitchFamily="34" charset="0"/>
                        </a:rPr>
                        <m:t>𝛽𝛼</m:t>
                      </m:r>
                      <m:r>
                        <a:rPr lang="en-US" b="0" i="1" smtClean="0">
                          <a:latin typeface="Cambria Math"/>
                          <a:ea typeface="Cambria Math"/>
                          <a:cs typeface="Helvetica" pitchFamily="34" charset="0"/>
                        </a:rPr>
                        <m:t>=</m:t>
                      </m:r>
                      <m:r>
                        <a:rPr lang="en-US" b="0" i="1" smtClean="0">
                          <a:latin typeface="Cambria Math"/>
                          <a:ea typeface="Cambria Math"/>
                          <a:cs typeface="Helvetica" pitchFamily="34" charset="0"/>
                        </a:rPr>
                        <m:t>𝛽</m:t>
                      </m:r>
                      <m:sSup>
                        <m:sSupPr>
                          <m:ctrlPr>
                            <a:rPr lang="en-US" b="0" i="1" smtClean="0">
                              <a:latin typeface="Cambria Math"/>
                              <a:ea typeface="Cambria Math"/>
                              <a:cs typeface="Helvetica" pitchFamily="34" charset="0"/>
                            </a:rPr>
                          </m:ctrlPr>
                        </m:sSupPr>
                        <m:e>
                          <m:r>
                            <a:rPr lang="en-US" b="0" i="1" smtClean="0">
                              <a:latin typeface="Cambria Math"/>
                              <a:ea typeface="Cambria Math"/>
                              <a:cs typeface="Helvetica" pitchFamily="34" charset="0"/>
                            </a:rPr>
                            <m:t>𝐷</m:t>
                          </m:r>
                        </m:e>
                        <m:sup>
                          <m:r>
                            <a:rPr lang="en-US" b="0" i="1" smtClean="0">
                              <a:latin typeface="Cambria Math"/>
                              <a:ea typeface="Cambria Math"/>
                              <a:cs typeface="Helvetica" pitchFamily="34" charset="0"/>
                            </a:rPr>
                            <m:t>𝐴𝐴</m:t>
                          </m:r>
                        </m:sup>
                      </m:sSup>
                      <m:r>
                        <a:rPr lang="en-US" b="0" i="1" smtClean="0">
                          <a:latin typeface="Cambria Math"/>
                          <a:ea typeface="Cambria Math"/>
                          <a:cs typeface="Helvetica" pitchFamily="34" charset="0"/>
                        </a:rPr>
                        <m:t> </m:t>
                      </m:r>
                      <m:d>
                        <m:dPr>
                          <m:ctrlPr>
                            <a:rPr lang="en-US" b="0" i="1" smtClean="0">
                              <a:latin typeface="Cambria Math"/>
                              <a:ea typeface="Cambria Math"/>
                              <a:cs typeface="Helvetica" pitchFamily="34" charset="0"/>
                            </a:rPr>
                          </m:ctrlPr>
                        </m:dPr>
                        <m:e>
                          <m:r>
                            <a:rPr lang="en-US" b="0" i="1" smtClean="0">
                              <a:latin typeface="Cambria Math"/>
                              <a:ea typeface="Cambria Math"/>
                              <a:cs typeface="Helvetica" pitchFamily="34" charset="0"/>
                            </a:rPr>
                            <m:t>𝑝</m:t>
                          </m:r>
                          <m:r>
                            <a:rPr lang="en-US" b="0" i="1" smtClean="0">
                              <a:latin typeface="Cambria Math"/>
                              <a:ea typeface="Cambria Math"/>
                              <a:cs typeface="Helvetica" pitchFamily="34" charset="0"/>
                            </a:rPr>
                            <m:t>, </m:t>
                          </m:r>
                          <m:r>
                            <a:rPr lang="en-US" b="0" i="1" smtClean="0">
                              <a:latin typeface="Cambria Math"/>
                              <a:ea typeface="Cambria Math"/>
                              <a:cs typeface="Helvetica" pitchFamily="34" charset="0"/>
                            </a:rPr>
                            <m:t>𝑝</m:t>
                          </m:r>
                          <m:r>
                            <a:rPr lang="en-US" b="0" i="1" smtClean="0">
                              <a:latin typeface="Cambria Math"/>
                              <a:ea typeface="Cambria Math"/>
                              <a:cs typeface="Helvetica" pitchFamily="34" charset="0"/>
                            </a:rPr>
                            <m:t>𝛼</m:t>
                          </m:r>
                        </m:e>
                      </m:d>
                      <m:r>
                        <a:rPr lang="en-US" b="0" i="1" smtClean="0">
                          <a:latin typeface="Cambria Math"/>
                          <a:ea typeface="Cambria Math"/>
                          <a:cs typeface="Helvetica" pitchFamily="34" charset="0"/>
                        </a:rPr>
                        <m:t>+</m:t>
                      </m:r>
                      <m:r>
                        <a:rPr lang="en-US" b="0" i="1" smtClean="0">
                          <a:latin typeface="Cambria Math"/>
                          <a:ea typeface="Cambria Math"/>
                          <a:cs typeface="Helvetica" pitchFamily="34" charset="0"/>
                        </a:rPr>
                        <m:t>𝐸</m:t>
                      </m:r>
                      <m:sSup>
                        <m:sSupPr>
                          <m:ctrlPr>
                            <a:rPr lang="en-US" b="0" i="1" smtClean="0">
                              <a:latin typeface="Cambria Math"/>
                              <a:ea typeface="Cambria Math"/>
                              <a:cs typeface="Helvetica" pitchFamily="34" charset="0"/>
                            </a:rPr>
                          </m:ctrlPr>
                        </m:sSupPr>
                        <m:e>
                          <m:r>
                            <a:rPr lang="en-US" b="0" i="1" smtClean="0">
                              <a:latin typeface="Cambria Math"/>
                              <a:ea typeface="Cambria Math"/>
                              <a:cs typeface="Helvetica" pitchFamily="34" charset="0"/>
                            </a:rPr>
                            <m:t>𝐷</m:t>
                          </m:r>
                        </m:e>
                        <m:sup>
                          <m:r>
                            <a:rPr lang="en-US" b="0" i="1" smtClean="0">
                              <a:latin typeface="Cambria Math"/>
                              <a:ea typeface="Cambria Math"/>
                              <a:cs typeface="Helvetica" pitchFamily="34" charset="0"/>
                            </a:rPr>
                            <m:t>𝑀𝐴</m:t>
                          </m:r>
                        </m:sup>
                      </m:sSup>
                      <m:d>
                        <m:dPr>
                          <m:ctrlPr>
                            <a:rPr lang="en-US" b="0" i="1" smtClean="0">
                              <a:latin typeface="Cambria Math"/>
                              <a:ea typeface="Cambria Math"/>
                              <a:cs typeface="Helvetica" pitchFamily="34" charset="0"/>
                            </a:rPr>
                          </m:ctrlPr>
                        </m:dPr>
                        <m:e>
                          <m:r>
                            <a:rPr lang="en-US" b="0" i="1" smtClean="0">
                              <a:latin typeface="Cambria Math"/>
                              <a:ea typeface="Cambria Math"/>
                              <a:cs typeface="Helvetica" pitchFamily="34" charset="0"/>
                            </a:rPr>
                            <m:t>𝑝</m:t>
                          </m:r>
                          <m:r>
                            <a:rPr lang="en-US" b="0" i="1" smtClean="0">
                              <a:latin typeface="Cambria Math"/>
                              <a:ea typeface="Cambria Math"/>
                              <a:cs typeface="Helvetica" pitchFamily="34" charset="0"/>
                            </a:rPr>
                            <m:t>,</m:t>
                          </m:r>
                          <m:sSup>
                            <m:sSupPr>
                              <m:ctrlPr>
                                <a:rPr lang="en-US" b="0" i="1" smtClean="0">
                                  <a:latin typeface="Cambria Math"/>
                                  <a:ea typeface="Cambria Math"/>
                                  <a:cs typeface="Helvetica" pitchFamily="34" charset="0"/>
                                </a:rPr>
                              </m:ctrlPr>
                            </m:sSupPr>
                            <m:e>
                              <m:r>
                                <a:rPr lang="en-US" b="0" i="1" smtClean="0">
                                  <a:latin typeface="Cambria Math"/>
                                  <a:ea typeface="Cambria Math"/>
                                  <a:cs typeface="Helvetica" pitchFamily="34" charset="0"/>
                                </a:rPr>
                                <m:t>𝑤</m:t>
                              </m:r>
                            </m:e>
                            <m:sup>
                              <m:r>
                                <a:rPr lang="en-US" b="0" i="1" smtClean="0">
                                  <a:latin typeface="Cambria Math"/>
                                  <a:ea typeface="Cambria Math"/>
                                  <a:cs typeface="Helvetica" pitchFamily="34" charset="0"/>
                                </a:rPr>
                                <m:t>∗</m:t>
                              </m:r>
                            </m:sup>
                          </m:sSup>
                        </m:e>
                      </m:d>
                    </m:oMath>
                  </m:oMathPara>
                </a14:m>
                <a:endParaRPr lang="en-US" b="0" dirty="0" smtClean="0">
                  <a:latin typeface="Helvetica" pitchFamily="34" charset="0"/>
                  <a:ea typeface="Cambria Math"/>
                  <a:cs typeface="Helvetica" pitchFamily="34" charset="0"/>
                </a:endParaRPr>
              </a:p>
              <a:p>
                <a:pPr marL="0" indent="0">
                  <a:buNone/>
                </a:pPr>
                <a:endParaRPr lang="en-US" b="0" dirty="0" smtClean="0">
                  <a:latin typeface="Helvetica" pitchFamily="34" charset="0"/>
                  <a:ea typeface="Cambria Math"/>
                  <a:cs typeface="Helvetica" pitchFamily="34" charset="0"/>
                </a:endParaRPr>
              </a:p>
              <a:p>
                <a:pPr marL="0" indent="0" algn="ctr">
                  <a:buNone/>
                </a:pPr>
                <a14:m>
                  <m:oMathPara xmlns:m="http://schemas.openxmlformats.org/officeDocument/2006/math">
                    <m:oMathParaPr>
                      <m:jc m:val="centerGroup"/>
                    </m:oMathParaPr>
                    <m:oMath xmlns:m="http://schemas.openxmlformats.org/officeDocument/2006/math">
                      <m:d>
                        <m:dPr>
                          <m:ctrlPr>
                            <a:rPr lang="en-US" b="0" i="1" smtClean="0">
                              <a:latin typeface="Cambria Math"/>
                              <a:cs typeface="Helvetica" pitchFamily="34" charset="0"/>
                            </a:rPr>
                          </m:ctrlPr>
                        </m:dPr>
                        <m:e>
                          <m:r>
                            <a:rPr lang="en-US" b="0" i="1" smtClean="0">
                              <a:latin typeface="Cambria Math"/>
                              <a:cs typeface="Helvetica" pitchFamily="34" charset="0"/>
                            </a:rPr>
                            <m:t>2</m:t>
                          </m:r>
                        </m:e>
                      </m:d>
                      <m:r>
                        <a:rPr lang="en-US" b="0" i="1" smtClean="0">
                          <a:latin typeface="Cambria Math"/>
                          <a:cs typeface="Helvetica" pitchFamily="34" charset="0"/>
                        </a:rPr>
                        <m:t> </m:t>
                      </m:r>
                      <m:r>
                        <a:rPr lang="en-US" b="0" i="1" smtClean="0">
                          <a:latin typeface="Cambria Math"/>
                          <a:cs typeface="Helvetica" pitchFamily="34" charset="0"/>
                        </a:rPr>
                        <m:t>𝐻</m:t>
                      </m:r>
                      <m:d>
                        <m:dPr>
                          <m:ctrlPr>
                            <a:rPr lang="en-US" b="0" i="1" smtClean="0">
                              <a:latin typeface="Cambria Math"/>
                              <a:cs typeface="Helvetica" pitchFamily="34" charset="0"/>
                            </a:rPr>
                          </m:ctrlPr>
                        </m:dPr>
                        <m:e>
                          <m:r>
                            <a:rPr lang="en-US" b="0" i="1" smtClean="0">
                              <a:latin typeface="Cambria Math"/>
                              <a:cs typeface="Helvetica" pitchFamily="34" charset="0"/>
                            </a:rPr>
                            <m:t>𝐸</m:t>
                          </m:r>
                        </m:e>
                      </m:d>
                      <m:r>
                        <a:rPr lang="en-US" b="0" i="1" smtClean="0">
                          <a:latin typeface="Cambria Math"/>
                          <a:cs typeface="Helvetica" pitchFamily="34" charset="0"/>
                        </a:rPr>
                        <m:t>=</m:t>
                      </m:r>
                      <m:r>
                        <a:rPr lang="en-US" b="0" i="1" smtClean="0">
                          <a:latin typeface="Cambria Math"/>
                          <a:ea typeface="Cambria Math"/>
                          <a:cs typeface="Helvetica" pitchFamily="34" charset="0"/>
                        </a:rPr>
                        <m:t>𝛽</m:t>
                      </m:r>
                      <m:sSup>
                        <m:sSupPr>
                          <m:ctrlPr>
                            <a:rPr lang="en-US" b="0" i="1" smtClean="0">
                              <a:latin typeface="Cambria Math"/>
                              <a:ea typeface="Cambria Math"/>
                              <a:cs typeface="Helvetica" pitchFamily="34" charset="0"/>
                            </a:rPr>
                          </m:ctrlPr>
                        </m:sSupPr>
                        <m:e>
                          <m:r>
                            <a:rPr lang="en-US" b="0" i="1" smtClean="0">
                              <a:latin typeface="Cambria Math"/>
                              <a:ea typeface="Cambria Math"/>
                              <a:cs typeface="Helvetica" pitchFamily="34" charset="0"/>
                            </a:rPr>
                            <m:t>𝐷</m:t>
                          </m:r>
                        </m:e>
                        <m:sup>
                          <m:r>
                            <a:rPr lang="en-US" b="0" i="1" smtClean="0">
                              <a:latin typeface="Cambria Math"/>
                              <a:ea typeface="Cambria Math"/>
                              <a:cs typeface="Helvetica" pitchFamily="34" charset="0"/>
                            </a:rPr>
                            <m:t>𝐴𝑀</m:t>
                          </m:r>
                        </m:sup>
                      </m:sSup>
                      <m:d>
                        <m:dPr>
                          <m:ctrlPr>
                            <a:rPr lang="en-US" b="0" i="1" smtClean="0">
                              <a:latin typeface="Cambria Math"/>
                              <a:ea typeface="Cambria Math"/>
                              <a:cs typeface="Helvetica" pitchFamily="34" charset="0"/>
                            </a:rPr>
                          </m:ctrlPr>
                        </m:dPr>
                        <m:e>
                          <m:r>
                            <a:rPr lang="en-US" b="0" i="1" smtClean="0">
                              <a:latin typeface="Cambria Math"/>
                              <a:ea typeface="Cambria Math"/>
                              <a:cs typeface="Helvetica" pitchFamily="34" charset="0"/>
                            </a:rPr>
                            <m:t>𝑝</m:t>
                          </m:r>
                          <m:r>
                            <a:rPr lang="en-US" b="0" i="1" smtClean="0">
                              <a:latin typeface="Cambria Math"/>
                              <a:ea typeface="Cambria Math"/>
                              <a:cs typeface="Helvetica" pitchFamily="34" charset="0"/>
                            </a:rPr>
                            <m:t>,</m:t>
                          </m:r>
                          <m:r>
                            <a:rPr lang="en-US" b="0" i="1" smtClean="0">
                              <a:latin typeface="Cambria Math"/>
                              <a:ea typeface="Cambria Math"/>
                              <a:cs typeface="Helvetica" pitchFamily="34" charset="0"/>
                            </a:rPr>
                            <m:t>𝑝</m:t>
                          </m:r>
                          <m:r>
                            <a:rPr lang="en-US" b="0" i="1" smtClean="0">
                              <a:latin typeface="Cambria Math"/>
                              <a:ea typeface="Cambria Math"/>
                              <a:cs typeface="Helvetica" pitchFamily="34" charset="0"/>
                            </a:rPr>
                            <m:t>𝛼</m:t>
                          </m:r>
                        </m:e>
                      </m:d>
                      <m:r>
                        <a:rPr lang="en-US" b="0" i="1" smtClean="0">
                          <a:latin typeface="Cambria Math"/>
                          <a:ea typeface="Cambria Math"/>
                          <a:cs typeface="Helvetica" pitchFamily="34" charset="0"/>
                        </a:rPr>
                        <m:t>+</m:t>
                      </m:r>
                      <m:r>
                        <a:rPr lang="en-US" b="0" i="1" smtClean="0">
                          <a:latin typeface="Cambria Math"/>
                          <a:ea typeface="Cambria Math"/>
                          <a:cs typeface="Helvetica" pitchFamily="34" charset="0"/>
                        </a:rPr>
                        <m:t>𝐸</m:t>
                      </m:r>
                      <m:sSup>
                        <m:sSupPr>
                          <m:ctrlPr>
                            <a:rPr lang="en-US" b="0" i="1" smtClean="0">
                              <a:latin typeface="Cambria Math"/>
                              <a:ea typeface="Cambria Math"/>
                              <a:cs typeface="Helvetica" pitchFamily="34" charset="0"/>
                            </a:rPr>
                          </m:ctrlPr>
                        </m:sSupPr>
                        <m:e>
                          <m:r>
                            <a:rPr lang="en-US" b="0" i="1" smtClean="0">
                              <a:latin typeface="Cambria Math"/>
                              <a:ea typeface="Cambria Math"/>
                              <a:cs typeface="Helvetica" pitchFamily="34" charset="0"/>
                            </a:rPr>
                            <m:t>𝐷</m:t>
                          </m:r>
                        </m:e>
                        <m:sup>
                          <m:r>
                            <a:rPr lang="en-US" b="0" i="1" smtClean="0">
                              <a:latin typeface="Cambria Math"/>
                              <a:ea typeface="Cambria Math"/>
                              <a:cs typeface="Helvetica" pitchFamily="34" charset="0"/>
                            </a:rPr>
                            <m:t>𝑀𝑀</m:t>
                          </m:r>
                        </m:sup>
                      </m:sSup>
                      <m:d>
                        <m:dPr>
                          <m:ctrlPr>
                            <a:rPr lang="en-US" b="0" i="1" smtClean="0">
                              <a:latin typeface="Cambria Math"/>
                              <a:ea typeface="Cambria Math"/>
                              <a:cs typeface="Helvetica" pitchFamily="34" charset="0"/>
                            </a:rPr>
                          </m:ctrlPr>
                        </m:dPr>
                        <m:e>
                          <m:r>
                            <a:rPr lang="en-US" b="0" i="1" smtClean="0">
                              <a:latin typeface="Cambria Math"/>
                              <a:ea typeface="Cambria Math"/>
                              <a:cs typeface="Helvetica" pitchFamily="34" charset="0"/>
                            </a:rPr>
                            <m:t>𝑝</m:t>
                          </m:r>
                          <m:r>
                            <a:rPr lang="en-US" b="0" i="1" smtClean="0">
                              <a:latin typeface="Cambria Math"/>
                              <a:ea typeface="Cambria Math"/>
                              <a:cs typeface="Helvetica" pitchFamily="34" charset="0"/>
                            </a:rPr>
                            <m:t>,</m:t>
                          </m:r>
                          <m:sSup>
                            <m:sSupPr>
                              <m:ctrlPr>
                                <a:rPr lang="en-US" b="0" i="1" smtClean="0">
                                  <a:latin typeface="Cambria Math"/>
                                  <a:ea typeface="Cambria Math"/>
                                  <a:cs typeface="Helvetica" pitchFamily="34" charset="0"/>
                                </a:rPr>
                              </m:ctrlPr>
                            </m:sSupPr>
                            <m:e>
                              <m:r>
                                <a:rPr lang="en-US" b="0" i="1" smtClean="0">
                                  <a:latin typeface="Cambria Math"/>
                                  <a:ea typeface="Cambria Math"/>
                                  <a:cs typeface="Helvetica" pitchFamily="34" charset="0"/>
                                </a:rPr>
                                <m:t>𝑤</m:t>
                              </m:r>
                            </m:e>
                            <m:sup>
                              <m:r>
                                <a:rPr lang="en-US" b="0" i="1" smtClean="0">
                                  <a:latin typeface="Cambria Math"/>
                                  <a:ea typeface="Cambria Math"/>
                                  <a:cs typeface="Helvetica" pitchFamily="34" charset="0"/>
                                </a:rPr>
                                <m:t>∗</m:t>
                              </m:r>
                            </m:sup>
                          </m:sSup>
                        </m:e>
                      </m:d>
                      <m:r>
                        <a:rPr lang="en-US" b="0" i="1" smtClean="0">
                          <a:latin typeface="Cambria Math"/>
                          <a:ea typeface="Cambria Math"/>
                          <a:cs typeface="Helvetica" pitchFamily="34" charset="0"/>
                        </a:rPr>
                        <m:t>+</m:t>
                      </m:r>
                      <m:r>
                        <a:rPr lang="en-US" i="1" dirty="0">
                          <a:latin typeface="Cambria Math"/>
                          <a:cs typeface="Helvetica" pitchFamily="34" charset="0"/>
                        </a:rPr>
                        <m:t>𝐼</m:t>
                      </m:r>
                    </m:oMath>
                  </m:oMathPara>
                </a14:m>
                <a:endParaRPr lang="en-US" dirty="0" smtClean="0">
                  <a:latin typeface="Helvetica" pitchFamily="34" charset="0"/>
                  <a:cs typeface="Helvetica" pitchFamily="34" charset="0"/>
                </a:endParaRPr>
              </a:p>
              <a:p>
                <a:pPr marL="514350" indent="-514350">
                  <a:buNone/>
                </a:pPr>
                <a:endParaRPr lang="en-US" dirty="0" smtClean="0">
                  <a:latin typeface="Helvetica" pitchFamily="34" charset="0"/>
                  <a:cs typeface="Helvetica" pitchFamily="34" charset="0"/>
                </a:endParaRPr>
              </a:p>
              <a:p>
                <a14:m>
                  <m:oMath xmlns:m="http://schemas.openxmlformats.org/officeDocument/2006/math">
                    <m:r>
                      <a:rPr lang="en-US" i="1" smtClean="0">
                        <a:latin typeface="Cambria Math"/>
                        <a:ea typeface="Cambria Math"/>
                        <a:cs typeface="Helvetica" pitchFamily="34" charset="0"/>
                      </a:rPr>
                      <m:t>𝛽</m:t>
                    </m:r>
                  </m:oMath>
                </a14:m>
                <a:r>
                  <a:rPr lang="en-US" dirty="0" smtClean="0">
                    <a:latin typeface="Helvetica" pitchFamily="34" charset="0"/>
                    <a:cs typeface="Helvetica" pitchFamily="34" charset="0"/>
                  </a:rPr>
                  <a:t> </a:t>
                </a:r>
                <a:r>
                  <a:rPr lang="en-US" dirty="0">
                    <a:latin typeface="Helvetica" pitchFamily="34" charset="0"/>
                    <a:cs typeface="Helvetica" pitchFamily="34" charset="0"/>
                  </a:rPr>
                  <a:t>is the labor force in </a:t>
                </a:r>
                <a:r>
                  <a:rPr lang="en-US" dirty="0" smtClean="0">
                    <a:latin typeface="Helvetica" pitchFamily="34" charset="0"/>
                    <a:cs typeface="Helvetica" pitchFamily="34" charset="0"/>
                  </a:rPr>
                  <a:t>agriculture,</a:t>
                </a:r>
                <a14:m>
                  <m:oMath xmlns:m="http://schemas.openxmlformats.org/officeDocument/2006/math">
                    <m:r>
                      <a:rPr lang="en-US" b="0" i="1" smtClean="0">
                        <a:latin typeface="Cambria Math"/>
                        <a:cs typeface="Helvetica" pitchFamily="34" charset="0"/>
                      </a:rPr>
                      <m:t>(1−</m:t>
                    </m:r>
                    <m:r>
                      <a:rPr lang="en-US" b="0" i="1" smtClean="0">
                        <a:latin typeface="Cambria Math"/>
                        <a:ea typeface="Cambria Math"/>
                        <a:cs typeface="Helvetica" pitchFamily="34" charset="0"/>
                      </a:rPr>
                      <m:t>𝛽</m:t>
                    </m:r>
                    <m:r>
                      <a:rPr lang="en-US" b="0" i="1" smtClean="0">
                        <a:latin typeface="Cambria Math"/>
                        <a:ea typeface="Cambria Math"/>
                        <a:cs typeface="Helvetica" pitchFamily="34" charset="0"/>
                      </a:rPr>
                      <m:t>)</m:t>
                    </m:r>
                  </m:oMath>
                </a14:m>
                <a:r>
                  <a:rPr lang="en-US" dirty="0" smtClean="0">
                    <a:latin typeface="Helvetica" pitchFamily="34" charset="0"/>
                    <a:cs typeface="Helvetica" pitchFamily="34" charset="0"/>
                  </a:rPr>
                  <a:t> </a:t>
                </a:r>
                <a:r>
                  <a:rPr lang="en-US" dirty="0">
                    <a:latin typeface="Helvetica" pitchFamily="34" charset="0"/>
                    <a:cs typeface="Helvetica" pitchFamily="34" charset="0"/>
                  </a:rPr>
                  <a:t>is the labor force in </a:t>
                </a:r>
                <a:r>
                  <a:rPr lang="en-US" dirty="0" smtClean="0">
                    <a:latin typeface="Helvetica" pitchFamily="34" charset="0"/>
                    <a:cs typeface="Helvetica" pitchFamily="34" charset="0"/>
                  </a:rPr>
                  <a:t>industry</a:t>
                </a:r>
                <a:r>
                  <a:rPr lang="en-US" dirty="0" smtClean="0">
                    <a:latin typeface="Helvetica" pitchFamily="34" charset="0"/>
                    <a:cs typeface="Helvetica" pitchFamily="34" charset="0"/>
                  </a:rPr>
                  <a:t>;</a:t>
                </a:r>
              </a:p>
              <a:p>
                <a14:m>
                  <m:oMath xmlns:m="http://schemas.openxmlformats.org/officeDocument/2006/math">
                    <m:r>
                      <a:rPr lang="en-US" i="1" smtClean="0">
                        <a:latin typeface="Cambria Math"/>
                        <a:ea typeface="Cambria Math"/>
                        <a:cs typeface="Helvetica" pitchFamily="34" charset="0"/>
                      </a:rPr>
                      <m:t>𝛼</m:t>
                    </m:r>
                  </m:oMath>
                </a14:m>
                <a:r>
                  <a:rPr lang="en-US" dirty="0" smtClean="0">
                    <a:latin typeface="Helvetica" pitchFamily="34" charset="0"/>
                    <a:cs typeface="Helvetica" pitchFamily="34" charset="0"/>
                  </a:rPr>
                  <a:t> </a:t>
                </a:r>
                <a:r>
                  <a:rPr lang="en-US" dirty="0">
                    <a:latin typeface="Helvetica" pitchFamily="34" charset="0"/>
                    <a:cs typeface="Helvetica" pitchFamily="34" charset="0"/>
                  </a:rPr>
                  <a:t>is productivity in </a:t>
                </a:r>
                <a:r>
                  <a:rPr lang="en-US" dirty="0" smtClean="0">
                    <a:latin typeface="Helvetica" pitchFamily="34" charset="0"/>
                    <a:cs typeface="Helvetica" pitchFamily="34" charset="0"/>
                  </a:rPr>
                  <a:t>agriculture</a:t>
                </a:r>
                <a:r>
                  <a:rPr lang="en-US" dirty="0" smtClean="0">
                    <a:latin typeface="Helvetica" pitchFamily="34" charset="0"/>
                    <a:cs typeface="Helvetica" pitchFamily="34" charset="0"/>
                  </a:rPr>
                  <a:t>;</a:t>
                </a:r>
              </a:p>
              <a:p>
                <a14:m>
                  <m:oMath xmlns:m="http://schemas.openxmlformats.org/officeDocument/2006/math">
                    <m:sSup>
                      <m:sSupPr>
                        <m:ctrlPr>
                          <a:rPr lang="en-US" i="1" smtClean="0">
                            <a:latin typeface="Cambria Math"/>
                            <a:cs typeface="Helvetica" pitchFamily="34" charset="0"/>
                          </a:rPr>
                        </m:ctrlPr>
                      </m:sSupPr>
                      <m:e>
                        <m:r>
                          <a:rPr lang="en-US" b="0" i="1" smtClean="0">
                            <a:latin typeface="Cambria Math"/>
                            <a:cs typeface="Helvetica" pitchFamily="34" charset="0"/>
                          </a:rPr>
                          <m:t>𝐷</m:t>
                        </m:r>
                      </m:e>
                      <m:sup>
                        <m:r>
                          <a:rPr lang="en-US" b="0" i="1" smtClean="0">
                            <a:latin typeface="Cambria Math"/>
                            <a:cs typeface="Helvetica" pitchFamily="34" charset="0"/>
                          </a:rPr>
                          <m:t>𝑖𝑗</m:t>
                        </m:r>
                      </m:sup>
                    </m:sSup>
                  </m:oMath>
                </a14:m>
                <a:r>
                  <a:rPr lang="en-US" dirty="0">
                    <a:latin typeface="Helvetica" pitchFamily="34" charset="0"/>
                    <a:cs typeface="Helvetica" pitchFamily="34" charset="0"/>
                  </a:rPr>
                  <a:t> is demand from those in sector </a:t>
                </a:r>
                <a14:m>
                  <m:oMath xmlns:m="http://schemas.openxmlformats.org/officeDocument/2006/math">
                    <m:r>
                      <a:rPr lang="en-US" i="1" dirty="0" smtClean="0">
                        <a:latin typeface="Cambria Math"/>
                        <a:cs typeface="Helvetica" pitchFamily="34" charset="0"/>
                      </a:rPr>
                      <m:t>𝑖</m:t>
                    </m:r>
                  </m:oMath>
                </a14:m>
                <a:r>
                  <a:rPr lang="en-US" dirty="0">
                    <a:latin typeface="Helvetica" pitchFamily="34" charset="0"/>
                    <a:cs typeface="Helvetica" pitchFamily="34" charset="0"/>
                  </a:rPr>
                  <a:t> for goods from sector </a:t>
                </a:r>
                <a14:m>
                  <m:oMath xmlns:m="http://schemas.openxmlformats.org/officeDocument/2006/math">
                    <m:r>
                      <a:rPr lang="en-US" i="1" dirty="0" smtClean="0">
                        <a:latin typeface="Cambria Math"/>
                        <a:cs typeface="Helvetica" pitchFamily="34" charset="0"/>
                      </a:rPr>
                      <m:t>𝑗</m:t>
                    </m:r>
                  </m:oMath>
                </a14:m>
                <a:r>
                  <a:rPr lang="en-US" dirty="0" smtClean="0">
                    <a:latin typeface="Helvetica" pitchFamily="34" charset="0"/>
                    <a:cs typeface="Helvetica" pitchFamily="34" charset="0"/>
                  </a:rPr>
                  <a:t>;</a:t>
                </a:r>
              </a:p>
              <a:p>
                <a14:m>
                  <m:oMath xmlns:m="http://schemas.openxmlformats.org/officeDocument/2006/math">
                    <m:sSup>
                      <m:sSupPr>
                        <m:ctrlPr>
                          <a:rPr lang="en-US" i="1" dirty="0" smtClean="0">
                            <a:latin typeface="Cambria Math"/>
                            <a:cs typeface="Helvetica" pitchFamily="34" charset="0"/>
                          </a:rPr>
                        </m:ctrlPr>
                      </m:sSupPr>
                      <m:e>
                        <m:r>
                          <a:rPr lang="en-US" b="0" i="1" dirty="0" smtClean="0">
                            <a:latin typeface="Cambria Math"/>
                            <a:cs typeface="Helvetica" pitchFamily="34" charset="0"/>
                          </a:rPr>
                          <m:t>𝑤</m:t>
                        </m:r>
                      </m:e>
                      <m:sup>
                        <m:r>
                          <a:rPr lang="en-US" b="0" i="1" dirty="0" smtClean="0">
                            <a:latin typeface="Cambria Math"/>
                            <a:cs typeface="Helvetica" pitchFamily="34" charset="0"/>
                          </a:rPr>
                          <m:t>∗</m:t>
                        </m:r>
                      </m:sup>
                    </m:sSup>
                    <m:r>
                      <a:rPr lang="en-US" i="1" dirty="0">
                        <a:latin typeface="Cambria Math"/>
                        <a:cs typeface="Helvetica" pitchFamily="34" charset="0"/>
                      </a:rPr>
                      <m:t> </m:t>
                    </m:r>
                  </m:oMath>
                </a14:m>
                <a:r>
                  <a:rPr lang="en-US" dirty="0">
                    <a:latin typeface="Helvetica" pitchFamily="34" charset="0"/>
                    <a:cs typeface="Helvetica" pitchFamily="34" charset="0"/>
                  </a:rPr>
                  <a:t>is the (fixed) efficiency wage in the urban </a:t>
                </a:r>
                <a:r>
                  <a:rPr lang="en-US" dirty="0" smtClean="0">
                    <a:latin typeface="Helvetica" pitchFamily="34" charset="0"/>
                    <a:cs typeface="Helvetica" pitchFamily="34" charset="0"/>
                  </a:rPr>
                  <a:t>sector</a:t>
                </a:r>
                <a:r>
                  <a:rPr lang="en-US" dirty="0" smtClean="0">
                    <a:latin typeface="Helvetica" pitchFamily="34" charset="0"/>
                    <a:cs typeface="Helvetica" pitchFamily="34" charset="0"/>
                  </a:rPr>
                  <a:t>;</a:t>
                </a:r>
              </a:p>
              <a:p>
                <a:r>
                  <a:rPr lang="en-US" dirty="0" smtClean="0">
                    <a:latin typeface="Helvetica" pitchFamily="34" charset="0"/>
                    <a:cs typeface="Helvetica" pitchFamily="34" charset="0"/>
                  </a:rPr>
                  <a:t> </a:t>
                </a:r>
                <a14:m>
                  <m:oMath xmlns:m="http://schemas.openxmlformats.org/officeDocument/2006/math">
                    <m:r>
                      <a:rPr lang="en-US" i="1" dirty="0" smtClean="0">
                        <a:latin typeface="Cambria Math"/>
                        <a:cs typeface="Helvetica" pitchFamily="34" charset="0"/>
                      </a:rPr>
                      <m:t>𝐼</m:t>
                    </m:r>
                  </m:oMath>
                </a14:m>
                <a:r>
                  <a:rPr lang="en-US" dirty="0">
                    <a:latin typeface="Helvetica" pitchFamily="34" charset="0"/>
                    <a:cs typeface="Helvetica" pitchFamily="34" charset="0"/>
                  </a:rPr>
                  <a:t> is the level of investment (assumed to be industrial goods</a:t>
                </a:r>
                <a:r>
                  <a:rPr lang="en-US" dirty="0" smtClean="0">
                    <a:latin typeface="Helvetica" pitchFamily="34" charset="0"/>
                    <a:cs typeface="Helvetica" pitchFamily="34" charset="0"/>
                  </a:rPr>
                  <a:t>); </a:t>
                </a:r>
              </a:p>
              <a:p>
                <a14:m>
                  <m:oMath xmlns:m="http://schemas.openxmlformats.org/officeDocument/2006/math">
                    <m:r>
                      <a:rPr lang="en-US" i="1" dirty="0" smtClean="0">
                        <a:latin typeface="Cambria Math"/>
                        <a:cs typeface="Helvetica" pitchFamily="34" charset="0"/>
                      </a:rPr>
                      <m:t>𝑝</m:t>
                    </m:r>
                  </m:oMath>
                </a14:m>
                <a:r>
                  <a:rPr lang="en-US" dirty="0" smtClean="0">
                    <a:latin typeface="Helvetica" pitchFamily="34" charset="0"/>
                    <a:cs typeface="Helvetica" pitchFamily="34" charset="0"/>
                  </a:rPr>
                  <a:t> </a:t>
                </a:r>
                <a:r>
                  <a:rPr lang="en-US" dirty="0">
                    <a:latin typeface="Helvetica" pitchFamily="34" charset="0"/>
                    <a:cs typeface="Helvetica" pitchFamily="34" charset="0"/>
                  </a:rPr>
                  <a:t>is the price of agricultural goods in terms of manufactured goods, which is chosen as the </a:t>
                </a:r>
                <a:r>
                  <a:rPr lang="en-US" dirty="0" err="1" smtClean="0">
                    <a:latin typeface="Helvetica" pitchFamily="34" charset="0"/>
                    <a:cs typeface="Helvetica" pitchFamily="34" charset="0"/>
                  </a:rPr>
                  <a:t>numeraire</a:t>
                </a:r>
                <a:r>
                  <a:rPr lang="en-US" dirty="0">
                    <a:latin typeface="Helvetica" pitchFamily="34" charset="0"/>
                    <a:cs typeface="Helvetica" pitchFamily="34" charset="0"/>
                  </a:rPr>
                  <a:t>;</a:t>
                </a:r>
                <a:r>
                  <a:rPr lang="en-US" dirty="0" smtClean="0">
                    <a:latin typeface="Helvetica" pitchFamily="34" charset="0"/>
                    <a:cs typeface="Helvetica" pitchFamily="34" charset="0"/>
                  </a:rPr>
                  <a:t> and </a:t>
                </a:r>
              </a:p>
              <a:p>
                <a14:m>
                  <m:oMath xmlns:m="http://schemas.openxmlformats.org/officeDocument/2006/math">
                    <m:r>
                      <a:rPr lang="en-US" i="1" dirty="0" smtClean="0">
                        <a:latin typeface="Cambria Math"/>
                        <a:cs typeface="Helvetica" pitchFamily="34" charset="0"/>
                      </a:rPr>
                      <m:t>𝐸</m:t>
                    </m:r>
                  </m:oMath>
                </a14:m>
                <a:r>
                  <a:rPr lang="en-US" dirty="0" smtClean="0">
                    <a:latin typeface="Helvetica" pitchFamily="34" charset="0"/>
                    <a:cs typeface="Helvetica" pitchFamily="34" charset="0"/>
                  </a:rPr>
                  <a:t> </a:t>
                </a:r>
                <a:r>
                  <a:rPr lang="en-US" dirty="0">
                    <a:latin typeface="Helvetica" pitchFamily="34" charset="0"/>
                    <a:cs typeface="Helvetica" pitchFamily="34" charset="0"/>
                  </a:rPr>
                  <a:t>is the level of employment  (</a:t>
                </a:r>
                <a14:m>
                  <m:oMath xmlns:m="http://schemas.openxmlformats.org/officeDocument/2006/math">
                    <m:r>
                      <a:rPr lang="en-US" i="1" dirty="0" smtClean="0">
                        <a:latin typeface="Cambria Math"/>
                        <a:cs typeface="Helvetica" pitchFamily="34" charset="0"/>
                      </a:rPr>
                      <m:t>𝐸</m:t>
                    </m:r>
                    <m:r>
                      <a:rPr lang="en-US" i="1" dirty="0" smtClean="0">
                        <a:latin typeface="Cambria Math"/>
                        <a:cs typeface="Helvetica" pitchFamily="34" charset="0"/>
                      </a:rPr>
                      <m:t> ≤ 1 − </m:t>
                    </m:r>
                    <m:r>
                      <a:rPr lang="en-US" i="1" dirty="0" smtClean="0">
                        <a:latin typeface="Cambria Math"/>
                        <a:cs typeface="Helvetica" pitchFamily="34" charset="0"/>
                      </a:rPr>
                      <m:t>𝛽</m:t>
                    </m:r>
                  </m:oMath>
                </a14:m>
                <a:r>
                  <a:rPr lang="en-US" dirty="0" smtClean="0">
                    <a:latin typeface="Helvetica" pitchFamily="34" charset="0"/>
                    <a:cs typeface="Helvetica" pitchFamily="34" charset="0"/>
                  </a:rPr>
                  <a:t>); and </a:t>
                </a:r>
              </a:p>
              <a:p>
                <a:r>
                  <a:rPr lang="en-US" dirty="0" smtClean="0">
                    <a:latin typeface="Helvetica" pitchFamily="34" charset="0"/>
                    <a:cs typeface="Helvetica" pitchFamily="34" charset="0"/>
                  </a:rPr>
                  <a:t>where </a:t>
                </a:r>
                <a:r>
                  <a:rPr lang="en-US" dirty="0">
                    <a:latin typeface="Helvetica" pitchFamily="34" charset="0"/>
                    <a:cs typeface="Helvetica" pitchFamily="34" charset="0"/>
                  </a:rPr>
                  <a:t>we have normalized the labor force at unity.</a:t>
                </a:r>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cstate="print"/>
                <a:stretch>
                  <a:fillRect l="-593" t="-1887" b="-1617"/>
                </a:stretch>
              </a:blipFill>
            </p:spPr>
            <p:txBody>
              <a:bodyPr/>
              <a:lstStyle/>
              <a:p>
                <a:r>
                  <a:rPr lang="en-US">
                    <a:noFill/>
                  </a:rPr>
                  <a:t> </a:t>
                </a:r>
              </a:p>
            </p:txBody>
          </p:sp>
        </mc:Fallback>
      </mc:AlternateContent>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Basic Results</a:t>
            </a:r>
            <a:endParaRPr lang="en-US" dirty="0">
              <a:latin typeface="Helvetica" pitchFamily="34" charset="0"/>
              <a:cs typeface="Helvetica" pitchFamily="34" charset="0"/>
            </a:endParaRPr>
          </a:p>
        </p:txBody>
      </p:sp>
      <p:sp>
        <p:nvSpPr>
          <p:cNvPr id="6" name="Content Placeholder 5"/>
          <p:cNvSpPr>
            <a:spLocks noGrp="1"/>
          </p:cNvSpPr>
          <p:nvPr>
            <p:ph idx="1"/>
          </p:nvPr>
        </p:nvSpPr>
        <p:spPr/>
        <p:txBody>
          <a:bodyPr>
            <a:normAutofit fontScale="85000" lnSpcReduction="10000"/>
          </a:bodyPr>
          <a:lstStyle/>
          <a:p>
            <a:pPr>
              <a:buNone/>
            </a:pPr>
            <a:r>
              <a:rPr lang="en-US" sz="3300" i="1" dirty="0" smtClean="0">
                <a:solidFill>
                  <a:schemeClr val="tx2">
                    <a:lumMod val="75000"/>
                  </a:schemeClr>
                </a:solidFill>
                <a:latin typeface="Helvetica" pitchFamily="34" charset="0"/>
                <a:cs typeface="Helvetica" pitchFamily="34" charset="0"/>
              </a:rPr>
              <a:t>Theorem 1: </a:t>
            </a:r>
            <a:r>
              <a:rPr lang="en-US" dirty="0" smtClean="0"/>
              <a:t>If </a:t>
            </a:r>
          </a:p>
          <a:p>
            <a:pPr>
              <a:buNone/>
            </a:pPr>
            <a:r>
              <a:rPr lang="en-US" dirty="0" smtClean="0"/>
              <a:t>1) the steady state is stable</a:t>
            </a:r>
          </a:p>
          <a:p>
            <a:pPr>
              <a:buNone/>
            </a:pPr>
            <a:r>
              <a:rPr lang="en-US" dirty="0" smtClean="0"/>
              <a:t>2) the income elasticity of the demand for food by rural workers is small enough, </a:t>
            </a:r>
          </a:p>
          <a:p>
            <a:pPr>
              <a:buNone/>
            </a:pPr>
            <a:r>
              <a:rPr lang="en-US" dirty="0" smtClean="0"/>
              <a:t>3) </a:t>
            </a:r>
            <a:r>
              <a:rPr lang="en-US" dirty="0" err="1" smtClean="0"/>
              <a:t>c</a:t>
            </a:r>
            <a:r>
              <a:rPr lang="en-US" baseline="30000" dirty="0" err="1" smtClean="0"/>
              <a:t>A</a:t>
            </a:r>
            <a:r>
              <a:rPr lang="en-US" dirty="0" smtClean="0"/>
              <a:t> (the marginal propensity to consume manufactures by agricultural households) is sufficiently greater than </a:t>
            </a:r>
            <a:r>
              <a:rPr lang="en-US" dirty="0" err="1" smtClean="0"/>
              <a:t>c</a:t>
            </a:r>
            <a:r>
              <a:rPr lang="en-US" baseline="30000" dirty="0" err="1" smtClean="0"/>
              <a:t>M</a:t>
            </a:r>
            <a:r>
              <a:rPr lang="en-US" dirty="0" smtClean="0"/>
              <a:t> (the comparable marginal propensity to consume of manufacturing households)</a:t>
            </a:r>
          </a:p>
          <a:p>
            <a:pPr>
              <a:buNone/>
            </a:pPr>
            <a:r>
              <a:rPr lang="en-US" dirty="0" smtClean="0"/>
              <a:t>then an increase in agricultural productivity unambiguously yields a reduction in the relative price p and in employment in manufacturing.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Results</a:t>
            </a:r>
            <a:endParaRPr lang="en-US" dirty="0">
              <a:latin typeface="Helvetica" pitchFamily="34" charset="0"/>
              <a:cs typeface="Helvetica" pitchFamily="34" charset="0"/>
            </a:endParaRPr>
          </a:p>
        </p:txBody>
      </p:sp>
      <p:sp>
        <p:nvSpPr>
          <p:cNvPr id="3" name="Content Placeholder 2"/>
          <p:cNvSpPr>
            <a:spLocks noGrp="1"/>
          </p:cNvSpPr>
          <p:nvPr>
            <p:ph idx="1"/>
          </p:nvPr>
        </p:nvSpPr>
        <p:spPr/>
        <p:txBody>
          <a:bodyPr>
            <a:noAutofit/>
          </a:bodyPr>
          <a:lstStyle/>
          <a:p>
            <a:r>
              <a:rPr lang="en-US" sz="2800" dirty="0">
                <a:latin typeface="Helvetica" pitchFamily="34" charset="0"/>
                <a:cs typeface="Helvetica" pitchFamily="34" charset="0"/>
              </a:rPr>
              <a:t>The result of mobility-constrained agricultural sector productivity growth </a:t>
            </a:r>
            <a:r>
              <a:rPr lang="en-US" sz="2800" dirty="0" smtClean="0">
                <a:latin typeface="Helvetica" pitchFamily="34" charset="0"/>
                <a:cs typeface="Helvetica" pitchFamily="34" charset="0"/>
              </a:rPr>
              <a:t>is an </a:t>
            </a:r>
            <a:r>
              <a:rPr lang="en-US" sz="2800" dirty="0">
                <a:latin typeface="Helvetica" pitchFamily="34" charset="0"/>
                <a:cs typeface="Helvetica" pitchFamily="34" charset="0"/>
              </a:rPr>
              <a:t>extended economy-wide slump. </a:t>
            </a:r>
            <a:endParaRPr lang="en-US" sz="2800" dirty="0" smtClean="0">
              <a:latin typeface="Helvetica" pitchFamily="34" charset="0"/>
              <a:cs typeface="Helvetica" pitchFamily="34" charset="0"/>
            </a:endParaRPr>
          </a:p>
          <a:p>
            <a:r>
              <a:rPr lang="en-US" sz="2800" i="1" dirty="0">
                <a:solidFill>
                  <a:schemeClr val="tx2">
                    <a:lumMod val="75000"/>
                  </a:schemeClr>
                </a:solidFill>
                <a:latin typeface="Helvetica" pitchFamily="34" charset="0"/>
                <a:cs typeface="Helvetica" pitchFamily="34" charset="0"/>
              </a:rPr>
              <a:t>Theorem 2</a:t>
            </a:r>
            <a:r>
              <a:rPr lang="en-US" sz="2800" i="1" dirty="0">
                <a:latin typeface="Helvetica" pitchFamily="34" charset="0"/>
                <a:cs typeface="Helvetica" pitchFamily="34" charset="0"/>
              </a:rPr>
              <a:t>: </a:t>
            </a:r>
            <a:r>
              <a:rPr lang="en-US" sz="2800" dirty="0" smtClean="0">
                <a:latin typeface="Helvetica" pitchFamily="34" charset="0"/>
                <a:cs typeface="Helvetica" pitchFamily="34" charset="0"/>
              </a:rPr>
              <a:t>Under </a:t>
            </a:r>
            <a:r>
              <a:rPr lang="en-US" sz="2800" dirty="0">
                <a:latin typeface="Helvetica" pitchFamily="34" charset="0"/>
                <a:cs typeface="Helvetica" pitchFamily="34" charset="0"/>
              </a:rPr>
              <a:t>the stability </a:t>
            </a:r>
            <a:r>
              <a:rPr lang="en-US" sz="2800" dirty="0" smtClean="0">
                <a:latin typeface="Helvetica" pitchFamily="34" charset="0"/>
                <a:cs typeface="Helvetica" pitchFamily="34" charset="0"/>
              </a:rPr>
              <a:t>condition, an </a:t>
            </a:r>
            <a:r>
              <a:rPr lang="en-US" sz="2800" dirty="0">
                <a:latin typeface="Helvetica" pitchFamily="34" charset="0"/>
                <a:cs typeface="Helvetica" pitchFamily="34" charset="0"/>
              </a:rPr>
              <a:t>increase in government expenditure increases urban employment and raises agricultural prices and </a:t>
            </a:r>
            <a:r>
              <a:rPr lang="en-US" sz="2800" dirty="0" smtClean="0">
                <a:latin typeface="Helvetica" pitchFamily="34" charset="0"/>
                <a:cs typeface="Helvetica" pitchFamily="34" charset="0"/>
              </a:rPr>
              <a:t>incomes</a:t>
            </a:r>
          </a:p>
          <a:p>
            <a:r>
              <a:rPr lang="en-US" sz="2800" i="1" dirty="0">
                <a:solidFill>
                  <a:schemeClr val="tx2">
                    <a:lumMod val="75000"/>
                  </a:schemeClr>
                </a:solidFill>
                <a:latin typeface="Helvetica" pitchFamily="34" charset="0"/>
                <a:cs typeface="Helvetica" pitchFamily="34" charset="0"/>
              </a:rPr>
              <a:t>Theorem 3</a:t>
            </a:r>
            <a:r>
              <a:rPr lang="en-US" sz="2800" i="1" dirty="0">
                <a:latin typeface="Helvetica" pitchFamily="34" charset="0"/>
                <a:cs typeface="Helvetica" pitchFamily="34" charset="0"/>
              </a:rPr>
              <a:t>: </a:t>
            </a:r>
            <a:r>
              <a:rPr lang="en-US" sz="2800" dirty="0" smtClean="0">
                <a:latin typeface="Helvetica" pitchFamily="34" charset="0"/>
                <a:cs typeface="Helvetica" pitchFamily="34" charset="0"/>
              </a:rPr>
              <a:t>Under </a:t>
            </a:r>
            <a:r>
              <a:rPr lang="en-US" sz="2800" dirty="0">
                <a:latin typeface="Helvetica" pitchFamily="34" charset="0"/>
                <a:cs typeface="Helvetica" pitchFamily="34" charset="0"/>
              </a:rPr>
              <a:t>the stability condition </a:t>
            </a:r>
            <a:r>
              <a:rPr lang="en-US" sz="2800" dirty="0" smtClean="0">
                <a:latin typeface="Helvetica" pitchFamily="34" charset="0"/>
                <a:cs typeface="Helvetica" pitchFamily="34" charset="0"/>
              </a:rPr>
              <a:t>an </a:t>
            </a:r>
            <a:r>
              <a:rPr lang="en-US" sz="2800" dirty="0">
                <a:latin typeface="Helvetica" pitchFamily="34" charset="0"/>
                <a:cs typeface="Helvetica" pitchFamily="34" charset="0"/>
              </a:rPr>
              <a:t>decrease in urban real product wages increases urban unemployment and lowers agricultural prices and incomes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Helvetica" pitchFamily="34" charset="0"/>
                <a:cs typeface="Helvetica" pitchFamily="34" charset="0"/>
              </a:rPr>
              <a:t>Note irrelevance of standard model</a:t>
            </a:r>
            <a:endParaRPr lang="en-US" dirty="0">
              <a:latin typeface="Helvetica" pitchFamily="34" charset="0"/>
              <a:cs typeface="Helvetica" pitchFamily="34" charset="0"/>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Helvetica" pitchFamily="34" charset="0"/>
                <a:cs typeface="Helvetica" pitchFamily="34" charset="0"/>
              </a:rPr>
              <a:t>Since such structural transformations occur  very seldom, rational expectation models are not of much help</a:t>
            </a:r>
          </a:p>
          <a:p>
            <a:r>
              <a:rPr lang="en-US" dirty="0" smtClean="0">
                <a:latin typeface="Helvetica" pitchFamily="34" charset="0"/>
                <a:cs typeface="Helvetica" pitchFamily="34" charset="0"/>
              </a:rPr>
              <a:t>Since the central issue is structural, aggregate model with single sector not of much help</a:t>
            </a:r>
          </a:p>
          <a:p>
            <a:r>
              <a:rPr lang="en-US" dirty="0" smtClean="0">
                <a:latin typeface="Helvetica" pitchFamily="34" charset="0"/>
                <a:cs typeface="Helvetica" pitchFamily="34" charset="0"/>
              </a:rPr>
              <a:t>Since among major effects are those arising from redistribution, a representative agent model is not of much help</a:t>
            </a:r>
          </a:p>
          <a:p>
            <a:r>
              <a:rPr lang="en-US" dirty="0" smtClean="0">
                <a:latin typeface="Helvetica" pitchFamily="34" charset="0"/>
                <a:cs typeface="Helvetica" pitchFamily="34" charset="0"/>
              </a:rPr>
              <a:t>Since central issue entails frictions in mobility, assuming perfect markets is not of much help</a:t>
            </a:r>
          </a:p>
          <a:p>
            <a:r>
              <a:rPr lang="en-US" dirty="0" smtClean="0">
                <a:latin typeface="Helvetica" pitchFamily="34" charset="0"/>
                <a:cs typeface="Helvetica" pitchFamily="34" charset="0"/>
              </a:rPr>
              <a:t>Problems exacerbated by efficiency wage effects </a:t>
            </a:r>
            <a:endParaRPr lang="en-US" dirty="0">
              <a:latin typeface="Helvetica" pitchFamily="34" charset="0"/>
              <a:cs typeface="Helvetica"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Policy Implications</a:t>
            </a:r>
            <a:endParaRPr lang="en-US" dirty="0">
              <a:latin typeface="Helvetica" pitchFamily="34" charset="0"/>
              <a:cs typeface="Helvetica" pitchFamily="34" charset="0"/>
            </a:endParaRPr>
          </a:p>
        </p:txBody>
      </p:sp>
      <p:sp>
        <p:nvSpPr>
          <p:cNvPr id="3" name="Content Placeholder 2"/>
          <p:cNvSpPr>
            <a:spLocks noGrp="1"/>
          </p:cNvSpPr>
          <p:nvPr>
            <p:ph idx="1"/>
          </p:nvPr>
        </p:nvSpPr>
        <p:spPr/>
        <p:txBody>
          <a:bodyPr>
            <a:normAutofit fontScale="85000" lnSpcReduction="20000"/>
          </a:bodyPr>
          <a:lstStyle/>
          <a:p>
            <a:r>
              <a:rPr lang="en-US" dirty="0">
                <a:latin typeface="Helvetica" pitchFamily="34" charset="0"/>
                <a:cs typeface="Helvetica" pitchFamily="34" charset="0"/>
              </a:rPr>
              <a:t>There should be structural policies to facilitate the movement of labor that is "trapped" in a dying </a:t>
            </a:r>
            <a:r>
              <a:rPr lang="en-US" dirty="0" smtClean="0">
                <a:latin typeface="Helvetica" pitchFamily="34" charset="0"/>
                <a:cs typeface="Helvetica" pitchFamily="34" charset="0"/>
              </a:rPr>
              <a:t>sector</a:t>
            </a:r>
          </a:p>
          <a:p>
            <a:r>
              <a:rPr lang="en-US" dirty="0">
                <a:latin typeface="Helvetica" pitchFamily="34" charset="0"/>
                <a:cs typeface="Helvetica" pitchFamily="34" charset="0"/>
              </a:rPr>
              <a:t>E</a:t>
            </a:r>
            <a:r>
              <a:rPr lang="en-US" dirty="0" smtClean="0">
                <a:latin typeface="Helvetica" pitchFamily="34" charset="0"/>
                <a:cs typeface="Helvetica" pitchFamily="34" charset="0"/>
              </a:rPr>
              <a:t>ven </a:t>
            </a:r>
            <a:r>
              <a:rPr lang="en-US" dirty="0">
                <a:latin typeface="Helvetica" pitchFamily="34" charset="0"/>
                <a:cs typeface="Helvetica" pitchFamily="34" charset="0"/>
              </a:rPr>
              <a:t>though structural policies are </a:t>
            </a:r>
            <a:r>
              <a:rPr lang="en-US" b="1" i="1" dirty="0">
                <a:latin typeface="Helvetica" pitchFamily="34" charset="0"/>
                <a:cs typeface="Helvetica" pitchFamily="34" charset="0"/>
              </a:rPr>
              <a:t>part</a:t>
            </a:r>
            <a:r>
              <a:rPr lang="en-US" i="1" dirty="0">
                <a:latin typeface="Helvetica" pitchFamily="34" charset="0"/>
                <a:cs typeface="Helvetica" pitchFamily="34" charset="0"/>
              </a:rPr>
              <a:t> </a:t>
            </a:r>
            <a:r>
              <a:rPr lang="en-US" dirty="0">
                <a:latin typeface="Helvetica" pitchFamily="34" charset="0"/>
                <a:cs typeface="Helvetica" pitchFamily="34" charset="0"/>
              </a:rPr>
              <a:t>of the solution, traditional Keynesian policies play a </a:t>
            </a:r>
            <a:r>
              <a:rPr lang="en-US" dirty="0" smtClean="0">
                <a:latin typeface="Helvetica" pitchFamily="34" charset="0"/>
                <a:cs typeface="Helvetica" pitchFamily="34" charset="0"/>
              </a:rPr>
              <a:t>role</a:t>
            </a:r>
          </a:p>
          <a:p>
            <a:pPr lvl="1"/>
            <a:r>
              <a:rPr lang="en-US" dirty="0" smtClean="0">
                <a:latin typeface="Helvetica" pitchFamily="34" charset="0"/>
                <a:cs typeface="Helvetica" pitchFamily="34" charset="0"/>
              </a:rPr>
              <a:t>Contrast to </a:t>
            </a:r>
            <a:r>
              <a:rPr lang="en-US" dirty="0">
                <a:latin typeface="Helvetica" pitchFamily="34" charset="0"/>
                <a:cs typeface="Helvetica" pitchFamily="34" charset="0"/>
              </a:rPr>
              <a:t>those who  are now claiming that most of the remaining unemployment is structural – there is a new "normal" to which we must now accommodate ourselves – and therefore policies designed to stimulate the economy may not only be useless, they may be counterproductive</a:t>
            </a:r>
            <a:r>
              <a:rPr lang="en-US" dirty="0" smtClean="0">
                <a:latin typeface="Helvetica" pitchFamily="34" charset="0"/>
                <a:cs typeface="Helvetica" pitchFamily="34" charset="0"/>
              </a:rPr>
              <a:t>.</a:t>
            </a:r>
          </a:p>
          <a:p>
            <a:r>
              <a:rPr lang="en-US" dirty="0" smtClean="0">
                <a:latin typeface="Helvetica" pitchFamily="34" charset="0"/>
                <a:cs typeface="Helvetica" pitchFamily="34" charset="0"/>
              </a:rPr>
              <a:t>Such policies were at the center of recovery from Great Depression</a:t>
            </a:r>
            <a:endParaRPr lang="en-US" dirty="0">
              <a:latin typeface="Helvetica" pitchFamily="34" charset="0"/>
              <a:cs typeface="Helvetica"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Reference</a:t>
            </a:r>
            <a:endParaRPr lang="en-US" dirty="0">
              <a:latin typeface="Helvetica" pitchFamily="34" charset="0"/>
              <a:cs typeface="Helvetica" pitchFamily="34" charset="0"/>
            </a:endParaRPr>
          </a:p>
        </p:txBody>
      </p:sp>
      <p:sp>
        <p:nvSpPr>
          <p:cNvPr id="3" name="Content Placeholder 2"/>
          <p:cNvSpPr>
            <a:spLocks noGrp="1"/>
          </p:cNvSpPr>
          <p:nvPr>
            <p:ph idx="1"/>
          </p:nvPr>
        </p:nvSpPr>
        <p:spPr/>
        <p:txBody>
          <a:bodyPr/>
          <a:lstStyle/>
          <a:p>
            <a:pPr>
              <a:buNone/>
            </a:pPr>
            <a:r>
              <a:rPr lang="it-IT" sz="2000" dirty="0">
                <a:latin typeface="Helvetica" pitchFamily="34" charset="0"/>
                <a:cs typeface="Helvetica" pitchFamily="34" charset="0"/>
              </a:rPr>
              <a:t>Domenico Delli </a:t>
            </a:r>
            <a:r>
              <a:rPr lang="it-IT" sz="2000" dirty="0" smtClean="0">
                <a:latin typeface="Helvetica" pitchFamily="34" charset="0"/>
                <a:cs typeface="Helvetica" pitchFamily="34" charset="0"/>
              </a:rPr>
              <a:t>Gatti; </a:t>
            </a:r>
            <a:r>
              <a:rPr lang="it-IT" sz="2000" dirty="0">
                <a:latin typeface="Helvetica" pitchFamily="34" charset="0"/>
                <a:cs typeface="Helvetica" pitchFamily="34" charset="0"/>
              </a:rPr>
              <a:t>Mauro </a:t>
            </a:r>
            <a:r>
              <a:rPr lang="it-IT" sz="2000" dirty="0" smtClean="0">
                <a:latin typeface="Helvetica" pitchFamily="34" charset="0"/>
                <a:cs typeface="Helvetica" pitchFamily="34" charset="0"/>
              </a:rPr>
              <a:t>Gallegati; </a:t>
            </a:r>
            <a:r>
              <a:rPr lang="it-IT" sz="2000" dirty="0">
                <a:latin typeface="Helvetica" pitchFamily="34" charset="0"/>
                <a:cs typeface="Helvetica" pitchFamily="34" charset="0"/>
              </a:rPr>
              <a:t>Bruce C. </a:t>
            </a:r>
            <a:r>
              <a:rPr lang="it-IT" sz="2000" dirty="0" smtClean="0">
                <a:latin typeface="Helvetica" pitchFamily="34" charset="0"/>
                <a:cs typeface="Helvetica" pitchFamily="34" charset="0"/>
              </a:rPr>
              <a:t>Greenwald; Alberto Russo; </a:t>
            </a:r>
            <a:r>
              <a:rPr lang="it-IT" sz="2000" dirty="0">
                <a:latin typeface="Helvetica" pitchFamily="34" charset="0"/>
                <a:cs typeface="Helvetica" pitchFamily="34" charset="0"/>
              </a:rPr>
              <a:t>Joseph E. </a:t>
            </a:r>
            <a:r>
              <a:rPr lang="it-IT" sz="2000" dirty="0" smtClean="0">
                <a:latin typeface="Helvetica" pitchFamily="34" charset="0"/>
                <a:cs typeface="Helvetica" pitchFamily="34" charset="0"/>
              </a:rPr>
              <a:t>Stiglitz, “</a:t>
            </a:r>
            <a:r>
              <a:rPr lang="en-US" sz="2000" dirty="0" err="1" smtClean="0">
                <a:latin typeface="Helvetica" pitchFamily="34" charset="0"/>
                <a:cs typeface="Helvetica" pitchFamily="34" charset="0"/>
              </a:rPr>
              <a:t>Sectoral</a:t>
            </a:r>
            <a:r>
              <a:rPr lang="en-US" sz="2000" dirty="0" smtClean="0">
                <a:latin typeface="Helvetica" pitchFamily="34" charset="0"/>
                <a:cs typeface="Helvetica" pitchFamily="34" charset="0"/>
              </a:rPr>
              <a:t> </a:t>
            </a:r>
            <a:r>
              <a:rPr lang="en-US" sz="2000" dirty="0">
                <a:latin typeface="Helvetica" pitchFamily="34" charset="0"/>
                <a:cs typeface="Helvetica" pitchFamily="34" charset="0"/>
              </a:rPr>
              <a:t>Imbalances and Long Run </a:t>
            </a:r>
            <a:r>
              <a:rPr lang="en-US" sz="2000" dirty="0" smtClean="0">
                <a:latin typeface="Helvetica" pitchFamily="34" charset="0"/>
                <a:cs typeface="Helvetica" pitchFamily="34" charset="0"/>
              </a:rPr>
              <a:t>Crises,” presented to IEA meeting, Beijing, July, 2011.</a:t>
            </a:r>
            <a:endParaRPr lang="en-US" sz="2000" dirty="0">
              <a:latin typeface="Helvetica" pitchFamily="34" charset="0"/>
              <a:cs typeface="Helvetica"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Helvetica" pitchFamily="34" charset="0"/>
                <a:cs typeface="Helvetica" pitchFamily="34" charset="0"/>
              </a:rPr>
              <a:t>Failures (cont.)</a:t>
            </a:r>
            <a:endParaRPr lang="en-US" sz="3600" dirty="0">
              <a:latin typeface="Helvetica" pitchFamily="34" charset="0"/>
              <a:cs typeface="Helvetica" pitchFamily="34" charset="0"/>
            </a:endParaRPr>
          </a:p>
        </p:txBody>
      </p:sp>
      <p:sp>
        <p:nvSpPr>
          <p:cNvPr id="3" name="Content Placeholder 2"/>
          <p:cNvSpPr>
            <a:spLocks noGrp="1"/>
          </p:cNvSpPr>
          <p:nvPr>
            <p:ph idx="1"/>
          </p:nvPr>
        </p:nvSpPr>
        <p:spPr/>
        <p:txBody>
          <a:bodyPr>
            <a:normAutofit fontScale="70000" lnSpcReduction="20000"/>
          </a:bodyPr>
          <a:lstStyle/>
          <a:p>
            <a:r>
              <a:rPr lang="en-US" dirty="0" smtClean="0">
                <a:solidFill>
                  <a:schemeClr val="tx2">
                    <a:lumMod val="75000"/>
                  </a:schemeClr>
                </a:solidFill>
                <a:latin typeface="Helvetica" pitchFamily="34" charset="0"/>
                <a:cs typeface="Helvetica" pitchFamily="34" charset="0"/>
              </a:rPr>
              <a:t>Responses to crises (based on advice from economists) have clearly been inadequate</a:t>
            </a:r>
          </a:p>
          <a:p>
            <a:pPr lvl="1"/>
            <a:r>
              <a:rPr lang="en-US" dirty="0" smtClean="0">
                <a:latin typeface="Helvetica" pitchFamily="34" charset="0"/>
                <a:cs typeface="Helvetica" pitchFamily="34" charset="0"/>
              </a:rPr>
              <a:t>High unemployment 4 years after beginning of recession </a:t>
            </a:r>
          </a:p>
          <a:p>
            <a:pPr lvl="1"/>
            <a:r>
              <a:rPr lang="en-US" dirty="0" smtClean="0">
                <a:latin typeface="Helvetica" pitchFamily="34" charset="0"/>
                <a:cs typeface="Helvetica" pitchFamily="34" charset="0"/>
              </a:rPr>
              <a:t>Standard models didn’t focus on credit—and therefore didn’t have much to say on repairing credit system</a:t>
            </a:r>
          </a:p>
          <a:p>
            <a:pPr lvl="2"/>
            <a:r>
              <a:rPr lang="en-US" dirty="0" smtClean="0">
                <a:latin typeface="Helvetica" pitchFamily="34" charset="0"/>
                <a:cs typeface="Helvetica" pitchFamily="34" charset="0"/>
              </a:rPr>
              <a:t>But theory of banking provided micro-foundations (including incentives of banks and bankers)</a:t>
            </a:r>
          </a:p>
          <a:p>
            <a:pPr lvl="2"/>
            <a:r>
              <a:rPr lang="en-US" dirty="0" smtClean="0">
                <a:latin typeface="Helvetica" pitchFamily="34" charset="0"/>
                <a:cs typeface="Helvetica" pitchFamily="34" charset="0"/>
              </a:rPr>
              <a:t>Policies ignored lessons of this literature (Greenwald-</a:t>
            </a:r>
            <a:r>
              <a:rPr lang="en-US" dirty="0" err="1" smtClean="0">
                <a:latin typeface="Helvetica" pitchFamily="34" charset="0"/>
                <a:cs typeface="Helvetica" pitchFamily="34" charset="0"/>
              </a:rPr>
              <a:t>Stiglitz</a:t>
            </a:r>
            <a:r>
              <a:rPr lang="en-US" dirty="0" smtClean="0">
                <a:latin typeface="Helvetica" pitchFamily="34" charset="0"/>
                <a:cs typeface="Helvetica" pitchFamily="34" charset="0"/>
              </a:rPr>
              <a:t>, 2003)</a:t>
            </a:r>
          </a:p>
          <a:p>
            <a:pPr lvl="1"/>
            <a:r>
              <a:rPr lang="en-US" dirty="0" smtClean="0">
                <a:latin typeface="Helvetica" pitchFamily="34" charset="0"/>
                <a:cs typeface="Helvetica" pitchFamily="34" charset="0"/>
              </a:rPr>
              <a:t>Even less to say on </a:t>
            </a:r>
            <a:r>
              <a:rPr lang="en-US" i="1" dirty="0" smtClean="0">
                <a:latin typeface="Helvetica" pitchFamily="34" charset="0"/>
                <a:cs typeface="Helvetica" pitchFamily="34" charset="0"/>
              </a:rPr>
              <a:t>inherent deficiencies </a:t>
            </a:r>
            <a:r>
              <a:rPr lang="en-US" dirty="0" smtClean="0">
                <a:latin typeface="Helvetica" pitchFamily="34" charset="0"/>
                <a:cs typeface="Helvetica" pitchFamily="34" charset="0"/>
              </a:rPr>
              <a:t>in securitization</a:t>
            </a:r>
          </a:p>
          <a:p>
            <a:pPr lvl="2"/>
            <a:r>
              <a:rPr lang="en-US" dirty="0" smtClean="0">
                <a:latin typeface="Helvetica" pitchFamily="34" charset="0"/>
                <a:cs typeface="Helvetica" pitchFamily="34" charset="0"/>
              </a:rPr>
              <a:t>Questionable improvements in risk diversification</a:t>
            </a:r>
          </a:p>
          <a:p>
            <a:pPr lvl="2"/>
            <a:r>
              <a:rPr lang="en-US" dirty="0" smtClean="0">
                <a:latin typeface="Helvetica" pitchFamily="34" charset="0"/>
                <a:cs typeface="Helvetica" pitchFamily="34" charset="0"/>
              </a:rPr>
              <a:t>Unambiguous attenuation of incentives (selection,  monitoring, enforcement)</a:t>
            </a:r>
          </a:p>
          <a:p>
            <a:pPr lvl="2"/>
            <a:r>
              <a:rPr lang="en-US" dirty="0" smtClean="0">
                <a:latin typeface="Helvetica" pitchFamily="34" charset="0"/>
                <a:cs typeface="Helvetica" pitchFamily="34" charset="0"/>
              </a:rPr>
              <a:t>Some market participants took advantage of information asymmetries</a:t>
            </a:r>
          </a:p>
          <a:p>
            <a:pPr lvl="2"/>
            <a:r>
              <a:rPr lang="en-US" dirty="0" smtClean="0">
                <a:latin typeface="Helvetica" pitchFamily="34" charset="0"/>
                <a:cs typeface="Helvetica" pitchFamily="34" charset="0"/>
              </a:rPr>
              <a:t>Remarkable testimony to inefficiency, irrationality of markets that market participants did not recognize these (and other) problems</a:t>
            </a:r>
          </a:p>
          <a:p>
            <a:pPr lvl="3"/>
            <a:r>
              <a:rPr lang="en-US" dirty="0" smtClean="0">
                <a:latin typeface="Helvetica" pitchFamily="34" charset="0"/>
                <a:cs typeface="Helvetica" pitchFamily="34" charset="0"/>
              </a:rPr>
              <a:t>Including risk of increased leverage</a:t>
            </a:r>
          </a:p>
          <a:p>
            <a:pPr lvl="3"/>
            <a:r>
              <a:rPr lang="en-US" dirty="0" smtClean="0">
                <a:latin typeface="Helvetica" pitchFamily="34" charset="0"/>
                <a:cs typeface="Helvetica" pitchFamily="34" charset="0"/>
              </a:rPr>
              <a:t>Market didn’t seem to learn lesson of Modigliani-Miller</a:t>
            </a:r>
          </a:p>
          <a:p>
            <a:pPr lvl="1">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Helvetica" pitchFamily="34" charset="0"/>
                <a:cs typeface="Helvetica" pitchFamily="34" charset="0"/>
              </a:rPr>
              <a:t>Failures (cont.)</a:t>
            </a:r>
            <a:endParaRPr lang="en-US" sz="3600" dirty="0">
              <a:latin typeface="Helvetica" pitchFamily="34" charset="0"/>
              <a:cs typeface="Helvetica" pitchFamily="34" charset="0"/>
            </a:endParaRPr>
          </a:p>
        </p:txBody>
      </p:sp>
      <p:sp>
        <p:nvSpPr>
          <p:cNvPr id="3" name="Content Placeholder 2"/>
          <p:cNvSpPr>
            <a:spLocks noGrp="1"/>
          </p:cNvSpPr>
          <p:nvPr>
            <p:ph idx="1"/>
          </p:nvPr>
        </p:nvSpPr>
        <p:spPr/>
        <p:txBody>
          <a:bodyPr>
            <a:normAutofit fontScale="92500" lnSpcReduction="20000"/>
          </a:bodyPr>
          <a:lstStyle/>
          <a:p>
            <a:r>
              <a:rPr lang="en-US" dirty="0" smtClean="0">
                <a:solidFill>
                  <a:schemeClr val="tx2">
                    <a:lumMod val="75000"/>
                  </a:schemeClr>
                </a:solidFill>
                <a:latin typeface="Helvetica" pitchFamily="34" charset="0"/>
                <a:cs typeface="Helvetica" pitchFamily="34" charset="0"/>
              </a:rPr>
              <a:t>Moreover, countries that have had highest persistent unemployment include those with allegedly most flexible labor markets (e.g. US), in contradiction to standard theory</a:t>
            </a:r>
          </a:p>
          <a:p>
            <a:pPr lvl="1"/>
            <a:r>
              <a:rPr lang="en-US" dirty="0" smtClean="0">
                <a:latin typeface="Helvetica" pitchFamily="34" charset="0"/>
                <a:cs typeface="Helvetica" pitchFamily="34" charset="0"/>
              </a:rPr>
              <a:t>But consistent with earlier studies of volatility</a:t>
            </a:r>
          </a:p>
          <a:p>
            <a:pPr lvl="2"/>
            <a:r>
              <a:rPr lang="en-US" dirty="0">
                <a:latin typeface="Helvetica" pitchFamily="34" charset="0"/>
                <a:cs typeface="Helvetica" pitchFamily="34" charset="0"/>
              </a:rPr>
              <a:t>Easterly, W., R. Islam, and Joseph E. </a:t>
            </a:r>
            <a:r>
              <a:rPr lang="en-US" dirty="0" err="1">
                <a:latin typeface="Helvetica" pitchFamily="34" charset="0"/>
                <a:cs typeface="Helvetica" pitchFamily="34" charset="0"/>
              </a:rPr>
              <a:t>Stiglitz</a:t>
            </a:r>
            <a:r>
              <a:rPr lang="en-US" dirty="0">
                <a:latin typeface="Helvetica" pitchFamily="34" charset="0"/>
                <a:cs typeface="Helvetica" pitchFamily="34" charset="0"/>
              </a:rPr>
              <a:t>, 2001a, “Shaken and Stirred: Explaining Growth Volatility,” in </a:t>
            </a:r>
            <a:r>
              <a:rPr lang="en-US" i="1" dirty="0">
                <a:latin typeface="Helvetica" pitchFamily="34" charset="0"/>
                <a:cs typeface="Helvetica" pitchFamily="34" charset="0"/>
              </a:rPr>
              <a:t>Annual Bank Conference on Development Economics 2000</a:t>
            </a:r>
            <a:r>
              <a:rPr lang="en-US" dirty="0">
                <a:latin typeface="Helvetica" pitchFamily="34" charset="0"/>
                <a:cs typeface="Helvetica" pitchFamily="34" charset="0"/>
              </a:rPr>
              <a:t>, Washington: World Bank, pp. 191-212. </a:t>
            </a:r>
            <a:endParaRPr lang="en-US" sz="3600" dirty="0">
              <a:latin typeface="Helvetica" pitchFamily="34" charset="0"/>
              <a:cs typeface="Helvetica" pitchFamily="34" charset="0"/>
            </a:endParaRPr>
          </a:p>
          <a:p>
            <a:pPr lvl="2"/>
            <a:r>
              <a:rPr lang="en-US" dirty="0">
                <a:latin typeface="Helvetica" pitchFamily="34" charset="0"/>
                <a:cs typeface="Helvetica" pitchFamily="34" charset="0"/>
              </a:rPr>
              <a:t>—— , ——,  and —— , 2001b, “Shaken and Stirred: Volatility and Macroeconomic Paradigms for Rich and Poor Countries,”, in </a:t>
            </a:r>
            <a:r>
              <a:rPr lang="en-US" i="1" dirty="0">
                <a:latin typeface="Helvetica" pitchFamily="34" charset="0"/>
                <a:cs typeface="Helvetica" pitchFamily="34" charset="0"/>
              </a:rPr>
              <a:t>Advances in Macroeconomic Theory</a:t>
            </a:r>
            <a:r>
              <a:rPr lang="en-US" dirty="0">
                <a:latin typeface="Helvetica" pitchFamily="34" charset="0"/>
                <a:cs typeface="Helvetica" pitchFamily="34" charset="0"/>
              </a:rPr>
              <a:t>, Jacques </a:t>
            </a:r>
            <a:r>
              <a:rPr lang="en-US" dirty="0" err="1">
                <a:latin typeface="Helvetica" pitchFamily="34" charset="0"/>
                <a:cs typeface="Helvetica" pitchFamily="34" charset="0"/>
              </a:rPr>
              <a:t>Drèze</a:t>
            </a:r>
            <a:r>
              <a:rPr lang="en-US" dirty="0">
                <a:latin typeface="Helvetica" pitchFamily="34" charset="0"/>
                <a:cs typeface="Helvetica" pitchFamily="34" charset="0"/>
              </a:rPr>
              <a:t> (ed.), IEA Conference Volume, 133</a:t>
            </a:r>
            <a:r>
              <a:rPr lang="en-US" dirty="0" smtClean="0">
                <a:latin typeface="Helvetica" pitchFamily="34" charset="0"/>
                <a:cs typeface="Helvetica" pitchFamily="34" charset="0"/>
              </a:rPr>
              <a:t>, </a:t>
            </a:r>
            <a:r>
              <a:rPr lang="en-US" dirty="0">
                <a:latin typeface="Helvetica" pitchFamily="34" charset="0"/>
                <a:cs typeface="Helvetica" pitchFamily="34" charset="0"/>
              </a:rPr>
              <a:t>Palgrave, 2001, pp. 353-372.</a:t>
            </a:r>
            <a:endParaRPr lang="en-US" sz="3600" dirty="0">
              <a:latin typeface="Helvetica" pitchFamily="34" charset="0"/>
              <a:cs typeface="Helvetica" pitchFamily="34" charset="0"/>
            </a:endParaRPr>
          </a:p>
          <a:p>
            <a:pPr lvl="1"/>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600" dirty="0">
                <a:solidFill>
                  <a:prstClr val="black"/>
                </a:solidFill>
                <a:latin typeface="Helvetica" pitchFamily="34" charset="0"/>
                <a:cs typeface="Helvetica" pitchFamily="34" charset="0"/>
              </a:rPr>
              <a:t>Failures (cont.)</a:t>
            </a:r>
            <a:endParaRPr lang="en-US" dirty="0"/>
          </a:p>
        </p:txBody>
      </p:sp>
      <p:sp>
        <p:nvSpPr>
          <p:cNvPr id="3" name="Content Placeholder 2"/>
          <p:cNvSpPr>
            <a:spLocks noGrp="1"/>
          </p:cNvSpPr>
          <p:nvPr>
            <p:ph idx="1"/>
          </p:nvPr>
        </p:nvSpPr>
        <p:spPr/>
        <p:txBody>
          <a:bodyPr>
            <a:normAutofit fontScale="70000" lnSpcReduction="20000"/>
          </a:bodyPr>
          <a:lstStyle/>
          <a:p>
            <a:pPr>
              <a:buFont typeface="Arial"/>
              <a:buChar char="•"/>
              <a:defRPr/>
            </a:pPr>
            <a:r>
              <a:rPr lang="en-US" dirty="0">
                <a:solidFill>
                  <a:schemeClr val="tx2">
                    <a:lumMod val="75000"/>
                  </a:schemeClr>
                </a:solidFill>
                <a:latin typeface="Helvetica" pitchFamily="34" charset="0"/>
                <a:cs typeface="Helvetica" pitchFamily="34" charset="0"/>
              </a:rPr>
              <a:t>There were large losses associated with misallocation of capital before the bubble broke.  It is easy to construct models of bubbles.  But most of the losses occur </a:t>
            </a:r>
            <a:r>
              <a:rPr lang="en-US" i="1" dirty="0">
                <a:solidFill>
                  <a:schemeClr val="tx2">
                    <a:lumMod val="75000"/>
                  </a:schemeClr>
                </a:solidFill>
                <a:latin typeface="Helvetica" pitchFamily="34" charset="0"/>
                <a:cs typeface="Helvetica" pitchFamily="34" charset="0"/>
              </a:rPr>
              <a:t>after </a:t>
            </a:r>
            <a:r>
              <a:rPr lang="en-US" dirty="0">
                <a:solidFill>
                  <a:schemeClr val="tx2">
                    <a:lumMod val="75000"/>
                  </a:schemeClr>
                </a:solidFill>
                <a:latin typeface="Helvetica" pitchFamily="34" charset="0"/>
                <a:cs typeface="Helvetica" pitchFamily="34" charset="0"/>
              </a:rPr>
              <a:t>the bubble breaks, in the persistent gap between actual and potential output</a:t>
            </a:r>
          </a:p>
          <a:p>
            <a:pPr lvl="1">
              <a:buFont typeface="Arial"/>
              <a:buChar char="–"/>
              <a:defRPr/>
            </a:pPr>
            <a:r>
              <a:rPr lang="en-US" dirty="0">
                <a:latin typeface="Helvetica" pitchFamily="34" charset="0"/>
                <a:cs typeface="Helvetica" pitchFamily="34" charset="0"/>
              </a:rPr>
              <a:t>Standard theory predicts a relatively quick recovery, as the economy adjusts to new “reality”</a:t>
            </a:r>
          </a:p>
          <a:p>
            <a:pPr lvl="2">
              <a:buFont typeface="Arial"/>
              <a:buChar char="–"/>
              <a:defRPr/>
            </a:pPr>
            <a:r>
              <a:rPr lang="en-US" sz="2600" dirty="0">
                <a:latin typeface="Helvetica" pitchFamily="34" charset="0"/>
                <a:cs typeface="Helvetica" pitchFamily="34" charset="0"/>
              </a:rPr>
              <a:t>New equilibrium associated with new state variables (treating expectations as a state variable)</a:t>
            </a:r>
          </a:p>
          <a:p>
            <a:pPr lvl="2">
              <a:buFont typeface="Arial"/>
              <a:buChar char="–"/>
              <a:defRPr/>
            </a:pPr>
            <a:r>
              <a:rPr lang="en-US" sz="2600" dirty="0">
                <a:latin typeface="Helvetica" pitchFamily="34" charset="0"/>
                <a:cs typeface="Helvetica" pitchFamily="34" charset="0"/>
              </a:rPr>
              <a:t>And sometimes that is the case (V-shaped recovery)</a:t>
            </a:r>
          </a:p>
          <a:p>
            <a:pPr lvl="1">
              <a:buFont typeface="Arial"/>
              <a:buChar char="–"/>
              <a:defRPr/>
            </a:pPr>
            <a:r>
              <a:rPr lang="en-US" dirty="0">
                <a:latin typeface="Helvetica" pitchFamily="34" charset="0"/>
                <a:cs typeface="Helvetica" pitchFamily="34" charset="0"/>
              </a:rPr>
              <a:t>But sometimes the recovery is very slow</a:t>
            </a:r>
          </a:p>
          <a:p>
            <a:pPr lvl="2">
              <a:buFont typeface="Arial"/>
              <a:buChar char="–"/>
              <a:defRPr/>
            </a:pPr>
            <a:r>
              <a:rPr lang="en-US" sz="2600" dirty="0">
                <a:latin typeface="Helvetica" pitchFamily="34" charset="0"/>
                <a:cs typeface="Helvetica" pitchFamily="34" charset="0"/>
              </a:rPr>
              <a:t>Persistence of effects of shocks</a:t>
            </a:r>
          </a:p>
          <a:p>
            <a:pPr lvl="2">
              <a:buFont typeface="Arial"/>
              <a:buChar char="–"/>
              <a:defRPr/>
            </a:pPr>
            <a:r>
              <a:rPr lang="en-US" sz="2600" dirty="0">
                <a:latin typeface="Helvetica" pitchFamily="34" charset="0"/>
                <a:cs typeface="Helvetica" pitchFamily="34" charset="0"/>
              </a:rPr>
              <a:t>Explained by slow recovery of balance sheets (Greenwald-Stiglitz, 1993, </a:t>
            </a:r>
            <a:r>
              <a:rPr lang="en-US" sz="2600" dirty="0" smtClean="0">
                <a:latin typeface="Helvetica" pitchFamily="34" charset="0"/>
                <a:cs typeface="Helvetica" pitchFamily="34" charset="0"/>
              </a:rPr>
              <a:t>2003)</a:t>
            </a:r>
            <a:endParaRPr lang="en-US" sz="2600" dirty="0">
              <a:latin typeface="Helvetica" pitchFamily="34" charset="0"/>
              <a:cs typeface="Helvetica" pitchFamily="34" charset="0"/>
            </a:endParaRPr>
          </a:p>
          <a:p>
            <a:pPr lvl="2">
              <a:buFont typeface="Arial"/>
              <a:buChar char="–"/>
              <a:defRPr/>
            </a:pPr>
            <a:r>
              <a:rPr lang="en-US" sz="2600" dirty="0">
                <a:latin typeface="Helvetica" pitchFamily="34" charset="0"/>
                <a:cs typeface="Helvetica" pitchFamily="34" charset="0"/>
              </a:rPr>
              <a:t>But current persistence is greater than can be explained by these models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Helvetica" pitchFamily="34" charset="0"/>
                <a:cs typeface="Helvetica" pitchFamily="34" charset="0"/>
              </a:rPr>
              <a:t>Understanding what has happened</a:t>
            </a:r>
            <a:endParaRPr lang="en-US" dirty="0">
              <a:latin typeface="Helvetica" pitchFamily="34" charset="0"/>
              <a:cs typeface="Helvetica" pitchFamily="34" charset="0"/>
            </a:endParaRPr>
          </a:p>
        </p:txBody>
      </p:sp>
      <p:sp>
        <p:nvSpPr>
          <p:cNvPr id="3" name="Content Placeholder 2"/>
          <p:cNvSpPr>
            <a:spLocks noGrp="1"/>
          </p:cNvSpPr>
          <p:nvPr>
            <p:ph idx="1"/>
          </p:nvPr>
        </p:nvSpPr>
        <p:spPr>
          <a:xfrm>
            <a:off x="457200" y="1371600"/>
            <a:ext cx="8229600" cy="4876800"/>
          </a:xfrm>
        </p:spPr>
        <p:txBody>
          <a:bodyPr>
            <a:normAutofit fontScale="55000" lnSpcReduction="20000"/>
          </a:bodyPr>
          <a:lstStyle/>
          <a:p>
            <a:pPr>
              <a:lnSpc>
                <a:spcPct val="120000"/>
              </a:lnSpc>
            </a:pPr>
            <a:r>
              <a:rPr lang="en-US" sz="3800" dirty="0" smtClean="0">
                <a:latin typeface="Helvetica" pitchFamily="34" charset="0"/>
                <a:cs typeface="Helvetica" pitchFamily="34" charset="0"/>
              </a:rPr>
              <a:t>There have been large (and often adverse) changes in the economy’s risk properties, in spite of supposed improvements in markets</a:t>
            </a:r>
          </a:p>
          <a:p>
            <a:pPr lvl="1">
              <a:lnSpc>
                <a:spcPct val="120000"/>
              </a:lnSpc>
            </a:pPr>
            <a:r>
              <a:rPr lang="en-US" sz="2200" dirty="0" smtClean="0">
                <a:latin typeface="Helvetica" pitchFamily="34" charset="0"/>
                <a:cs typeface="Helvetica" pitchFamily="34" charset="0"/>
              </a:rPr>
              <a:t>Moving from “banks” to “markets” predictably led to deterioration in quality of information</a:t>
            </a:r>
          </a:p>
          <a:p>
            <a:pPr lvl="1">
              <a:lnSpc>
                <a:spcPct val="120000"/>
              </a:lnSpc>
            </a:pPr>
            <a:r>
              <a:rPr lang="en-US" sz="2200" dirty="0" smtClean="0">
                <a:latin typeface="Helvetica" pitchFamily="34" charset="0"/>
                <a:cs typeface="Helvetica" pitchFamily="34" charset="0"/>
              </a:rPr>
              <a:t>Increased interdependence has led to more financial fragility</a:t>
            </a:r>
          </a:p>
          <a:p>
            <a:pPr lvl="1">
              <a:lnSpc>
                <a:spcPct val="120000"/>
              </a:lnSpc>
            </a:pPr>
            <a:endParaRPr lang="en-US" sz="2200" dirty="0" smtClean="0">
              <a:latin typeface="Helvetica" pitchFamily="34" charset="0"/>
              <a:cs typeface="Helvetica" pitchFamily="34" charset="0"/>
            </a:endParaRPr>
          </a:p>
          <a:p>
            <a:pPr>
              <a:lnSpc>
                <a:spcPct val="120000"/>
              </a:lnSpc>
            </a:pPr>
            <a:r>
              <a:rPr lang="en-US" sz="3800" dirty="0" smtClean="0">
                <a:latin typeface="Helvetica" pitchFamily="34" charset="0"/>
                <a:cs typeface="Helvetica" pitchFamily="34" charset="0"/>
              </a:rPr>
              <a:t>The global economy is undergoing a major structural transformation</a:t>
            </a:r>
          </a:p>
          <a:p>
            <a:pPr lvl="1">
              <a:lnSpc>
                <a:spcPct val="120000"/>
              </a:lnSpc>
            </a:pPr>
            <a:r>
              <a:rPr lang="en-US" sz="2600" dirty="0" smtClean="0">
                <a:latin typeface="Helvetica" pitchFamily="34" charset="0"/>
                <a:cs typeface="Helvetica" pitchFamily="34" charset="0"/>
              </a:rPr>
              <a:t>structural transformations may be associated with extended periods of underutilization of resources</a:t>
            </a:r>
          </a:p>
          <a:p>
            <a:pPr lvl="2">
              <a:lnSpc>
                <a:spcPct val="120000"/>
              </a:lnSpc>
            </a:pPr>
            <a:r>
              <a:rPr lang="en-US" sz="2100" dirty="0" smtClean="0">
                <a:latin typeface="Helvetica" pitchFamily="34" charset="0"/>
                <a:cs typeface="Helvetica" pitchFamily="34" charset="0"/>
              </a:rPr>
              <a:t>Associated with deep market failures</a:t>
            </a:r>
          </a:p>
          <a:p>
            <a:pPr lvl="2">
              <a:lnSpc>
                <a:spcPct val="120000"/>
              </a:lnSpc>
            </a:pPr>
            <a:r>
              <a:rPr lang="en-US" sz="2100" dirty="0" smtClean="0">
                <a:latin typeface="Helvetica" pitchFamily="34" charset="0"/>
                <a:cs typeface="Helvetica" pitchFamily="34" charset="0"/>
              </a:rPr>
              <a:t>Important role for government to facilitate transformation</a:t>
            </a:r>
          </a:p>
          <a:p>
            <a:pPr lvl="2">
              <a:lnSpc>
                <a:spcPct val="120000"/>
              </a:lnSpc>
            </a:pPr>
            <a:endParaRPr lang="en-US" sz="2100" dirty="0" smtClean="0">
              <a:latin typeface="Helvetica" pitchFamily="34" charset="0"/>
              <a:cs typeface="Helvetica" pitchFamily="34" charset="0"/>
            </a:endParaRPr>
          </a:p>
          <a:p>
            <a:pPr>
              <a:lnSpc>
                <a:spcPct val="120000"/>
              </a:lnSpc>
            </a:pPr>
            <a:r>
              <a:rPr lang="en-US" sz="3800" dirty="0" smtClean="0">
                <a:latin typeface="Helvetica" pitchFamily="34" charset="0"/>
                <a:cs typeface="Helvetica" pitchFamily="34" charset="0"/>
              </a:rPr>
              <a:t>See J.E. Stiglitz, 2011, “Rethinking </a:t>
            </a:r>
            <a:r>
              <a:rPr lang="en-US" sz="3800" dirty="0" smtClean="0">
                <a:latin typeface="Helvetica" pitchFamily="34" charset="0"/>
                <a:cs typeface="Helvetica" pitchFamily="34" charset="0"/>
              </a:rPr>
              <a:t>Macroeconomics: What Failed and How to Repair It,” </a:t>
            </a:r>
            <a:r>
              <a:rPr lang="en-US" sz="3800" i="1" dirty="0" smtClean="0">
                <a:latin typeface="Helvetica" pitchFamily="34" charset="0"/>
                <a:cs typeface="Helvetica" pitchFamily="34" charset="0"/>
              </a:rPr>
              <a:t>Journal of the European Economic Association</a:t>
            </a:r>
            <a:r>
              <a:rPr lang="en-US" sz="3800" dirty="0" smtClean="0">
                <a:latin typeface="Helvetica" pitchFamily="34" charset="0"/>
                <a:cs typeface="Helvetica" pitchFamily="34" charset="0"/>
              </a:rPr>
              <a:t>, 9(4), pp. </a:t>
            </a:r>
            <a:r>
              <a:rPr lang="en-US" sz="3800" dirty="0" smtClean="0">
                <a:latin typeface="Helvetica" pitchFamily="34" charset="0"/>
                <a:cs typeface="Helvetica" pitchFamily="34" charset="0"/>
              </a:rPr>
              <a:t>591-645.</a:t>
            </a:r>
          </a:p>
          <a:p>
            <a:pPr lvl="2">
              <a:lnSpc>
                <a:spcPct val="120000"/>
              </a:lnSpc>
            </a:pPr>
            <a:endParaRPr lang="en-US" b="1" dirty="0" smtClean="0">
              <a:latin typeface="Helvetica" pitchFamily="34" charset="0"/>
              <a:cs typeface="Helvetica" pitchFamily="34" charset="0"/>
            </a:endParaRPr>
          </a:p>
          <a:p>
            <a:pPr>
              <a:lnSpc>
                <a:spcPct val="120000"/>
              </a:lnSpc>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Helvetica" pitchFamily="34" charset="0"/>
                <a:cs typeface="Helvetica" pitchFamily="34" charset="0"/>
              </a:rPr>
              <a:t>Does Interconnectivity lead to more or less systemic stability?</a:t>
            </a:r>
            <a:endParaRPr lang="en-US" dirty="0">
              <a:latin typeface="Helvetica" pitchFamily="34" charset="0"/>
              <a:cs typeface="Helvetica" pitchFamily="34" charset="0"/>
            </a:endParaRPr>
          </a:p>
        </p:txBody>
      </p:sp>
      <p:sp>
        <p:nvSpPr>
          <p:cNvPr id="3" name="Content Placeholder 2"/>
          <p:cNvSpPr>
            <a:spLocks noGrp="1"/>
          </p:cNvSpPr>
          <p:nvPr>
            <p:ph idx="1"/>
          </p:nvPr>
        </p:nvSpPr>
        <p:spPr/>
        <p:txBody>
          <a:bodyPr>
            <a:normAutofit fontScale="85000" lnSpcReduction="20000"/>
          </a:bodyPr>
          <a:lstStyle/>
          <a:p>
            <a:pPr>
              <a:lnSpc>
                <a:spcPct val="90000"/>
              </a:lnSpc>
            </a:pPr>
            <a:r>
              <a:rPr lang="en-US" dirty="0" smtClean="0">
                <a:latin typeface="Helvetica" pitchFamily="34" charset="0"/>
                <a:cs typeface="Helvetica" pitchFamily="34" charset="0"/>
              </a:rPr>
              <a:t>Standard answer:  spreading of risk, with concavity, leads to better outcomes</a:t>
            </a:r>
          </a:p>
          <a:p>
            <a:pPr>
              <a:lnSpc>
                <a:spcPct val="90000"/>
              </a:lnSpc>
            </a:pPr>
            <a:r>
              <a:rPr lang="en-US" dirty="0" smtClean="0">
                <a:latin typeface="Helvetica" pitchFamily="34" charset="0"/>
                <a:cs typeface="Helvetica" pitchFamily="34" charset="0"/>
              </a:rPr>
              <a:t>But economic systems are rife with non-convexities—e.g. bankruptcy</a:t>
            </a:r>
          </a:p>
          <a:p>
            <a:pPr>
              <a:lnSpc>
                <a:spcPct val="90000"/>
              </a:lnSpc>
            </a:pPr>
            <a:r>
              <a:rPr lang="en-US" dirty="0" smtClean="0">
                <a:latin typeface="Helvetica" pitchFamily="34" charset="0"/>
                <a:cs typeface="Helvetica" pitchFamily="34" charset="0"/>
              </a:rPr>
              <a:t>Interlinked systems are more prone to system wide failures, with huge costs</a:t>
            </a:r>
          </a:p>
          <a:p>
            <a:pPr lvl="1">
              <a:lnSpc>
                <a:spcPct val="90000"/>
              </a:lnSpc>
            </a:pPr>
            <a:r>
              <a:rPr lang="en-US" dirty="0" smtClean="0">
                <a:latin typeface="Helvetica" pitchFamily="34" charset="0"/>
                <a:cs typeface="Helvetica" pitchFamily="34" charset="0"/>
              </a:rPr>
              <a:t>privately profitable transactions may not by socially desirable (Greenwald-Stiglitz, "</a:t>
            </a:r>
            <a:r>
              <a:rPr lang="en-US" dirty="0">
                <a:latin typeface="Helvetica" pitchFamily="34" charset="0"/>
                <a:cs typeface="Helvetica" pitchFamily="34" charset="0"/>
              </a:rPr>
              <a:t>Externalities in Economies with Imperfect Information and Incomplete Markets," </a:t>
            </a:r>
            <a:r>
              <a:rPr lang="en-US" i="1" dirty="0">
                <a:latin typeface="Helvetica" pitchFamily="34" charset="0"/>
                <a:cs typeface="Helvetica" pitchFamily="34" charset="0"/>
              </a:rPr>
              <a:t>The Quarterly Journal of Economics</a:t>
            </a:r>
            <a:r>
              <a:rPr lang="en-US" dirty="0">
                <a:latin typeface="Helvetica" pitchFamily="34" charset="0"/>
                <a:cs typeface="Helvetica" pitchFamily="34" charset="0"/>
              </a:rPr>
              <a:t>, 101(2), pp. 229-64. </a:t>
            </a:r>
            <a:r>
              <a:rPr lang="en-US" dirty="0" smtClean="0">
                <a:latin typeface="Helvetica" pitchFamily="34" charset="0"/>
                <a:cs typeface="Helvetica" pitchFamily="34" charset="0"/>
              </a:rPr>
              <a:t>1986)</a:t>
            </a:r>
          </a:p>
          <a:p>
            <a:pPr lvl="1">
              <a:lnSpc>
                <a:spcPct val="90000"/>
              </a:lnSpc>
            </a:pPr>
            <a:r>
              <a:rPr lang="en-US" dirty="0" smtClean="0">
                <a:latin typeface="Helvetica" pitchFamily="34" charset="0"/>
                <a:cs typeface="Helvetica" pitchFamily="34" charset="0"/>
              </a:rPr>
              <a:t>May lead to </a:t>
            </a:r>
            <a:r>
              <a:rPr lang="en-US" b="1" dirty="0" smtClean="0">
                <a:latin typeface="Helvetica" pitchFamily="34" charset="0"/>
                <a:cs typeface="Helvetica" pitchFamily="34" charset="0"/>
              </a:rPr>
              <a:t>systemic risk</a:t>
            </a:r>
          </a:p>
          <a:p>
            <a:pPr>
              <a:lnSpc>
                <a:spcPct val="90000"/>
              </a:lnSpc>
            </a:pPr>
            <a:r>
              <a:rPr lang="en-US" dirty="0" smtClean="0">
                <a:latin typeface="Helvetica" pitchFamily="34" charset="0"/>
                <a:cs typeface="Helvetica" pitchFamily="34" charset="0"/>
              </a:rPr>
              <a:t>This crisis illustrates the risk</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Helvetica" pitchFamily="34" charset="0"/>
                <a:cs typeface="Helvetica" pitchFamily="34" charset="0"/>
              </a:rPr>
              <a:t>Incoherence in standard macro-frameworks</a:t>
            </a:r>
            <a:endParaRPr lang="en-US" dirty="0">
              <a:latin typeface="Helvetica" pitchFamily="34" charset="0"/>
              <a:cs typeface="Helvetica" pitchFamily="34" charset="0"/>
            </a:endParaRPr>
          </a:p>
        </p:txBody>
      </p:sp>
      <p:sp>
        <p:nvSpPr>
          <p:cNvPr id="3" name="Content Placeholder 2"/>
          <p:cNvSpPr>
            <a:spLocks noGrp="1"/>
          </p:cNvSpPr>
          <p:nvPr>
            <p:ph idx="1"/>
          </p:nvPr>
        </p:nvSpPr>
        <p:spPr/>
        <p:txBody>
          <a:bodyPr>
            <a:normAutofit fontScale="85000" lnSpcReduction="20000"/>
          </a:bodyPr>
          <a:lstStyle/>
          <a:p>
            <a:r>
              <a:rPr lang="en-US" dirty="0" smtClean="0">
                <a:latin typeface="Helvetica" pitchFamily="34" charset="0"/>
                <a:cs typeface="Helvetica" pitchFamily="34" charset="0"/>
              </a:rPr>
              <a:t>Argue for benefits of diversification (capital market liberalization) before crisis</a:t>
            </a:r>
          </a:p>
          <a:p>
            <a:r>
              <a:rPr lang="en-US" dirty="0" smtClean="0">
                <a:latin typeface="Helvetica" pitchFamily="34" charset="0"/>
                <a:cs typeface="Helvetica" pitchFamily="34" charset="0"/>
              </a:rPr>
              <a:t>Worry about contagion (worsened by excessive integration) after crisis</a:t>
            </a:r>
          </a:p>
          <a:p>
            <a:r>
              <a:rPr lang="en-US" dirty="0" smtClean="0">
                <a:latin typeface="Helvetica" pitchFamily="34" charset="0"/>
                <a:cs typeface="Helvetica" pitchFamily="34" charset="0"/>
              </a:rPr>
              <a:t>Optimal system design balances benefits and costs</a:t>
            </a:r>
          </a:p>
          <a:p>
            <a:pPr lvl="1"/>
            <a:r>
              <a:rPr lang="en-US" dirty="0">
                <a:latin typeface="Helvetica" pitchFamily="34" charset="0"/>
                <a:cs typeface="Helvetica" pitchFamily="34" charset="0"/>
              </a:rPr>
              <a:t>“Contagion, Liberalization, and the Optimal Structure of Globalization,” </a:t>
            </a:r>
            <a:r>
              <a:rPr lang="en-US" i="1" dirty="0">
                <a:latin typeface="Helvetica" pitchFamily="34" charset="0"/>
                <a:cs typeface="Helvetica" pitchFamily="34" charset="0"/>
              </a:rPr>
              <a:t>Journal of Globalization and Development, </a:t>
            </a:r>
            <a:r>
              <a:rPr lang="en-US" dirty="0">
                <a:latin typeface="Helvetica" pitchFamily="34" charset="0"/>
                <a:cs typeface="Helvetica" pitchFamily="34" charset="0"/>
              </a:rPr>
              <a:t>1(2</a:t>
            </a:r>
            <a:r>
              <a:rPr lang="en-US" dirty="0" smtClean="0">
                <a:latin typeface="Helvetica" pitchFamily="34" charset="0"/>
                <a:cs typeface="Helvetica" pitchFamily="34" charset="0"/>
              </a:rPr>
              <a:t>),</a:t>
            </a:r>
          </a:p>
          <a:p>
            <a:pPr lvl="1"/>
            <a:r>
              <a:rPr lang="en-US" dirty="0" smtClean="0">
                <a:latin typeface="Helvetica" pitchFamily="34" charset="0"/>
                <a:cs typeface="Helvetica" pitchFamily="34" charset="0"/>
              </a:rPr>
              <a:t>“</a:t>
            </a:r>
            <a:r>
              <a:rPr lang="en-US" dirty="0">
                <a:latin typeface="Helvetica" pitchFamily="34" charset="0"/>
                <a:cs typeface="Helvetica" pitchFamily="34" charset="0"/>
              </a:rPr>
              <a:t>Risk and Global Economic Architecture: Why Full Financial Integration May be Undesirable,” </a:t>
            </a:r>
            <a:r>
              <a:rPr lang="en-US" i="1" dirty="0">
                <a:latin typeface="Helvetica" pitchFamily="34" charset="0"/>
                <a:cs typeface="Helvetica" pitchFamily="34" charset="0"/>
              </a:rPr>
              <a:t>American Economic Review</a:t>
            </a:r>
            <a:r>
              <a:rPr lang="en-US" dirty="0">
                <a:latin typeface="Helvetica" pitchFamily="34" charset="0"/>
                <a:cs typeface="Helvetica" pitchFamily="34" charset="0"/>
              </a:rPr>
              <a:t>, 100(2), May 2010, pp. 388-392.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pitchFamily="34" charset="0"/>
                <a:cs typeface="Helvetica" pitchFamily="34" charset="0"/>
              </a:rPr>
              <a:t>An Analogous Problem</a:t>
            </a:r>
            <a:endParaRPr lang="en-US" dirty="0">
              <a:latin typeface="Helvetica" pitchFamily="34" charset="0"/>
              <a:cs typeface="Helvetica" pitchFamily="34" charset="0"/>
            </a:endParaRPr>
          </a:p>
        </p:txBody>
      </p:sp>
      <p:sp>
        <p:nvSpPr>
          <p:cNvPr id="3" name="Content Placeholder 2"/>
          <p:cNvSpPr>
            <a:spLocks noGrp="1"/>
          </p:cNvSpPr>
          <p:nvPr>
            <p:ph idx="1"/>
          </p:nvPr>
        </p:nvSpPr>
        <p:spPr/>
        <p:txBody>
          <a:bodyPr/>
          <a:lstStyle/>
          <a:p>
            <a:pPr>
              <a:lnSpc>
                <a:spcPct val="80000"/>
              </a:lnSpc>
            </a:pPr>
            <a:r>
              <a:rPr lang="en-US" sz="2800" dirty="0" smtClean="0">
                <a:latin typeface="Helvetica" pitchFamily="34" charset="0"/>
                <a:cs typeface="Helvetica" pitchFamily="34" charset="0"/>
              </a:rPr>
              <a:t>With an integrated electric grid the excess capacity required to prevent a blackout can be reduced </a:t>
            </a:r>
          </a:p>
          <a:p>
            <a:pPr lvl="1">
              <a:lnSpc>
                <a:spcPct val="80000"/>
              </a:lnSpc>
            </a:pPr>
            <a:r>
              <a:rPr lang="en-US" sz="2400" dirty="0" smtClean="0">
                <a:latin typeface="Helvetica" pitchFamily="34" charset="0"/>
                <a:cs typeface="Helvetica" pitchFamily="34" charset="0"/>
              </a:rPr>
              <a:t>alternatively, for any given capacity, the probability of a blackout can be reduced. </a:t>
            </a:r>
          </a:p>
          <a:p>
            <a:pPr>
              <a:lnSpc>
                <a:spcPct val="80000"/>
              </a:lnSpc>
            </a:pPr>
            <a:r>
              <a:rPr lang="en-US" sz="2800" dirty="0" smtClean="0">
                <a:latin typeface="Helvetica" pitchFamily="34" charset="0"/>
                <a:cs typeface="Helvetica" pitchFamily="34" charset="0"/>
              </a:rPr>
              <a:t>But a failure in one part of the system can lead to system-wide failure </a:t>
            </a:r>
          </a:p>
          <a:p>
            <a:pPr lvl="1">
              <a:lnSpc>
                <a:spcPct val="80000"/>
              </a:lnSpc>
            </a:pPr>
            <a:r>
              <a:rPr lang="en-US" sz="2400" dirty="0" smtClean="0">
                <a:latin typeface="Helvetica" pitchFamily="34" charset="0"/>
                <a:cs typeface="Helvetica" pitchFamily="34" charset="0"/>
              </a:rPr>
              <a:t>in the absence of integration, the failure would have been geographically constrained </a:t>
            </a:r>
          </a:p>
          <a:p>
            <a:pPr>
              <a:lnSpc>
                <a:spcPct val="80000"/>
              </a:lnSpc>
            </a:pPr>
            <a:r>
              <a:rPr lang="en-US" sz="2800" dirty="0" smtClean="0">
                <a:latin typeface="Helvetica" pitchFamily="34" charset="0"/>
                <a:cs typeface="Helvetica" pitchFamily="34" charset="0"/>
              </a:rPr>
              <a:t>Well-designed networks have circuit breakers, to prevent the “contagion” of the failure of one part of the system to others. </a:t>
            </a:r>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2482</Words>
  <Application>Microsoft Office PowerPoint</Application>
  <PresentationFormat>On-screen Show (4:3)</PresentationFormat>
  <Paragraphs>197</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Crisis, Contagion, and the Need for a New Paradigm</vt:lpstr>
      <vt:lpstr>Failures of Modern Macro-economics</vt:lpstr>
      <vt:lpstr>Failures (cont.)</vt:lpstr>
      <vt:lpstr>Failures (cont.)</vt:lpstr>
      <vt:lpstr>Failures (cont.)</vt:lpstr>
      <vt:lpstr>Understanding what has happened</vt:lpstr>
      <vt:lpstr>Does Interconnectivity lead to more or less systemic stability?</vt:lpstr>
      <vt:lpstr>Incoherence in standard macro-frameworks</vt:lpstr>
      <vt:lpstr>An Analogous Problem</vt:lpstr>
      <vt:lpstr>A simple example</vt:lpstr>
      <vt:lpstr>Simple example (cont.)</vt:lpstr>
      <vt:lpstr>Simple example (cont.)</vt:lpstr>
      <vt:lpstr>Liberalization is unambiguously welfare decreasing</vt:lpstr>
      <vt:lpstr>Slide 14</vt:lpstr>
      <vt:lpstr>Some General Results</vt:lpstr>
      <vt:lpstr>Slide 16</vt:lpstr>
      <vt:lpstr>Financial interlinkages</vt:lpstr>
      <vt:lpstr>Asymmetric Patterns</vt:lpstr>
      <vt:lpstr>Slide 19</vt:lpstr>
      <vt:lpstr>References</vt:lpstr>
      <vt:lpstr>Slide 21</vt:lpstr>
      <vt:lpstr>Structural Transformation</vt:lpstr>
      <vt:lpstr>Slide 23</vt:lpstr>
      <vt:lpstr>Basic Model</vt:lpstr>
      <vt:lpstr>Basic Results</vt:lpstr>
      <vt:lpstr>Results</vt:lpstr>
      <vt:lpstr>Note irrelevance of standard model</vt:lpstr>
      <vt:lpstr>Policy Implications</vt:lpstr>
      <vt:lpstr>Reference</vt:lpstr>
    </vt:vector>
  </TitlesOfParts>
  <Company>Columbia Business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Crisis, Contagion, and the Need for a New Paradigm</dc:title>
  <dc:creator>jes322</dc:creator>
  <cp:lastModifiedBy>Eamon Kircher-Allen</cp:lastModifiedBy>
  <cp:revision>46</cp:revision>
  <dcterms:created xsi:type="dcterms:W3CDTF">2011-08-15T12:43:07Z</dcterms:created>
  <dcterms:modified xsi:type="dcterms:W3CDTF">2011-08-17T14:02:31Z</dcterms:modified>
</cp:coreProperties>
</file>