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73" r:id="rId5"/>
    <p:sldId id="274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5" r:id="rId19"/>
    <p:sldId id="278" r:id="rId20"/>
    <p:sldId id="276" r:id="rId21"/>
    <p:sldId id="271" r:id="rId22"/>
    <p:sldId id="272" r:id="rId23"/>
    <p:sldId id="277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27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8665DF-A656-4B1A-A258-8121D0052318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D000BF2-E7B1-491C-A6F7-56A3740B00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00BF2-E7B1-491C-A6F7-56A3740B00E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14BB2-F767-48D5-9CB4-B175F34EFBB0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58279-854A-42AC-9EEA-0DFE365E0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07835-40F1-4404-B8D9-3A4DDE5708C4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2553F-D1E5-42E1-A5CA-80218150B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4E63F-AD19-4243-8DE1-66BC089A24D0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94DA7-002F-4CD7-9371-CCBED175F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FAF16-ECAA-4B5E-833E-E6DA188B18C3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221CA-1236-407F-8EF3-1DAC3B0D9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0BA09-7FA6-4FF6-970A-684363B567C3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D848D-EB50-454A-93F0-855A674C7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D277A-BF43-4FD0-B17A-EBD3F1DC46A5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FF3B3-83D1-4879-B3E2-03303FF35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00483-17C2-4AD5-ADF3-689D9F17DC69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06DCB-9A2C-4D5B-AA41-15ABF5A99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1E0FD-E6D0-4B50-B52A-689D04ED55FF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5E74B-9D39-4EE3-8609-EDD9F2790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1EC17-010F-4CA1-826C-23C88BDBE8AB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47515-5AF0-4637-87F6-2E0B2A3705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2E3EE-EA40-4159-B6AA-D8783BB98711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830F-9C8A-4163-80D0-4E6C5223E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55F3B-4AF0-48A1-88BB-A782EB58D2A6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D15FB-6D9B-423C-AA2E-07C456568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137E95-4306-47CD-9134-2521641A32F7}" type="datetimeFigureOut">
              <a:rPr lang="en-US"/>
              <a:pPr>
                <a:defRPr/>
              </a:pPr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1C0124-F39B-4F61-AABF-5B03FDDEE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Asia and the Emerging Global Economic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Joseph E. </a:t>
            </a:r>
            <a:r>
              <a:rPr lang="en-US" dirty="0" err="1" smtClean="0"/>
              <a:t>Stiglitz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Bretton</a:t>
            </a:r>
            <a:r>
              <a:rPr lang="en-US" dirty="0" smtClean="0"/>
              <a:t> Woods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April 10,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Good Even for US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Though it has advantage of being able to borrow at low interest rate</a:t>
            </a:r>
          </a:p>
          <a:p>
            <a:r>
              <a:rPr lang="en-US" smtClean="0"/>
              <a:t>Accumulations of reserves mean US is exporting T-bills rather than automobiles (i.e. gives rise to trade deficit)</a:t>
            </a:r>
          </a:p>
          <a:p>
            <a:r>
              <a:rPr lang="en-US" smtClean="0"/>
              <a:t>In past, contractionary effects could be offset by government spending</a:t>
            </a:r>
          </a:p>
          <a:p>
            <a:r>
              <a:rPr lang="en-US" smtClean="0"/>
              <a:t>More difficult now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Global Order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Still, US has resisted change</a:t>
            </a:r>
          </a:p>
          <a:p>
            <a:r>
              <a:rPr lang="en-US" smtClean="0"/>
              <a:t>But with China holding almost $3 trillion in reserves, China’s voice (and that of other holders of reserves) should be more important</a:t>
            </a:r>
          </a:p>
          <a:p>
            <a:r>
              <a:rPr lang="en-US" smtClean="0"/>
              <a:t>China knows that it is earning negative return on dollar holdings</a:t>
            </a:r>
          </a:p>
          <a:p>
            <a:pPr lvl="1"/>
            <a:r>
              <a:rPr lang="en-US" smtClean="0"/>
              <a:t>And will experience large capital losses as it revalues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Reforms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Long term:  Annual emissions of a new global reserve currency</a:t>
            </a:r>
          </a:p>
          <a:p>
            <a:r>
              <a:rPr lang="en-US" smtClean="0"/>
              <a:t>Short term:  Annual emissions of SDR’s, combined with reforms in SDR system to make SDR’s more usable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Monetary System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Financial and capital market integration changes way national monetary policies work</a:t>
            </a:r>
          </a:p>
          <a:p>
            <a:pPr lvl="1"/>
            <a:r>
              <a:rPr lang="en-US" smtClean="0"/>
              <a:t>Without regulatory or other barriers, increase in liquidity in one part of world seeks highest return in world—no reason for it to stimulate domestic economy</a:t>
            </a:r>
          </a:p>
          <a:p>
            <a:pPr lvl="2"/>
            <a:r>
              <a:rPr lang="en-US" smtClean="0"/>
              <a:t>Especially when credit channel (banking system) is clogged</a:t>
            </a:r>
          </a:p>
          <a:p>
            <a:pPr lvl="2"/>
            <a:r>
              <a:rPr lang="en-US" smtClean="0"/>
              <a:t>Except through competitive devaluation</a:t>
            </a:r>
          </a:p>
          <a:p>
            <a:pPr lvl="3"/>
            <a:r>
              <a:rPr lang="en-US" smtClean="0"/>
              <a:t>“Portfolio effect” from increase in relative supply of “dollars”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Intellectual Incoherence?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QE II was announced as a </a:t>
            </a:r>
            <a:r>
              <a:rPr lang="en-US" i="1" dirty="0" smtClean="0"/>
              <a:t>temporary</a:t>
            </a:r>
            <a:r>
              <a:rPr lang="en-US" dirty="0" smtClean="0"/>
              <a:t> purchase of long-term government bonds—raising prices and lowering long-term interest rates</a:t>
            </a:r>
          </a:p>
          <a:p>
            <a:pPr lvl="1"/>
            <a:r>
              <a:rPr lang="en-US" dirty="0" smtClean="0"/>
              <a:t>But if “adding” demand raises prices (from what they otherwise would have been), then later subtraction of demand will return them to previous level</a:t>
            </a:r>
          </a:p>
          <a:p>
            <a:pPr lvl="1"/>
            <a:r>
              <a:rPr lang="en-US" dirty="0" smtClean="0"/>
              <a:t>But anticipating this, buyers will not be willing to pay higher price</a:t>
            </a:r>
          </a:p>
          <a:p>
            <a:pPr lvl="1"/>
            <a:r>
              <a:rPr lang="en-US" dirty="0" smtClean="0"/>
              <a:t>Suggesting at most a limited effect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Intellectual and Policy Incoherence?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it is permissible for one Central Bank to add dollars, why should it not be permissible for another Central Bank to subtract dollars</a:t>
            </a:r>
          </a:p>
          <a:p>
            <a:pPr lvl="1"/>
            <a:r>
              <a:rPr lang="en-US" smtClean="0"/>
              <a:t>Which is what they have been doing through exchange rate interventions</a:t>
            </a:r>
          </a:p>
          <a:p>
            <a:r>
              <a:rPr lang="en-US" smtClean="0"/>
              <a:t>More generally, other governments attempt to limit potential impacts by imposing constraints on the free flow of capital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New Global Regulatory Regime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Without global regulation, there is a risk of regulatory arbitrage, circumvention</a:t>
            </a:r>
          </a:p>
          <a:p>
            <a:r>
              <a:rPr lang="en-US" dirty="0" smtClean="0"/>
              <a:t>But likelihood of an effective global regime is limited</a:t>
            </a:r>
          </a:p>
          <a:p>
            <a:r>
              <a:rPr lang="en-US" dirty="0" smtClean="0"/>
              <a:t>Each country has a responsibility to protect its citizens and economy</a:t>
            </a:r>
          </a:p>
          <a:p>
            <a:pPr lvl="1"/>
            <a:r>
              <a:rPr lang="en-US" sz="2400" dirty="0" smtClean="0"/>
              <a:t>Adopting regulatory regime appropriate for their circumstances</a:t>
            </a:r>
          </a:p>
          <a:p>
            <a:pPr lvl="1"/>
            <a:r>
              <a:rPr lang="en-US" sz="2400" dirty="0" smtClean="0"/>
              <a:t>Recognizing the large role that special interests (especially finance) has played in setting </a:t>
            </a:r>
            <a:r>
              <a:rPr lang="en-US" sz="2400" i="1" dirty="0" smtClean="0"/>
              <a:t>national </a:t>
            </a:r>
            <a:r>
              <a:rPr lang="en-US" sz="2400" dirty="0" smtClean="0"/>
              <a:t>rules in the West and international rules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Border Capital Flows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A critical part of the regulatory regime (largely ignored in G20 discussions) concerns cross-border capital flows</a:t>
            </a:r>
          </a:p>
          <a:p>
            <a:pPr lvl="1"/>
            <a:r>
              <a:rPr lang="en-US" sz="2400" dirty="0" smtClean="0"/>
              <a:t>Short term flows major source of volatility</a:t>
            </a:r>
          </a:p>
          <a:p>
            <a:pPr lvl="2"/>
            <a:r>
              <a:rPr lang="en-US" sz="2000" dirty="0" smtClean="0"/>
              <a:t>Flows often pro-cyclical</a:t>
            </a:r>
          </a:p>
          <a:p>
            <a:pPr lvl="2"/>
            <a:r>
              <a:rPr lang="en-US" sz="2000" dirty="0" smtClean="0"/>
              <a:t>Economic theory (taking into account information imperfections and/or life cycle effects) explains why that should be expected</a:t>
            </a:r>
          </a:p>
          <a:p>
            <a:pPr lvl="1"/>
            <a:r>
              <a:rPr lang="en-US" sz="2400" dirty="0" smtClean="0"/>
              <a:t>With little (possibly adverse) effect on </a:t>
            </a:r>
            <a:r>
              <a:rPr lang="en-US" sz="2400" i="1" dirty="0" smtClean="0"/>
              <a:t>real </a:t>
            </a:r>
            <a:r>
              <a:rPr lang="en-US" sz="2400" dirty="0" smtClean="0"/>
              <a:t>growth</a:t>
            </a:r>
          </a:p>
          <a:p>
            <a:pPr lvl="1"/>
            <a:r>
              <a:rPr lang="en-US" sz="2400" dirty="0" smtClean="0"/>
              <a:t>A variety of effective capital account management techniques</a:t>
            </a:r>
          </a:p>
          <a:p>
            <a:pPr lvl="1">
              <a:buFont typeface="Arial" charset="0"/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Recent IMF Report Represents Major Policy Shift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Recognizes role of capital flows in creating/enhancing volatility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Evident in the post-crisis period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Recognizes that some nations resorted to capital controls with some success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IMF Report Represents Major Policy Shift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But didn’t go far enough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Recommended that they be used only as a last resort, as temporary measures, and that they be non-discriminatory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But capital account management techniques can enhance scope for domestic policy, discourage destabilizing short-term capital flows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There are differences between domestic and foreign flows (based on information asymmetries, preferences, etc.)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Though with globalization, some of these differences diminishing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 global regulatory system (controlling outflows and inflows, reducing scope for regulatory arbitrage, circumvention) would be desirable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Worse, some trade agreements may inhibit ability to adopt appropriate regulatory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Changing Global Economic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Unprecedented growth in Asia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Rapid convergence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China already 2</a:t>
            </a:r>
            <a:r>
              <a:rPr lang="en-US" baseline="30000" dirty="0" smtClean="0"/>
              <a:t>nd</a:t>
            </a:r>
            <a:r>
              <a:rPr lang="en-US" dirty="0" smtClean="0"/>
              <a:t> largest economy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On the way to being largest economy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Already largest source of savings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“Correcting” a two century long aberration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Economic model markedly different from American style capitalism (especially in East Asia)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Larger role for government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More government controls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Especially in financial markets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Financial Market Liberalization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This too may have contributed to volatility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Without offsetting benefits in terms of economic growth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International financial institutions especially less interested in lending to domestic SME’s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Results not surprising—given information asymmetries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Long-time source of concern—reluctance in US to have national banks</a:t>
            </a:r>
          </a:p>
          <a:p>
            <a:pPr lvl="3">
              <a:lnSpc>
                <a:spcPct val="90000"/>
              </a:lnSpc>
            </a:pPr>
            <a:r>
              <a:rPr lang="en-US" sz="1800" dirty="0" err="1" smtClean="0"/>
              <a:t>Hamid</a:t>
            </a:r>
            <a:r>
              <a:rPr lang="en-US" sz="1800" dirty="0" smtClean="0"/>
              <a:t> Rashid, “Credit to Private Sector, Interest Spread and Volatility in Credit-flows:  Do Bank Ownership and Deposits Matter?” working paper, 2011</a:t>
            </a:r>
          </a:p>
          <a:p>
            <a:pPr lvl="3">
              <a:lnSpc>
                <a:spcPct val="90000"/>
              </a:lnSpc>
            </a:pPr>
            <a:r>
              <a:rPr lang="en-US" sz="1800" dirty="0" err="1" smtClean="0"/>
              <a:t>Detragiache</a:t>
            </a:r>
            <a:r>
              <a:rPr lang="en-US" sz="1800" dirty="0" smtClean="0"/>
              <a:t>, </a:t>
            </a:r>
            <a:r>
              <a:rPr lang="en-US" sz="1800" dirty="0" err="1" smtClean="0"/>
              <a:t>Tressel</a:t>
            </a:r>
            <a:r>
              <a:rPr lang="en-US" sz="1800" dirty="0" smtClean="0"/>
              <a:t> and Gupta, 2006, “Foreign Banks in Poor Countries,” </a:t>
            </a:r>
            <a:r>
              <a:rPr lang="en-US" sz="1800" i="1" dirty="0" smtClean="0"/>
              <a:t>IMF Working Paper, WP/06/18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Imbalances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US tried to shift blame for crisis to Asia—“savings glut”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Real failure was the failure of financial markets to manage risk and allocate capital to address large investment needs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Retrofitting the global economy to face global warming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Development needs (e.g. infrastructure)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Asia should not be encouraged to imitate America’s profligate consumption pattern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Though China needs a change in its “supply driven” economic model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Real challenge is how to recycle savings in a more productive way than has been used in the past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Necessitates creating a risk mitigation facilities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Remarks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global order provides new opportunity to design a new global financial and monetary system</a:t>
            </a:r>
          </a:p>
          <a:p>
            <a:pPr lvl="1"/>
            <a:r>
              <a:rPr lang="en-US" dirty="0" smtClean="0"/>
              <a:t>Old system hasn’t worked well</a:t>
            </a:r>
          </a:p>
          <a:p>
            <a:pPr lvl="2"/>
            <a:r>
              <a:rPr lang="en-US" dirty="0" smtClean="0"/>
              <a:t>Problems manifest in crisis</a:t>
            </a:r>
          </a:p>
          <a:p>
            <a:pPr lvl="2"/>
            <a:r>
              <a:rPr lang="en-US" dirty="0" smtClean="0"/>
              <a:t>Globalization has made matters worse</a:t>
            </a:r>
          </a:p>
          <a:p>
            <a:pPr lvl="1"/>
            <a:r>
              <a:rPr lang="en-US" dirty="0" smtClean="0"/>
              <a:t>Principles underlying it based on flawed theories</a:t>
            </a:r>
          </a:p>
          <a:p>
            <a:pPr lvl="2"/>
            <a:r>
              <a:rPr lang="en-US" dirty="0" smtClean="0"/>
              <a:t>Though may have served special interests well</a:t>
            </a:r>
          </a:p>
          <a:p>
            <a:pPr lvl="1"/>
            <a:r>
              <a:rPr lang="en-US" dirty="0" smtClean="0"/>
              <a:t>Asia should work to help create this new system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Remarks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400" dirty="0" smtClean="0"/>
              <a:t>But in the meantime, it should resist allure of “</a:t>
            </a:r>
            <a:r>
              <a:rPr lang="en-US" sz="2400" dirty="0" err="1" smtClean="0"/>
              <a:t>financialization</a:t>
            </a:r>
            <a:r>
              <a:rPr lang="en-US" sz="2400" dirty="0" smtClean="0"/>
              <a:t>”</a:t>
            </a:r>
          </a:p>
          <a:p>
            <a:pPr lvl="2"/>
            <a:r>
              <a:rPr lang="en-US" sz="2000" dirty="0" smtClean="0"/>
              <a:t>China attracted by the prestige of having its </a:t>
            </a:r>
            <a:r>
              <a:rPr lang="en-US" sz="2000" smtClean="0"/>
              <a:t>currency becoming </a:t>
            </a:r>
            <a:r>
              <a:rPr lang="en-US" sz="2000" dirty="0" smtClean="0"/>
              <a:t>used internationally</a:t>
            </a:r>
          </a:p>
          <a:p>
            <a:pPr lvl="3"/>
            <a:r>
              <a:rPr lang="en-US" sz="1800" dirty="0" smtClean="0"/>
              <a:t>Will inevitably happen as China becomes largest trading economy</a:t>
            </a:r>
          </a:p>
          <a:p>
            <a:pPr lvl="3"/>
            <a:r>
              <a:rPr lang="en-US" sz="1800" dirty="0" smtClean="0"/>
              <a:t>Does not require full liberalization of financial and capital markets</a:t>
            </a:r>
          </a:p>
          <a:p>
            <a:pPr lvl="3"/>
            <a:r>
              <a:rPr lang="en-US" sz="1800" dirty="0" smtClean="0"/>
              <a:t>Internationalization of currency is less important for its economy than developing good financial markets domestically—e.g. to provide credit to SME’s</a:t>
            </a:r>
          </a:p>
          <a:p>
            <a:pPr lvl="2"/>
            <a:r>
              <a:rPr lang="en-US" sz="2000" dirty="0" smtClean="0"/>
              <a:t>Notion that once its capital and financial markets have become more developed it should fully liberalize is wrong</a:t>
            </a:r>
          </a:p>
          <a:p>
            <a:pPr lvl="3"/>
            <a:r>
              <a:rPr lang="en-US" sz="1800" dirty="0" smtClean="0"/>
              <a:t>Unfettered financial markets have never worked well</a:t>
            </a:r>
          </a:p>
          <a:p>
            <a:pPr lvl="3"/>
            <a:r>
              <a:rPr lang="en-US" sz="1800" dirty="0" smtClean="0"/>
              <a:t>And the most recent crisis has provided further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Asian Economic Model Has Worked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 only to promote unprecedented growth</a:t>
            </a:r>
          </a:p>
          <a:p>
            <a:r>
              <a:rPr lang="en-US" smtClean="0"/>
              <a:t>But also for stability</a:t>
            </a:r>
          </a:p>
          <a:p>
            <a:pPr lvl="1"/>
            <a:r>
              <a:rPr lang="en-US" smtClean="0"/>
              <a:t>Avoided the excesses of the US</a:t>
            </a:r>
          </a:p>
          <a:p>
            <a:pPr lvl="1"/>
            <a:r>
              <a:rPr lang="en-US" smtClean="0"/>
              <a:t>And even to manage the instability foisted on them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Combination of their success and their economic role (in trade, finance, reserves) implies Asia should/will have a larger role in setting the rules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Differences in interests, economic circumstances, ideology should imply a difference in rules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Before the crisis, Asian countries were put under pressure to adopt “unfettered” financial markets (fully flexible exchange rates—except in East Crisis, when it was recognized that would be destabilizing)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Financial and capital market liberalization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1997 attempt to change charter of IMF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Sometimes embedded in trade treaties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After the Crisis</a:t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Recognized that excessive deregulation was responsible for the crisis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And financial and capital market liberalization may have contributed to the rapid spread of crisis around the world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Countries that had maintained regulations (including on cross-border capital flows) fared better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But US Treasury does not seem to have fully learned the lesson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New Balance of Global Economic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400" dirty="0" smtClean="0"/>
              <a:t>Rules governing global economic system have largely been written by advanced industrial countries, for advanced industrial countries—or for special interests within those countries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Based on “free market” ideology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But justified in terms of “economic principles”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400" dirty="0" smtClean="0"/>
              <a:t>Similarly, for international institutions governing globalization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Marked by flaw governance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400" b="1" dirty="0" smtClean="0"/>
              <a:t>Question is:  </a:t>
            </a:r>
            <a:r>
              <a:rPr lang="en-US" sz="3400" dirty="0" smtClean="0"/>
              <a:t>Will emerging markets be able, willing to rewrite these rules? To reflect: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Their countries’ interests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Broader interests within their society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To promote global stability and growth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Including development of the poorest countries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900" b="1" dirty="0" smtClean="0"/>
              <a:t>A New Global Order</a:t>
            </a:r>
            <a:r>
              <a:rPr lang="en-US" dirty="0" smtClean="0"/>
              <a:t>—</a:t>
            </a:r>
            <a:br>
              <a:rPr lang="en-US" dirty="0" smtClean="0"/>
            </a:br>
            <a:r>
              <a:rPr lang="en-US" dirty="0" smtClean="0"/>
              <a:t>Reflecting Lessons of Past and </a:t>
            </a:r>
            <a:br>
              <a:rPr lang="en-US" dirty="0" smtClean="0"/>
            </a:br>
            <a:r>
              <a:rPr lang="en-US" dirty="0" smtClean="0"/>
              <a:t>New Balance of Power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2713037"/>
            <a:ext cx="8229600" cy="4525963"/>
          </a:xfrm>
        </p:spPr>
        <p:txBody>
          <a:bodyPr/>
          <a:lstStyle/>
          <a:p>
            <a:r>
              <a:rPr lang="en-US" dirty="0" smtClean="0"/>
              <a:t>A global reserve system</a:t>
            </a:r>
          </a:p>
          <a:p>
            <a:r>
              <a:rPr lang="en-US" dirty="0" smtClean="0"/>
              <a:t>A global monetary policy</a:t>
            </a:r>
          </a:p>
          <a:p>
            <a:r>
              <a:rPr lang="en-US" dirty="0" smtClean="0"/>
              <a:t>A global regulatory system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Reserve System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Dependence of global system on the currency of a single country in the multi-polar world of the twenty first century is a historical anachronism</a:t>
            </a:r>
          </a:p>
          <a:p>
            <a:pPr lvl="1"/>
            <a:r>
              <a:rPr lang="en-US" smtClean="0"/>
              <a:t>Especially given problems of economic management in the US</a:t>
            </a:r>
          </a:p>
          <a:p>
            <a:pPr lvl="1"/>
            <a:r>
              <a:rPr lang="en-US" smtClean="0"/>
              <a:t>Dollar is not a good store of value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Dollar Reserve System Is Unstable, Deflationary, and Inequitable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New version of </a:t>
            </a:r>
            <a:r>
              <a:rPr lang="en-US" dirty="0" err="1" smtClean="0"/>
              <a:t>Triffin</a:t>
            </a:r>
            <a:r>
              <a:rPr lang="en-US" dirty="0" smtClean="0"/>
              <a:t> paradox</a:t>
            </a:r>
          </a:p>
          <a:p>
            <a:pPr lvl="1"/>
            <a:r>
              <a:rPr lang="en-US" dirty="0" smtClean="0"/>
              <a:t>Economic circumstances in reserve currency country may differ from those of others—conflicts of interests in “supply” of reserves</a:t>
            </a:r>
          </a:p>
          <a:p>
            <a:pPr lvl="1"/>
            <a:r>
              <a:rPr lang="en-US" dirty="0" smtClean="0"/>
              <a:t>Money that is put aside in reserves is money not spent—contributing to lack of global aggregate demand</a:t>
            </a:r>
          </a:p>
          <a:p>
            <a:pPr lvl="1"/>
            <a:r>
              <a:rPr lang="en-US" dirty="0" smtClean="0"/>
              <a:t>Developing countries lend money to reserve country (countries) at low interest rates and borrow at high interest rates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1453</Words>
  <Application>Microsoft Office PowerPoint</Application>
  <PresentationFormat>On-screen Show (4:3)</PresentationFormat>
  <Paragraphs>166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Asia and the Emerging Global Economic System</vt:lpstr>
      <vt:lpstr>Changing Global Economic Landscape</vt:lpstr>
      <vt:lpstr>Asian Economic Model Has Worked</vt:lpstr>
      <vt:lpstr>Slide 4</vt:lpstr>
      <vt:lpstr>After the Crisis </vt:lpstr>
      <vt:lpstr>New Balance of Global Economic Power</vt:lpstr>
      <vt:lpstr>A New Global Order— Reflecting Lessons of Past and  New Balance of Power</vt:lpstr>
      <vt:lpstr>Global Reserve System</vt:lpstr>
      <vt:lpstr>Dollar Reserve System Is Unstable, Deflationary, and Inequitable</vt:lpstr>
      <vt:lpstr>Reform Good Even for US</vt:lpstr>
      <vt:lpstr>New Global Order</vt:lpstr>
      <vt:lpstr>Reforms</vt:lpstr>
      <vt:lpstr>Global Monetary System</vt:lpstr>
      <vt:lpstr>Intellectual Incoherence?</vt:lpstr>
      <vt:lpstr>Intellectual and Policy Incoherence?</vt:lpstr>
      <vt:lpstr>A New Global Regulatory Regime</vt:lpstr>
      <vt:lpstr>Cross Border Capital Flows</vt:lpstr>
      <vt:lpstr>Recent IMF Report Represents Major Policy Shift</vt:lpstr>
      <vt:lpstr>Recent IMF Report Represents Major Policy Shift</vt:lpstr>
      <vt:lpstr>Financial Market Liberalization</vt:lpstr>
      <vt:lpstr>Global Imbalances</vt:lpstr>
      <vt:lpstr>Concluding Remarks</vt:lpstr>
      <vt:lpstr>Concluding Remarks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 and the Emerging Global Economic System</dc:title>
  <dc:creator>JStiglitz</dc:creator>
  <cp:lastModifiedBy>JStiglitz</cp:lastModifiedBy>
  <cp:revision>15</cp:revision>
  <dcterms:created xsi:type="dcterms:W3CDTF">2011-04-05T11:49:45Z</dcterms:created>
  <dcterms:modified xsi:type="dcterms:W3CDTF">2011-04-10T13:11:02Z</dcterms:modified>
</cp:coreProperties>
</file>