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6"/>
  </p:notesMasterIdLst>
  <p:sldIdLst>
    <p:sldId id="256" r:id="rId2"/>
    <p:sldId id="258" r:id="rId3"/>
    <p:sldId id="259" r:id="rId4"/>
    <p:sldId id="260" r:id="rId5"/>
    <p:sldId id="276"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7" r:id="rId21"/>
    <p:sldId id="278" r:id="rId22"/>
    <p:sldId id="279" r:id="rId23"/>
    <p:sldId id="280"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66" d="100"/>
          <a:sy n="66" d="100"/>
        </p:scale>
        <p:origin x="-1014" y="-91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B003F8-5D9D-4730-8B82-F5D2A4E3F090}" type="datetimeFigureOut">
              <a:rPr lang="en-US" smtClean="0"/>
              <a:t>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B274C1-4634-48E7-886D-9AD21EB0F4F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1B274C1-4634-48E7-886D-9AD21EB0F4F4}"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DB0A924A-1AD4-4C95-B7CD-3602F68C0229}" type="datetimeFigureOut">
              <a:rPr lang="en-US" smtClean="0"/>
              <a:pPr/>
              <a:t>2/4/2011</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32597F8-98B0-4AE6-A0E7-EC8797BC425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0A924A-1AD4-4C95-B7CD-3602F68C0229}" type="datetimeFigureOut">
              <a:rPr lang="en-US" smtClean="0"/>
              <a:pPr/>
              <a:t>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0A924A-1AD4-4C95-B7CD-3602F68C0229}" type="datetimeFigureOut">
              <a:rPr lang="en-US" smtClean="0"/>
              <a:pPr/>
              <a:t>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0A924A-1AD4-4C95-B7CD-3602F68C0229}" type="datetimeFigureOut">
              <a:rPr lang="en-US" smtClean="0"/>
              <a:pPr/>
              <a:t>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B0A924A-1AD4-4C95-B7CD-3602F68C0229}" type="datetimeFigureOut">
              <a:rPr lang="en-US" smtClean="0"/>
              <a:pPr/>
              <a:t>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B0A924A-1AD4-4C95-B7CD-3602F68C0229}" type="datetimeFigureOut">
              <a:rPr lang="en-US" smtClean="0"/>
              <a:pPr/>
              <a:t>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B0A924A-1AD4-4C95-B7CD-3602F68C0229}" type="datetimeFigureOut">
              <a:rPr lang="en-US" smtClean="0"/>
              <a:pPr/>
              <a:t>2/4/2011</a:t>
            </a:fld>
            <a:endParaRPr lang="en-US"/>
          </a:p>
        </p:txBody>
      </p:sp>
      <p:sp>
        <p:nvSpPr>
          <p:cNvPr id="27" name="Slide Number Placeholder 26"/>
          <p:cNvSpPr>
            <a:spLocks noGrp="1"/>
          </p:cNvSpPr>
          <p:nvPr>
            <p:ph type="sldNum" sz="quarter" idx="11"/>
          </p:nvPr>
        </p:nvSpPr>
        <p:spPr/>
        <p:txBody>
          <a:bodyPr rtlCol="0"/>
          <a:lstStyle/>
          <a:p>
            <a:fld id="{532597F8-98B0-4AE6-A0E7-EC8797BC4256}"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DB0A924A-1AD4-4C95-B7CD-3602F68C0229}" type="datetimeFigureOut">
              <a:rPr lang="en-US" smtClean="0"/>
              <a:pPr/>
              <a:t>2/4/2011</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532597F8-98B0-4AE6-A0E7-EC8797BC42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A924A-1AD4-4C95-B7CD-3602F68C0229}" type="datetimeFigureOut">
              <a:rPr lang="en-US" smtClean="0"/>
              <a:pPr/>
              <a:t>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B0A924A-1AD4-4C95-B7CD-3602F68C0229}" type="datetimeFigureOut">
              <a:rPr lang="en-US" smtClean="0"/>
              <a:pPr/>
              <a:t>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B0A924A-1AD4-4C95-B7CD-3602F68C0229}" type="datetimeFigureOut">
              <a:rPr lang="en-US" smtClean="0"/>
              <a:pPr/>
              <a:t>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597F8-98B0-4AE6-A0E7-EC8797BC425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B0A924A-1AD4-4C95-B7CD-3602F68C0229}" type="datetimeFigureOut">
              <a:rPr lang="en-US" smtClean="0"/>
              <a:pPr/>
              <a:t>2/4/2011</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32597F8-98B0-4AE6-A0E7-EC8797BC42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700" dirty="0"/>
              <a:t>POST FINANCIAL CRISIS: </a:t>
            </a:r>
            <a:r>
              <a:rPr lang="en-US" dirty="0" smtClean="0"/>
              <a:t/>
            </a:r>
            <a:br>
              <a:rPr lang="en-US" dirty="0" smtClean="0"/>
            </a:br>
            <a:r>
              <a:rPr lang="en-US" dirty="0" smtClean="0"/>
              <a:t>Options </a:t>
            </a:r>
            <a:r>
              <a:rPr lang="en-US" dirty="0"/>
              <a:t>for SIDS </a:t>
            </a:r>
            <a:r>
              <a:rPr lang="en-US" dirty="0" smtClean="0"/>
              <a:t/>
            </a:r>
            <a:br>
              <a:rPr lang="en-US" dirty="0" smtClean="0"/>
            </a:br>
            <a:r>
              <a:rPr lang="en-US" dirty="0" smtClean="0"/>
              <a:t>&amp; </a:t>
            </a:r>
            <a:r>
              <a:rPr lang="en-US" dirty="0"/>
              <a:t>emerging economies</a:t>
            </a:r>
          </a:p>
        </p:txBody>
      </p:sp>
      <p:sp>
        <p:nvSpPr>
          <p:cNvPr id="3" name="Subtitle 2"/>
          <p:cNvSpPr>
            <a:spLocks noGrp="1"/>
          </p:cNvSpPr>
          <p:nvPr>
            <p:ph type="subTitle" idx="1"/>
          </p:nvPr>
        </p:nvSpPr>
        <p:spPr/>
        <p:txBody>
          <a:bodyPr>
            <a:normAutofit/>
          </a:bodyPr>
          <a:lstStyle/>
          <a:p>
            <a:r>
              <a:rPr lang="en-US" dirty="0" smtClean="0"/>
              <a:t>Joseph E. </a:t>
            </a:r>
            <a:r>
              <a:rPr lang="en-US" dirty="0" err="1" smtClean="0"/>
              <a:t>Stiglitz</a:t>
            </a:r>
            <a:endParaRPr lang="en-US" dirty="0" smtClean="0"/>
          </a:p>
          <a:p>
            <a:r>
              <a:rPr lang="en-US" dirty="0" smtClean="0"/>
              <a:t>February 9, 2011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Failure to understand monetary policy in global economy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old world, creating liquidity in a country led to increased spending in that country</a:t>
            </a:r>
          </a:p>
          <a:p>
            <a:pPr lvl="1"/>
            <a:r>
              <a:rPr lang="en-US" dirty="0" smtClean="0"/>
              <a:t>Though even then one has to be careful</a:t>
            </a:r>
          </a:p>
          <a:p>
            <a:pPr lvl="1"/>
            <a:r>
              <a:rPr lang="en-US" dirty="0" smtClean="0"/>
              <a:t>In 2001 spending took form of unsustainable real estate bubble and a consumption binge—not more real investment </a:t>
            </a:r>
          </a:p>
          <a:p>
            <a:pPr lvl="2"/>
            <a:r>
              <a:rPr lang="en-US" dirty="0" smtClean="0"/>
              <a:t>Similar to what has happened in many other countries</a:t>
            </a:r>
          </a:p>
          <a:p>
            <a:r>
              <a:rPr lang="en-US" dirty="0" smtClean="0"/>
              <a:t>In globalized world, money looks around for highest return </a:t>
            </a:r>
            <a:r>
              <a:rPr lang="en-US" i="1" dirty="0" smtClean="0"/>
              <a:t>in the world</a:t>
            </a:r>
          </a:p>
          <a:p>
            <a:pPr lvl="1"/>
            <a:r>
              <a:rPr lang="en-US" dirty="0" smtClean="0"/>
              <a:t>And finding it in dynamic emerging markets, not in US</a:t>
            </a:r>
          </a:p>
          <a:p>
            <a:pPr lvl="1"/>
            <a:r>
              <a:rPr lang="en-US" dirty="0" smtClean="0"/>
              <a:t>US monetary authorities provide neither incentives nor constraints</a:t>
            </a:r>
          </a:p>
          <a:p>
            <a:pPr lvl="1"/>
            <a:r>
              <a:rPr lang="en-US" dirty="0" smtClean="0"/>
              <a:t>Worse, have done little to repair banking system</a:t>
            </a:r>
          </a:p>
          <a:p>
            <a:pPr lvl="1"/>
            <a:r>
              <a:rPr lang="en-US" dirty="0" smtClean="0"/>
              <a:t>Hence, money is going where it’s not need, not going where it’s needed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QE2 threatens exacerbating bubbles and inflation in emerging markets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Higher commodity prices may exacerbate problems for advanced industrial countries</a:t>
            </a:r>
          </a:p>
          <a:p>
            <a:pPr lvl="1"/>
            <a:r>
              <a:rPr lang="en-US" dirty="0" smtClean="0"/>
              <a:t>Risk of stagflation—inflation sets in before unemployment returns to normal</a:t>
            </a:r>
          </a:p>
          <a:p>
            <a:pPr lvl="1"/>
            <a:r>
              <a:rPr lang="en-US" dirty="0" smtClean="0"/>
              <a:t>Europe more likely to respond by raising interest rates, dampening recovery</a:t>
            </a:r>
          </a:p>
          <a:p>
            <a:r>
              <a:rPr lang="en-US" dirty="0" smtClean="0"/>
              <a:t>Mixed effects on other countries</a:t>
            </a:r>
          </a:p>
          <a:p>
            <a:pPr lvl="1"/>
            <a:r>
              <a:rPr lang="en-US" dirty="0" smtClean="0"/>
              <a:t>Inflation worse, because of larger role of food and energy in market basket</a:t>
            </a:r>
          </a:p>
          <a:p>
            <a:pPr lvl="1"/>
            <a:r>
              <a:rPr lang="en-US" dirty="0" smtClean="0"/>
              <a:t>Food importers especially hard hit</a:t>
            </a:r>
          </a:p>
          <a:p>
            <a:pPr lvl="1"/>
            <a:r>
              <a:rPr lang="en-US" dirty="0" smtClean="0"/>
              <a:t>Some commodity exporters benefit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to QE2</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Countries realize they don’t have to passively accept capital inflows</a:t>
            </a:r>
          </a:p>
          <a:p>
            <a:pPr lvl="1"/>
            <a:r>
              <a:rPr lang="en-US" dirty="0" smtClean="0"/>
              <a:t>Direct intervention in exchange rates</a:t>
            </a:r>
          </a:p>
          <a:p>
            <a:pPr lvl="1"/>
            <a:r>
              <a:rPr lang="en-US" dirty="0" smtClean="0"/>
              <a:t>Taxes on capital inflows, capital gains</a:t>
            </a:r>
          </a:p>
          <a:p>
            <a:pPr lvl="2"/>
            <a:r>
              <a:rPr lang="en-US" dirty="0" err="1" smtClean="0"/>
              <a:t>Unremunarated</a:t>
            </a:r>
            <a:r>
              <a:rPr lang="en-US" dirty="0" smtClean="0"/>
              <a:t> reserve requirements</a:t>
            </a:r>
          </a:p>
          <a:p>
            <a:pPr lvl="1"/>
            <a:r>
              <a:rPr lang="en-US" dirty="0" smtClean="0"/>
              <a:t>Tougher prudential regulations</a:t>
            </a:r>
          </a:p>
          <a:p>
            <a:pPr lvl="1"/>
            <a:r>
              <a:rPr lang="en-US" dirty="0" smtClean="0"/>
              <a:t>Consequence is a more fragmented global capital market—just the opposite of what the US has been advocating for years</a:t>
            </a:r>
          </a:p>
          <a:p>
            <a:r>
              <a:rPr lang="en-US" dirty="0" smtClean="0"/>
              <a:t>Some countries realize that traditional responses (raising interest rates to dampen economy) are likely to fail</a:t>
            </a:r>
          </a:p>
          <a:p>
            <a:pPr lvl="1"/>
            <a:r>
              <a:rPr lang="en-US" dirty="0" smtClean="0"/>
              <a:t>Higher interest rates attract even more capital</a:t>
            </a:r>
          </a:p>
          <a:p>
            <a:pPr lvl="1"/>
            <a:r>
              <a:rPr lang="en-US" dirty="0" smtClean="0"/>
              <a:t>Trying novel approaches—lowering interest rates and raising reserve requirements and using other administrative measures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Global Consequences</a:t>
            </a:r>
            <a:endParaRPr lang="en-US" dirty="0"/>
          </a:p>
        </p:txBody>
      </p:sp>
      <p:sp>
        <p:nvSpPr>
          <p:cNvPr id="3" name="Content Placeholder 2"/>
          <p:cNvSpPr>
            <a:spLocks noGrp="1"/>
          </p:cNvSpPr>
          <p:nvPr>
            <p:ph idx="1"/>
          </p:nvPr>
        </p:nvSpPr>
        <p:spPr/>
        <p:txBody>
          <a:bodyPr>
            <a:normAutofit/>
          </a:bodyPr>
          <a:lstStyle/>
          <a:p>
            <a:r>
              <a:rPr lang="en-US" dirty="0" smtClean="0"/>
              <a:t>New global geo-economics</a:t>
            </a:r>
          </a:p>
          <a:p>
            <a:pPr lvl="1"/>
            <a:r>
              <a:rPr lang="en-US" dirty="0" smtClean="0"/>
              <a:t>China has just become second largest economy</a:t>
            </a:r>
          </a:p>
          <a:p>
            <a:pPr lvl="1"/>
            <a:r>
              <a:rPr lang="en-US" dirty="0" smtClean="0"/>
              <a:t>China is already largest source of savings</a:t>
            </a:r>
          </a:p>
          <a:p>
            <a:pPr lvl="1"/>
            <a:r>
              <a:rPr lang="en-US" dirty="0" smtClean="0"/>
              <a:t>Savings are being redeployed around the world</a:t>
            </a:r>
          </a:p>
          <a:p>
            <a:pPr lvl="2"/>
            <a:r>
              <a:rPr lang="en-US" dirty="0" smtClean="0"/>
              <a:t>Before the crisis, they were not used well (in effect, to finance US real estate bubble, tax cuts for millionaire Americans, and wars in Asia)</a:t>
            </a:r>
          </a:p>
          <a:p>
            <a:pPr lvl="2"/>
            <a:r>
              <a:rPr lang="en-US" dirty="0" smtClean="0"/>
              <a:t>Question is:  can they be used better?</a:t>
            </a:r>
          </a:p>
          <a:p>
            <a:pPr lvl="1"/>
            <a:r>
              <a:rPr lang="en-US" dirty="0" smtClean="0"/>
              <a:t>US is having a difficult time adjusting to the new reality</a:t>
            </a:r>
          </a:p>
          <a:p>
            <a:pPr lvl="2"/>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 20</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moment of global cooperation is gone</a:t>
            </a:r>
          </a:p>
          <a:p>
            <a:pPr lvl="1"/>
            <a:r>
              <a:rPr lang="en-US" dirty="0" smtClean="0"/>
              <a:t>Divided interests, perspectives</a:t>
            </a:r>
          </a:p>
          <a:p>
            <a:pPr lvl="1"/>
            <a:r>
              <a:rPr lang="en-US" dirty="0" smtClean="0"/>
              <a:t>Evident so clearly in disputes about QE2 and China’s currency</a:t>
            </a:r>
          </a:p>
          <a:p>
            <a:pPr lvl="2"/>
            <a:r>
              <a:rPr lang="en-US" dirty="0" smtClean="0"/>
              <a:t>US/China exchange rate not likely to </a:t>
            </a:r>
            <a:r>
              <a:rPr lang="en-US" dirty="0" smtClean="0"/>
              <a:t>much affect </a:t>
            </a:r>
            <a:r>
              <a:rPr lang="en-US" dirty="0" smtClean="0"/>
              <a:t>either US multilateral trade deficit or broader global imbalances</a:t>
            </a:r>
          </a:p>
          <a:p>
            <a:pPr lvl="2"/>
            <a:r>
              <a:rPr lang="en-US" dirty="0" smtClean="0"/>
              <a:t>Change in exchange rate could benefit other developing and emerging markets—likely to come directly or indirectly (real appreciation through inflation)</a:t>
            </a:r>
          </a:p>
          <a:p>
            <a:pPr lvl="2"/>
            <a:r>
              <a:rPr lang="en-US" dirty="0" smtClean="0"/>
              <a:t>Win-win path through a global growth strategy</a:t>
            </a:r>
          </a:p>
          <a:p>
            <a:pPr lvl="3"/>
            <a:r>
              <a:rPr lang="en-US" dirty="0" smtClean="0"/>
              <a:t>Focusing on green investments and  investments in emerging markets and developing countries</a:t>
            </a:r>
          </a:p>
          <a:p>
            <a:pPr lvl="3"/>
            <a:r>
              <a:rPr lang="en-US" dirty="0" smtClean="0"/>
              <a:t>Focusing on redistribution in both China and US</a:t>
            </a:r>
          </a:p>
          <a:p>
            <a:pPr lvl="3"/>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elements of a global growth strategy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new global reserve currency</a:t>
            </a:r>
          </a:p>
          <a:p>
            <a:pPr lvl="1"/>
            <a:r>
              <a:rPr lang="en-US" dirty="0" smtClean="0"/>
              <a:t>Makes little sense in 21</a:t>
            </a:r>
            <a:r>
              <a:rPr lang="en-US" baseline="30000" dirty="0" smtClean="0"/>
              <a:t>st</a:t>
            </a:r>
            <a:r>
              <a:rPr lang="en-US" dirty="0" smtClean="0"/>
              <a:t> century for the world’s financial system to be so dependent on the currency of a single country</a:t>
            </a:r>
          </a:p>
          <a:p>
            <a:pPr lvl="2"/>
            <a:r>
              <a:rPr lang="en-US" dirty="0" smtClean="0"/>
              <a:t>Especially when that country has evidenced such economic volatility</a:t>
            </a:r>
          </a:p>
          <a:p>
            <a:pPr lvl="1"/>
            <a:r>
              <a:rPr lang="en-US" dirty="0" smtClean="0"/>
              <a:t>Current system is deflationary, unstable, and unfair</a:t>
            </a:r>
          </a:p>
          <a:p>
            <a:pPr lvl="2"/>
            <a:r>
              <a:rPr lang="en-US" dirty="0" smtClean="0"/>
              <a:t>Developing countries lend to the rich at low (now close to zero) interest rates, and borrow back at much higher interest rates</a:t>
            </a:r>
          </a:p>
          <a:p>
            <a:pPr lvl="2"/>
            <a:r>
              <a:rPr lang="en-US" dirty="0" smtClean="0"/>
              <a:t>“Foreign aid” to US greater than aid it gives to developing country</a:t>
            </a:r>
          </a:p>
          <a:p>
            <a:pPr lvl="2"/>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New Global Economic Order</a:t>
            </a:r>
            <a:endParaRPr lang="en-US" dirty="0"/>
          </a:p>
        </p:txBody>
      </p:sp>
      <p:sp>
        <p:nvSpPr>
          <p:cNvPr id="3" name="Content Placeholder 2"/>
          <p:cNvSpPr>
            <a:spLocks noGrp="1"/>
          </p:cNvSpPr>
          <p:nvPr>
            <p:ph idx="1"/>
          </p:nvPr>
        </p:nvSpPr>
        <p:spPr/>
        <p:txBody>
          <a:bodyPr>
            <a:normAutofit fontScale="92500"/>
          </a:bodyPr>
          <a:lstStyle/>
          <a:p>
            <a:r>
              <a:rPr lang="en-US" dirty="0" smtClean="0"/>
              <a:t>UN Commission recommendations:</a:t>
            </a:r>
          </a:p>
          <a:p>
            <a:pPr lvl="1"/>
            <a:r>
              <a:rPr lang="en-US" dirty="0" smtClean="0"/>
              <a:t>New credit facilities to help redeploy savings</a:t>
            </a:r>
          </a:p>
          <a:p>
            <a:pPr lvl="1"/>
            <a:r>
              <a:rPr lang="en-US" dirty="0" smtClean="0"/>
              <a:t>High price of carbon, to incentivize green investment</a:t>
            </a:r>
          </a:p>
          <a:p>
            <a:pPr lvl="1"/>
            <a:r>
              <a:rPr lang="en-US" dirty="0" smtClean="0"/>
              <a:t>A global economic coordination council</a:t>
            </a:r>
          </a:p>
          <a:p>
            <a:pPr lvl="2"/>
            <a:r>
              <a:rPr lang="en-US" dirty="0" smtClean="0"/>
              <a:t>G 20 lacks representatives and legitimacy</a:t>
            </a:r>
          </a:p>
          <a:p>
            <a:pPr lvl="3"/>
            <a:r>
              <a:rPr lang="en-US" dirty="0" smtClean="0"/>
              <a:t>172 countries not represented</a:t>
            </a:r>
          </a:p>
          <a:p>
            <a:pPr lvl="1"/>
            <a:r>
              <a:rPr lang="en-US" dirty="0" smtClean="0"/>
              <a:t>A new global reserve system</a:t>
            </a:r>
          </a:p>
          <a:p>
            <a:pPr lvl="2"/>
            <a:r>
              <a:rPr lang="en-US" dirty="0" smtClean="0"/>
              <a:t>Could take on many forms, including expansion of current SDR system ($250 billion expansion in March, 2009)</a:t>
            </a:r>
          </a:p>
          <a:p>
            <a:r>
              <a:rPr lang="en-US" dirty="0" smtClean="0"/>
              <a:t>If G20 fails again, its relevance will be questioned</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Problems of SIDS</a:t>
            </a:r>
            <a:endParaRPr lang="en-US" dirty="0"/>
          </a:p>
        </p:txBody>
      </p:sp>
      <p:sp>
        <p:nvSpPr>
          <p:cNvPr id="3" name="Content Placeholder 2"/>
          <p:cNvSpPr>
            <a:spLocks noGrp="1"/>
          </p:cNvSpPr>
          <p:nvPr>
            <p:ph idx="1"/>
          </p:nvPr>
        </p:nvSpPr>
        <p:spPr/>
        <p:txBody>
          <a:bodyPr/>
          <a:lstStyle/>
          <a:p>
            <a:r>
              <a:rPr lang="en-US" dirty="0" smtClean="0"/>
              <a:t>Lack of economic diversification</a:t>
            </a:r>
          </a:p>
          <a:p>
            <a:pPr lvl="1"/>
            <a:r>
              <a:rPr lang="en-US" dirty="0" smtClean="0"/>
              <a:t>Both sectors</a:t>
            </a:r>
          </a:p>
          <a:p>
            <a:pPr lvl="1"/>
            <a:r>
              <a:rPr lang="en-US" dirty="0" smtClean="0"/>
              <a:t>And trade partners</a:t>
            </a:r>
          </a:p>
          <a:p>
            <a:r>
              <a:rPr lang="en-US" dirty="0" smtClean="0"/>
              <a:t>Trade dependence—so exchange rate is vital</a:t>
            </a:r>
          </a:p>
          <a:p>
            <a:pPr lvl="1"/>
            <a:r>
              <a:rPr lang="en-US" dirty="0" smtClean="0"/>
              <a:t>But for some, location implies high transportation costs</a:t>
            </a:r>
          </a:p>
          <a:p>
            <a:r>
              <a:rPr lang="en-US" dirty="0" smtClean="0"/>
              <a:t>Fragile environment</a:t>
            </a:r>
          </a:p>
          <a:p>
            <a:pPr lvl="2"/>
            <a:r>
              <a:rPr lang="en-US" dirty="0" smtClean="0"/>
              <a:t>With many likely to be strongly affected by global warming</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economic lessons from the crisis</a:t>
            </a:r>
            <a:endParaRPr lang="en-US" dirty="0"/>
          </a:p>
        </p:txBody>
      </p:sp>
      <p:sp>
        <p:nvSpPr>
          <p:cNvPr id="3" name="Content Placeholder 2"/>
          <p:cNvSpPr>
            <a:spLocks noGrp="1"/>
          </p:cNvSpPr>
          <p:nvPr>
            <p:ph idx="1"/>
          </p:nvPr>
        </p:nvSpPr>
        <p:spPr/>
        <p:txBody>
          <a:bodyPr>
            <a:normAutofit/>
          </a:bodyPr>
          <a:lstStyle/>
          <a:p>
            <a:r>
              <a:rPr lang="en-US" dirty="0" smtClean="0"/>
              <a:t>Forced </a:t>
            </a:r>
            <a:r>
              <a:rPr lang="en-US" dirty="0" smtClean="0"/>
              <a:t>re-examination </a:t>
            </a:r>
            <a:r>
              <a:rPr lang="en-US" dirty="0" smtClean="0"/>
              <a:t>of Washington consensus policies based on market fundamentalism</a:t>
            </a:r>
          </a:p>
          <a:p>
            <a:r>
              <a:rPr lang="en-US" dirty="0" smtClean="0"/>
              <a:t>Markets, on their own, may </a:t>
            </a:r>
            <a:r>
              <a:rPr lang="en-US" dirty="0" smtClean="0"/>
              <a:t>be neither efficient </a:t>
            </a:r>
            <a:r>
              <a:rPr lang="en-US" dirty="0" smtClean="0"/>
              <a:t>nor stable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lessons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Excessive focus on inflation by monetary authorities</a:t>
            </a:r>
          </a:p>
          <a:p>
            <a:pPr lvl="1"/>
            <a:r>
              <a:rPr lang="en-US" dirty="0" smtClean="0"/>
              <a:t>They thought that ensuring low and stable inflation was necessary and almost sufficient for high and stable growth:  belief was wrong; ignored far more important problem of financial stability</a:t>
            </a:r>
          </a:p>
          <a:p>
            <a:pPr lvl="1"/>
            <a:r>
              <a:rPr lang="en-US" dirty="0" smtClean="0"/>
              <a:t>They were reluctant to use full range of instruments at their disposal (could have dampened bubble by requiring higher </a:t>
            </a:r>
            <a:r>
              <a:rPr lang="en-US" dirty="0" err="1" smtClean="0"/>
              <a:t>downpayments</a:t>
            </a:r>
            <a:r>
              <a:rPr lang="en-US" dirty="0" smtClean="0"/>
              <a:t>, imposing other regulations)</a:t>
            </a:r>
          </a:p>
          <a:p>
            <a:pPr lvl="1"/>
            <a:r>
              <a:rPr lang="en-US" dirty="0" smtClean="0"/>
              <a:t>Especially important lesson for trade-dependent countries</a:t>
            </a:r>
          </a:p>
          <a:p>
            <a:pPr lvl="2"/>
            <a:r>
              <a:rPr lang="en-US" dirty="0" smtClean="0"/>
              <a:t>Confronting imported inflation</a:t>
            </a:r>
          </a:p>
          <a:p>
            <a:pPr lvl="2"/>
            <a:r>
              <a:rPr lang="en-US" dirty="0" smtClean="0"/>
              <a:t>Can do little about the price of imported goods</a:t>
            </a:r>
          </a:p>
          <a:p>
            <a:pPr lvl="2"/>
            <a:r>
              <a:rPr lang="en-US" dirty="0" smtClean="0"/>
              <a:t>Distorts the economy to force down prices of other goods, to achieve arbitrary goal of an “average” inflation rate</a:t>
            </a:r>
          </a:p>
          <a:p>
            <a:pPr lvl="2"/>
            <a:r>
              <a:rPr lang="en-US" dirty="0" smtClean="0"/>
              <a:t>Inflicts triple pain:  high prices, high unemployment, and, with high unemployment, downward pressure on wages.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Brief Review of the Global Economic Landscape</a:t>
            </a:r>
            <a:endParaRPr lang="en-US" dirty="0"/>
          </a:p>
        </p:txBody>
      </p:sp>
      <p:sp>
        <p:nvSpPr>
          <p:cNvPr id="3" name="Content Placeholder 2"/>
          <p:cNvSpPr>
            <a:spLocks noGrp="1"/>
          </p:cNvSpPr>
          <p:nvPr>
            <p:ph idx="1"/>
          </p:nvPr>
        </p:nvSpPr>
        <p:spPr/>
        <p:txBody>
          <a:bodyPr>
            <a:normAutofit lnSpcReduction="10000"/>
          </a:bodyPr>
          <a:lstStyle/>
          <a:p>
            <a:r>
              <a:rPr lang="en-US" dirty="0" smtClean="0"/>
              <a:t>We’ve pulled back from the brink on which were poised in the fall of 2008</a:t>
            </a:r>
          </a:p>
          <a:p>
            <a:r>
              <a:rPr lang="en-US" dirty="0" smtClean="0"/>
              <a:t>But we are not out of the woods</a:t>
            </a:r>
          </a:p>
          <a:p>
            <a:r>
              <a:rPr lang="en-US" i="1" dirty="0" smtClean="0"/>
              <a:t>On average, </a:t>
            </a:r>
            <a:r>
              <a:rPr lang="en-US" dirty="0" smtClean="0"/>
              <a:t>the global economy is doing well</a:t>
            </a:r>
          </a:p>
          <a:p>
            <a:r>
              <a:rPr lang="en-US" dirty="0" smtClean="0"/>
              <a:t>But it’s a divided world</a:t>
            </a:r>
          </a:p>
          <a:p>
            <a:pPr lvl="1"/>
            <a:r>
              <a:rPr lang="en-US" dirty="0" smtClean="0"/>
              <a:t>Asia is growing rapidly</a:t>
            </a:r>
          </a:p>
          <a:p>
            <a:pPr lvl="1"/>
            <a:r>
              <a:rPr lang="en-US" dirty="0" smtClean="0"/>
              <a:t>Pulling along others with them—especially commodity exporters</a:t>
            </a:r>
          </a:p>
          <a:p>
            <a:pPr lvl="1"/>
            <a:r>
              <a:rPr lang="en-US" dirty="0" smtClean="0"/>
              <a:t>But Europe and America are doing poorly</a:t>
            </a:r>
          </a:p>
          <a:p>
            <a:pPr lvl="1"/>
            <a:r>
              <a:rPr lang="en-US" dirty="0" smtClean="0"/>
              <a:t>2011 is likely to be worse than 2010</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Industrial Policies:  Creating Dynamic Learning Economies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Key lesson:  need a balanced view of role of government and market</a:t>
            </a:r>
          </a:p>
          <a:p>
            <a:pPr lvl="1"/>
            <a:r>
              <a:rPr lang="en-US" dirty="0" smtClean="0"/>
              <a:t>Not just size of each, but what each does and how they interact</a:t>
            </a:r>
          </a:p>
          <a:p>
            <a:pPr lvl="1"/>
            <a:r>
              <a:rPr lang="en-US" dirty="0" smtClean="0"/>
              <a:t>Many models of market economy, some perform better than others</a:t>
            </a:r>
          </a:p>
          <a:p>
            <a:pPr lvl="2"/>
            <a:r>
              <a:rPr lang="en-US" dirty="0" smtClean="0"/>
              <a:t>Scandinavian model has performed better than others</a:t>
            </a:r>
          </a:p>
          <a:p>
            <a:pPr lvl="2"/>
            <a:r>
              <a:rPr lang="en-US" dirty="0" smtClean="0"/>
              <a:t>On a broad range of indicators</a:t>
            </a:r>
          </a:p>
          <a:p>
            <a:pPr lvl="2"/>
            <a:r>
              <a:rPr lang="en-US" dirty="0" smtClean="0"/>
              <a:t>Key has been a larger role of government, more social cohesion, low levels of inequality</a:t>
            </a:r>
          </a:p>
          <a:p>
            <a:r>
              <a:rPr lang="en-US" dirty="0" smtClean="0"/>
              <a:t>Markets on their own also do not “solve” other problems</a:t>
            </a:r>
          </a:p>
          <a:p>
            <a:pPr lvl="1"/>
            <a:r>
              <a:rPr lang="en-US" dirty="0" smtClean="0"/>
              <a:t>Role of government in education, technology, infrastructure, social protection and promoting environment</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Success</a:t>
            </a:r>
            <a:endParaRPr lang="en-US" dirty="0"/>
          </a:p>
        </p:txBody>
      </p:sp>
      <p:sp>
        <p:nvSpPr>
          <p:cNvPr id="3" name="Content Placeholder 2"/>
          <p:cNvSpPr>
            <a:spLocks noGrp="1"/>
          </p:cNvSpPr>
          <p:nvPr>
            <p:ph idx="1"/>
          </p:nvPr>
        </p:nvSpPr>
        <p:spPr/>
        <p:txBody>
          <a:bodyPr/>
          <a:lstStyle/>
          <a:p>
            <a:r>
              <a:rPr lang="en-US" dirty="0" smtClean="0"/>
              <a:t>GDP is not a good measure of success</a:t>
            </a:r>
          </a:p>
          <a:p>
            <a:r>
              <a:rPr lang="en-US" dirty="0" smtClean="0"/>
              <a:t>Objective of economic policies should be sustainable, equitable, democratic development</a:t>
            </a:r>
          </a:p>
          <a:p>
            <a:pPr lvl="1"/>
            <a:r>
              <a:rPr lang="en-US" dirty="0" smtClean="0"/>
              <a:t>Trickle down economics doesn’t work:  </a:t>
            </a:r>
            <a:r>
              <a:rPr lang="en-US" i="1" dirty="0" smtClean="0"/>
              <a:t>most </a:t>
            </a:r>
            <a:r>
              <a:rPr lang="en-US" dirty="0" smtClean="0"/>
              <a:t>Americans are worse off today than they were a decade ago</a:t>
            </a:r>
          </a:p>
          <a:p>
            <a:pPr lvl="1"/>
            <a:r>
              <a:rPr lang="en-US" dirty="0" smtClean="0"/>
              <a:t>Need to look at how benefits of growth are being shared</a:t>
            </a:r>
          </a:p>
          <a:p>
            <a:pPr lvl="1">
              <a:buNone/>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Especially important for small island states</a:t>
            </a:r>
          </a:p>
          <a:p>
            <a:r>
              <a:rPr lang="en-US" dirty="0" smtClean="0"/>
              <a:t>Many dimensions: economic, political, social, and environmental sustainability</a:t>
            </a:r>
          </a:p>
          <a:p>
            <a:r>
              <a:rPr lang="en-US" dirty="0" smtClean="0"/>
              <a:t>US economic policies before the crisis were not economically sustainable—true for many other countries around the world</a:t>
            </a:r>
          </a:p>
          <a:p>
            <a:r>
              <a:rPr lang="en-US" dirty="0" smtClean="0"/>
              <a:t>Current patterns of growth are not environmentally sustainable</a:t>
            </a:r>
          </a:p>
          <a:p>
            <a:pPr lvl="1"/>
            <a:r>
              <a:rPr lang="en-US" dirty="0" smtClean="0"/>
              <a:t>The planet will not survive if everyone aspires to America’s profligate </a:t>
            </a:r>
            <a:r>
              <a:rPr lang="en-US" dirty="0" smtClean="0"/>
              <a:t>lifestyle</a:t>
            </a:r>
            <a:endParaRPr lang="en-US" dirty="0" smtClean="0"/>
          </a:p>
          <a:p>
            <a:r>
              <a:rPr lang="en-US" dirty="0" smtClean="0"/>
              <a:t>Countries that adapt to the new reality sooner are more likely to prosper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Remarks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For the world, increasing sustainable investments is key to addressing the world’s </a:t>
            </a:r>
            <a:r>
              <a:rPr lang="en-US" dirty="0" smtClean="0"/>
              <a:t>short-run </a:t>
            </a:r>
            <a:r>
              <a:rPr lang="en-US" dirty="0" smtClean="0"/>
              <a:t>and </a:t>
            </a:r>
            <a:r>
              <a:rPr lang="en-US" dirty="0" smtClean="0"/>
              <a:t>long-run </a:t>
            </a:r>
            <a:r>
              <a:rPr lang="en-US" dirty="0" smtClean="0"/>
              <a:t>problems</a:t>
            </a:r>
          </a:p>
          <a:p>
            <a:pPr lvl="1"/>
            <a:r>
              <a:rPr lang="en-US" dirty="0" smtClean="0"/>
              <a:t>Could help US and Europe emerge from the malaise into which they seem to be sliding</a:t>
            </a:r>
          </a:p>
          <a:p>
            <a:r>
              <a:rPr lang="en-US" dirty="0" smtClean="0"/>
              <a:t> US, Europe, and the world are not likely to take the policy actions that would ensure greater stability going forward—or even a quick recovery for US and Europe</a:t>
            </a:r>
          </a:p>
          <a:p>
            <a:r>
              <a:rPr lang="en-US" dirty="0" smtClean="0"/>
              <a:t>Smaller </a:t>
            </a:r>
            <a:r>
              <a:rPr lang="en-US" dirty="0" smtClean="0"/>
              <a:t>trade-dependent </a:t>
            </a:r>
            <a:r>
              <a:rPr lang="en-US" dirty="0" smtClean="0"/>
              <a:t>countries around the world have to adapt to this unfortunate turn of events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Remarks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makes it all the more imperative that they design policies to buffer themselves against this volatility and which promote growth, even when there is limited scope for expansion of exports to traditional markets</a:t>
            </a:r>
          </a:p>
          <a:p>
            <a:pPr lvl="1"/>
            <a:r>
              <a:rPr lang="en-US" dirty="0" smtClean="0"/>
              <a:t>Monetary and exchange policies</a:t>
            </a:r>
          </a:p>
          <a:p>
            <a:pPr lvl="1"/>
            <a:r>
              <a:rPr lang="en-US" dirty="0" smtClean="0"/>
              <a:t>Fiscal policies</a:t>
            </a:r>
          </a:p>
          <a:p>
            <a:pPr lvl="1"/>
            <a:r>
              <a:rPr lang="en-US" dirty="0" smtClean="0"/>
              <a:t>Industrial policies</a:t>
            </a:r>
          </a:p>
          <a:p>
            <a:pPr lvl="1"/>
            <a:r>
              <a:rPr lang="en-US" dirty="0" smtClean="0"/>
              <a:t>Education and infrastructure</a:t>
            </a:r>
          </a:p>
          <a:p>
            <a:pPr lvl="1"/>
            <a:r>
              <a:rPr lang="en-US" dirty="0" smtClean="0"/>
              <a:t>Social protection</a:t>
            </a:r>
          </a:p>
          <a:p>
            <a:r>
              <a:rPr lang="en-US" dirty="0" smtClean="0"/>
              <a:t>In doing so, they can achieve equitable and inclusive, </a:t>
            </a:r>
            <a:r>
              <a:rPr lang="en-US" smtClean="0"/>
              <a:t>stable and sustainable growth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Prognosis for Europe and America</a:t>
            </a:r>
            <a:endParaRPr lang="en-US" dirty="0"/>
          </a:p>
        </p:txBody>
      </p:sp>
      <p:sp>
        <p:nvSpPr>
          <p:cNvPr id="3" name="Content Placeholder 2"/>
          <p:cNvSpPr>
            <a:spLocks noGrp="1"/>
          </p:cNvSpPr>
          <p:nvPr>
            <p:ph idx="1"/>
          </p:nvPr>
        </p:nvSpPr>
        <p:spPr/>
        <p:txBody>
          <a:bodyPr>
            <a:normAutofit/>
          </a:bodyPr>
          <a:lstStyle/>
          <a:p>
            <a:r>
              <a:rPr lang="en-US" dirty="0" smtClean="0"/>
              <a:t>Stimulus measures taken in early 2009 are coming to an end</a:t>
            </a:r>
          </a:p>
          <a:p>
            <a:pPr lvl="1"/>
            <a:r>
              <a:rPr lang="en-US" dirty="0" smtClean="0"/>
              <a:t>Before a robust recovery has really set in</a:t>
            </a:r>
          </a:p>
          <a:p>
            <a:r>
              <a:rPr lang="en-US" dirty="0" smtClean="0"/>
              <a:t>Austerity measures will make things worse</a:t>
            </a:r>
          </a:p>
          <a:p>
            <a:pPr lvl="1"/>
            <a:r>
              <a:rPr lang="en-US" dirty="0" smtClean="0"/>
              <a:t>Already in evidence in U.K., Greece, Ireland</a:t>
            </a:r>
          </a:p>
          <a:p>
            <a:pPr lvl="1"/>
            <a:r>
              <a:rPr lang="en-US" dirty="0" smtClean="0"/>
              <a:t>Some countries have little choice</a:t>
            </a:r>
          </a:p>
          <a:p>
            <a:pPr lvl="1"/>
            <a:r>
              <a:rPr lang="en-US" dirty="0" smtClean="0"/>
              <a:t>But others are voluntarily inflicting pain on themselves</a:t>
            </a:r>
          </a:p>
          <a:p>
            <a:pPr lvl="1"/>
            <a:r>
              <a:rPr lang="en-US" dirty="0" smtClean="0"/>
              <a:t>And in an interconnected world, on others as well</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Failure to address underlying problems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Before the crisis economy was supported by an unsustainable bubble that led to unsustainable consumption fueled by debt</a:t>
            </a:r>
          </a:p>
          <a:p>
            <a:pPr lvl="1"/>
            <a:r>
              <a:rPr lang="en-US" dirty="0" smtClean="0"/>
              <a:t>Bubble has broken, and there is nothing to replace it</a:t>
            </a:r>
          </a:p>
          <a:p>
            <a:pPr lvl="1"/>
            <a:r>
              <a:rPr lang="en-US" dirty="0" smtClean="0"/>
              <a:t>Finance accounted for 40% of corporate profits</a:t>
            </a:r>
          </a:p>
          <a:p>
            <a:pPr lvl="1"/>
            <a:r>
              <a:rPr lang="en-US" dirty="0" smtClean="0"/>
              <a:t>Real  estate accounted for 40% of all investment</a:t>
            </a:r>
          </a:p>
          <a:p>
            <a:pPr lvl="1"/>
            <a:r>
              <a:rPr lang="en-US" dirty="0" smtClean="0"/>
              <a:t>Crisis  left a legacy of excess real estate</a:t>
            </a:r>
          </a:p>
          <a:p>
            <a:r>
              <a:rPr lang="en-US" dirty="0" smtClean="0"/>
              <a:t>Crisis left a legacy of debt</a:t>
            </a:r>
          </a:p>
          <a:p>
            <a:pPr lvl="1"/>
            <a:r>
              <a:rPr lang="en-US" dirty="0" smtClean="0"/>
              <a:t>Little restructuring</a:t>
            </a:r>
          </a:p>
          <a:p>
            <a:pPr lvl="1"/>
            <a:r>
              <a:rPr lang="en-US" dirty="0" smtClean="0"/>
              <a:t>Almost a quarter of all mortgages in US underwater</a:t>
            </a:r>
          </a:p>
          <a:p>
            <a:pPr lvl="1"/>
            <a:r>
              <a:rPr lang="en-US" dirty="0" smtClean="0"/>
              <a:t>Foreclosures are continuing apace</a:t>
            </a:r>
          </a:p>
          <a:p>
            <a:pPr lvl="2"/>
            <a:r>
              <a:rPr lang="en-US" dirty="0" smtClean="0"/>
              <a:t>2 million more foreclosures expected in 2011, in addition to nearly 7 million that have already occurred</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Weaknesses most clear in labor market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One out of six who would like full time jobs can’t get them</a:t>
            </a:r>
          </a:p>
          <a:p>
            <a:r>
              <a:rPr lang="en-US" dirty="0" smtClean="0"/>
              <a:t>Unemployment rate in certain demographic groups (youth) much worse</a:t>
            </a:r>
          </a:p>
          <a:p>
            <a:r>
              <a:rPr lang="en-US" dirty="0" smtClean="0"/>
              <a:t>For first time, more than 40% of unemployed long term</a:t>
            </a:r>
          </a:p>
          <a:p>
            <a:pPr lvl="1"/>
            <a:r>
              <a:rPr lang="en-US" dirty="0" smtClean="0"/>
              <a:t>US poorly equipped—unemployment insurance designed for short term unemployment, no good safety net</a:t>
            </a:r>
          </a:p>
          <a:p>
            <a:pPr lvl="1"/>
            <a:r>
              <a:rPr lang="en-US" dirty="0" smtClean="0"/>
              <a:t>Will be increasingly difficult to bring down unemployment</a:t>
            </a:r>
          </a:p>
          <a:p>
            <a:pPr lvl="1"/>
            <a:r>
              <a:rPr lang="en-US" dirty="0" smtClean="0"/>
              <a:t>Social, economic, and political problems</a:t>
            </a:r>
          </a:p>
          <a:p>
            <a:pPr lvl="1"/>
            <a:r>
              <a:rPr lang="en-US" dirty="0" smtClean="0"/>
              <a:t>Massive waste of resources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Financial sector still dysfunctional</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Lending to small and medium sized enterprise still very constrained</a:t>
            </a:r>
          </a:p>
          <a:p>
            <a:pPr lvl="1"/>
            <a:r>
              <a:rPr lang="en-US" dirty="0" smtClean="0"/>
              <a:t>Source of job creation</a:t>
            </a:r>
          </a:p>
          <a:p>
            <a:pPr lvl="1"/>
            <a:r>
              <a:rPr lang="en-US" dirty="0" smtClean="0"/>
              <a:t>Lack collateral for borrowing because of loss of real estate values</a:t>
            </a:r>
          </a:p>
          <a:p>
            <a:pPr lvl="1"/>
            <a:r>
              <a:rPr lang="en-US" dirty="0" smtClean="0"/>
              <a:t>Banking sector still ill</a:t>
            </a:r>
          </a:p>
          <a:p>
            <a:pPr lvl="2"/>
            <a:r>
              <a:rPr lang="en-US" dirty="0" smtClean="0"/>
              <a:t>150 banks went bankrupt in 2010</a:t>
            </a:r>
          </a:p>
          <a:p>
            <a:pPr lvl="2"/>
            <a:r>
              <a:rPr lang="en-US" dirty="0" smtClean="0"/>
              <a:t>Efforts were directed at large banks</a:t>
            </a:r>
          </a:p>
          <a:p>
            <a:pPr lvl="2"/>
            <a:r>
              <a:rPr lang="en-US" dirty="0" smtClean="0"/>
              <a:t>Than were disproportionately engaged in speculating</a:t>
            </a:r>
          </a:p>
          <a:p>
            <a:pPr lvl="2"/>
            <a:r>
              <a:rPr lang="en-US" dirty="0" smtClean="0"/>
              <a:t>New regulations only partially successful in redirecting them back to banking</a:t>
            </a:r>
          </a:p>
          <a:p>
            <a:pPr lvl="2"/>
            <a:r>
              <a:rPr lang="en-US" dirty="0" smtClean="0"/>
              <a:t>And design of bailouts led to more concentrated banking sector</a:t>
            </a:r>
          </a:p>
          <a:p>
            <a:pPr lvl="2"/>
            <a:r>
              <a:rPr lang="en-US" dirty="0" smtClean="0"/>
              <a:t>Exacerbating problem of too-big-to fail banks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Global Financial Instability Likely to Exacerbate Problems</a:t>
            </a:r>
            <a:endParaRPr lang="en-US" dirty="0"/>
          </a:p>
        </p:txBody>
      </p:sp>
      <p:sp>
        <p:nvSpPr>
          <p:cNvPr id="3" name="Content Placeholder 2"/>
          <p:cNvSpPr>
            <a:spLocks noGrp="1"/>
          </p:cNvSpPr>
          <p:nvPr>
            <p:ph idx="1"/>
          </p:nvPr>
        </p:nvSpPr>
        <p:spPr/>
        <p:txBody>
          <a:bodyPr>
            <a:normAutofit fontScale="92500"/>
          </a:bodyPr>
          <a:lstStyle/>
          <a:p>
            <a:r>
              <a:rPr lang="en-US" dirty="0" smtClean="0"/>
              <a:t>America had hoped to export its way out of crisis</a:t>
            </a:r>
          </a:p>
          <a:p>
            <a:pPr lvl="1"/>
            <a:r>
              <a:rPr lang="en-US" dirty="0" smtClean="0"/>
              <a:t>Entire world can’t export way to recovery</a:t>
            </a:r>
          </a:p>
          <a:p>
            <a:pPr lvl="1"/>
            <a:r>
              <a:rPr lang="en-US" dirty="0" smtClean="0"/>
              <a:t>Asia has strong enough domestic market to sustain their recovery even with weak US and Europe</a:t>
            </a:r>
          </a:p>
          <a:p>
            <a:pPr lvl="1"/>
            <a:r>
              <a:rPr lang="en-US" dirty="0" smtClean="0"/>
              <a:t>But Asia is still too small to be engine of recovery for US and Europe</a:t>
            </a:r>
          </a:p>
          <a:p>
            <a:pPr lvl="1"/>
            <a:r>
              <a:rPr lang="en-US" dirty="0" smtClean="0"/>
              <a:t>Besides, even if China expands domestic consumption and investment, little of it will spill over to US and Europe</a:t>
            </a:r>
          </a:p>
          <a:p>
            <a:pPr lvl="2"/>
            <a:r>
              <a:rPr lang="en-US" dirty="0" smtClean="0"/>
              <a:t>Health and Education</a:t>
            </a:r>
          </a:p>
          <a:p>
            <a:pPr lvl="2"/>
            <a:r>
              <a:rPr lang="en-US" dirty="0" smtClean="0"/>
              <a:t>Investments in housing, urbanization, infrastructure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European problems present additional challenge to US</a:t>
            </a:r>
          </a:p>
          <a:p>
            <a:pPr lvl="1"/>
            <a:r>
              <a:rPr lang="en-US" dirty="0" smtClean="0"/>
              <a:t>Led to stronger dollar</a:t>
            </a:r>
          </a:p>
          <a:p>
            <a:pPr lvl="1"/>
            <a:r>
              <a:rPr lang="en-US" dirty="0" smtClean="0"/>
              <a:t>Weaker export market</a:t>
            </a:r>
          </a:p>
          <a:p>
            <a:r>
              <a:rPr lang="en-US" dirty="0" smtClean="0"/>
              <a:t>Exchange rates are like negative beauty contests</a:t>
            </a:r>
          </a:p>
          <a:p>
            <a:pPr lvl="1"/>
            <a:r>
              <a:rPr lang="en-US" dirty="0" smtClean="0"/>
              <a:t>Which country is in weakest shape, worst economic policies</a:t>
            </a:r>
          </a:p>
          <a:p>
            <a:pPr lvl="1"/>
            <a:r>
              <a:rPr lang="en-US" dirty="0" smtClean="0"/>
              <a:t>US had been winning</a:t>
            </a:r>
          </a:p>
          <a:p>
            <a:pPr lvl="1"/>
            <a:r>
              <a:rPr lang="en-US" dirty="0" smtClean="0"/>
              <a:t>But Euro seems to be winning now</a:t>
            </a:r>
          </a:p>
          <a:p>
            <a:pPr lvl="1"/>
            <a:r>
              <a:rPr lang="en-US" dirty="0" smtClean="0"/>
              <a:t>Markets are </a:t>
            </a:r>
            <a:r>
              <a:rPr lang="en-US" dirty="0" smtClean="0"/>
              <a:t>shortsighted—focus </a:t>
            </a:r>
            <a:r>
              <a:rPr lang="en-US" dirty="0" smtClean="0"/>
              <a:t>on one problem at a time</a:t>
            </a:r>
          </a:p>
          <a:p>
            <a:pPr lvl="2"/>
            <a:r>
              <a:rPr lang="en-US" dirty="0" smtClean="0"/>
              <a:t>US has many problems ahead (debt ceiling, state finances)</a:t>
            </a:r>
          </a:p>
          <a:p>
            <a:pPr lvl="2"/>
            <a:r>
              <a:rPr lang="en-US" dirty="0" smtClean="0"/>
              <a:t>But so does Europe (Irish and Greece problems have not been solved; problems will reappear—joined by other countries.)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QE 2 is changing global financial landscape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Motivation understandable</a:t>
            </a:r>
          </a:p>
          <a:p>
            <a:pPr lvl="1"/>
            <a:r>
              <a:rPr lang="en-US" dirty="0" smtClean="0"/>
              <a:t>Fed largely responsible for crisis, wants to do something about the problems it created</a:t>
            </a:r>
          </a:p>
          <a:p>
            <a:pPr lvl="1"/>
            <a:r>
              <a:rPr lang="en-US" dirty="0" smtClean="0"/>
              <a:t>Wants to show it is still relevant</a:t>
            </a:r>
          </a:p>
          <a:p>
            <a:r>
              <a:rPr lang="en-US" dirty="0" smtClean="0"/>
              <a:t>But what the US needs is fiscal expansion</a:t>
            </a:r>
          </a:p>
          <a:p>
            <a:r>
              <a:rPr lang="en-US" dirty="0" smtClean="0"/>
              <a:t>QE 2 is likely to be of little benefit to US—and could even backfire:</a:t>
            </a:r>
          </a:p>
          <a:p>
            <a:pPr lvl="1"/>
            <a:r>
              <a:rPr lang="en-US" dirty="0" smtClean="0"/>
              <a:t>Little impact on interest rates (actually have increased)</a:t>
            </a:r>
          </a:p>
          <a:p>
            <a:pPr lvl="1"/>
            <a:r>
              <a:rPr lang="en-US" dirty="0" smtClean="0"/>
              <a:t>Little impact on lending (banks are still broken)</a:t>
            </a:r>
          </a:p>
          <a:p>
            <a:pPr lvl="1"/>
            <a:r>
              <a:rPr lang="en-US" dirty="0" smtClean="0"/>
              <a:t>Main effect through competitive devaluation</a:t>
            </a:r>
          </a:p>
          <a:p>
            <a:pPr lvl="2"/>
            <a:r>
              <a:rPr lang="en-US" dirty="0" smtClean="0"/>
              <a:t>Twenty </a:t>
            </a:r>
            <a:r>
              <a:rPr lang="en-US" dirty="0" smtClean="0"/>
              <a:t>-first </a:t>
            </a:r>
            <a:r>
              <a:rPr lang="en-US" dirty="0" smtClean="0"/>
              <a:t>century version of beggar thy neighbor </a:t>
            </a:r>
            <a:r>
              <a:rPr lang="en-US" dirty="0" err="1" smtClean="0"/>
              <a:t>polivcy</a:t>
            </a:r>
            <a:endParaRPr lang="en-US" dirty="0" smtClean="0"/>
          </a:p>
          <a:p>
            <a:pPr lvl="2"/>
            <a:r>
              <a:rPr lang="en-US" dirty="0" smtClean="0"/>
              <a:t>But as in Great Depression, these policies don’t work</a:t>
            </a:r>
          </a:p>
          <a:p>
            <a:pPr lvl="3"/>
            <a:r>
              <a:rPr lang="en-US" dirty="0" smtClean="0"/>
              <a:t>Other countries respond</a:t>
            </a:r>
          </a:p>
          <a:p>
            <a:pPr lvl="1"/>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211</TotalTime>
  <Words>1861</Words>
  <Application>Microsoft Office PowerPoint</Application>
  <PresentationFormat>On-screen Show (4:3)</PresentationFormat>
  <Paragraphs>220</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Urban</vt:lpstr>
      <vt:lpstr>POST FINANCIAL CRISIS:  Options for SIDS  &amp; emerging economies</vt:lpstr>
      <vt:lpstr>A Brief Review of the Global Economic Landscape</vt:lpstr>
      <vt:lpstr>Negative Prognosis for Europe and America</vt:lpstr>
      <vt:lpstr>Failure to address underlying problems</vt:lpstr>
      <vt:lpstr>Weaknesses most clear in labor market</vt:lpstr>
      <vt:lpstr>Financial sector still dysfunctional</vt:lpstr>
      <vt:lpstr>Global Financial Instability Likely to Exacerbate Problems</vt:lpstr>
      <vt:lpstr>Slide 8</vt:lpstr>
      <vt:lpstr>QE 2 is changing global financial landscape</vt:lpstr>
      <vt:lpstr>Failure to understand monetary policy in global economy</vt:lpstr>
      <vt:lpstr>QE2 threatens exacerbating bubbles and inflation in emerging markets</vt:lpstr>
      <vt:lpstr>Responses to QE2</vt:lpstr>
      <vt:lpstr>Global Consequences</vt:lpstr>
      <vt:lpstr>G 20</vt:lpstr>
      <vt:lpstr>Other elements of a global growth strategy</vt:lpstr>
      <vt:lpstr>A New Global Economic Order</vt:lpstr>
      <vt:lpstr>Special Problems of SIDS</vt:lpstr>
      <vt:lpstr>Some economic lessons from the crisis</vt:lpstr>
      <vt:lpstr>Policy lessons</vt:lpstr>
      <vt:lpstr>Industrial Policies:  Creating Dynamic Learning Economies</vt:lpstr>
      <vt:lpstr>Measuring Success</vt:lpstr>
      <vt:lpstr>Sustainability</vt:lpstr>
      <vt:lpstr>Concluding Remarks</vt:lpstr>
      <vt:lpstr>Concluding Remarks</vt:lpstr>
    </vt:vector>
  </TitlesOfParts>
  <Company>Columbia Business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 FINANCIAL CRISIS: Options for SIDS &amp; emerging economies</dc:title>
  <dc:creator>JStiglitz</dc:creator>
  <cp:lastModifiedBy>Eamon Kircher-Allen</cp:lastModifiedBy>
  <cp:revision>9</cp:revision>
  <dcterms:created xsi:type="dcterms:W3CDTF">2011-02-04T14:50:13Z</dcterms:created>
  <dcterms:modified xsi:type="dcterms:W3CDTF">2011-02-04T17:28:30Z</dcterms:modified>
</cp:coreProperties>
</file>