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330" r:id="rId3"/>
    <p:sldId id="331" r:id="rId4"/>
    <p:sldId id="332" r:id="rId5"/>
    <p:sldId id="333" r:id="rId6"/>
    <p:sldId id="334" r:id="rId7"/>
    <p:sldId id="280" r:id="rId8"/>
    <p:sldId id="281" r:id="rId9"/>
    <p:sldId id="336" r:id="rId10"/>
    <p:sldId id="311" r:id="rId11"/>
    <p:sldId id="320" r:id="rId12"/>
    <p:sldId id="321" r:id="rId13"/>
    <p:sldId id="337" r:id="rId14"/>
    <p:sldId id="322" r:id="rId15"/>
    <p:sldId id="324" r:id="rId16"/>
    <p:sldId id="341" r:id="rId17"/>
    <p:sldId id="338" r:id="rId18"/>
    <p:sldId id="325" r:id="rId19"/>
    <p:sldId id="326" r:id="rId20"/>
    <p:sldId id="327" r:id="rId21"/>
    <p:sldId id="339" r:id="rId22"/>
    <p:sldId id="328" r:id="rId23"/>
    <p:sldId id="329" r:id="rId24"/>
    <p:sldId id="340" r:id="rId25"/>
    <p:sldId id="342" r:id="rId26"/>
    <p:sldId id="284" r:id="rId27"/>
    <p:sldId id="300" r:id="rId28"/>
    <p:sldId id="293" r:id="rId29"/>
    <p:sldId id="343" r:id="rId30"/>
    <p:sldId id="291" r:id="rId31"/>
    <p:sldId id="308" r:id="rId32"/>
    <p:sldId id="344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19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DD3556-DCE7-476B-A0B1-DC23E71899C7}" type="datetimeFigureOut">
              <a:rPr lang="en-US"/>
              <a:pPr>
                <a:defRPr/>
              </a:pPr>
              <a:t>11/1/2011</a:t>
            </a:fld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708B2EC-67E7-4607-8245-BA56626D1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94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98036-CBEB-4B26-B30B-C039E8220778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374E7-AC54-4613-B112-47F07D97C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144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19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1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37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48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30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08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495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77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421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032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14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068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537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47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496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099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78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607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774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164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35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0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004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364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342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02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34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43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32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933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53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374E7-AC54-4613-B112-47F07D97C0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66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359BB-124C-4115-A16B-FA3F18CC765A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C2AAC-C117-4FEA-ACFC-F7D94D5C91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CFB0A3-21AC-4C9D-BC67-B80AF8968A01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6FF3B-4038-4047-8633-89C89405C5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99B19-9AFE-4D11-B782-DD868BFE0EAA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62E3C-6E81-4EAF-9EE7-9ED95D99C1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D577AF-3AD2-4691-A721-C3294D2F2542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40185-3632-499D-A466-5E0EC930EBD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A26F8A-6732-4637-B1FF-B19B3DEA67ED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84F69-C08B-476E-B077-722AFE21500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631664-71D5-4D14-A0F9-006AA2123CCB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1D605-42DD-4697-BE1C-F0BFB4D390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3583FA-F92D-4D8A-9FAB-2A6CEF5B901A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C9454-188E-4C85-BF29-C7626A97ED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C24022-9C55-4256-AFCD-0F31F8F8B460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8C8C4B-6B32-4F13-8971-DDD4F6EBD56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0F841B-3C49-474D-9937-3100030F9CC7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C03D2-7F28-4790-ACE0-01F6AC9502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322146-0AB0-4154-A19A-919375B18C6B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B7382-78AB-40CD-918D-94664512DC8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2AF00-C7CA-441C-909F-273CEBF35569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3BCA9-8E4F-4B13-99EE-394370645A2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8B2E7EE-B0FF-4301-A1D5-F59B21432B85}" type="datetimeFigureOut">
              <a:rPr lang="en-US" smtClean="0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E5E2A1-6228-461F-B3E1-FA1E653992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848600" cy="2133600"/>
          </a:xfrm>
        </p:spPr>
        <p:txBody>
          <a:bodyPr/>
          <a:lstStyle/>
          <a:p>
            <a:pPr algn="ctr" eaLnBrk="1" hangingPunct="1"/>
            <a:r>
              <a:rPr lang="en-US" sz="4400" b="1" cap="none" dirty="0" err="1" smtClean="0">
                <a:solidFill>
                  <a:schemeClr val="tx1"/>
                </a:solidFill>
                <a:latin typeface="Arial Black" pitchFamily="34" charset="0"/>
              </a:rPr>
              <a:t>Sectoral</a:t>
            </a:r>
            <a:r>
              <a:rPr lang="en-US" sz="4400" b="1" cap="none" dirty="0" smtClean="0">
                <a:solidFill>
                  <a:schemeClr val="tx1"/>
                </a:solidFill>
                <a:latin typeface="Arial Black" pitchFamily="34" charset="0"/>
              </a:rPr>
              <a:t> Dislocations </a:t>
            </a:r>
            <a:br>
              <a:rPr lang="en-US" sz="4400" b="1" cap="none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4400" b="1" cap="none" dirty="0" smtClean="0">
                <a:solidFill>
                  <a:schemeClr val="tx1"/>
                </a:solidFill>
                <a:latin typeface="Arial Black" pitchFamily="34" charset="0"/>
              </a:rPr>
              <a:t>and </a:t>
            </a:r>
            <a:br>
              <a:rPr lang="en-US" sz="4400" b="1" cap="none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4400" b="1" cap="none" dirty="0" smtClean="0">
                <a:solidFill>
                  <a:schemeClr val="tx1"/>
                </a:solidFill>
                <a:latin typeface="Arial Black" pitchFamily="34" charset="0"/>
              </a:rPr>
              <a:t>Long Run Crises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143000"/>
          </a:xfrm>
        </p:spPr>
        <p:txBody>
          <a:bodyPr>
            <a:normAutofit fontScale="77500" lnSpcReduction="20000"/>
          </a:bodyPr>
          <a:lstStyle/>
          <a:p>
            <a:pPr algn="r" eaLnBrk="1" hangingPunct="1">
              <a:lnSpc>
                <a:spcPct val="90000"/>
              </a:lnSpc>
            </a:pPr>
            <a:r>
              <a:rPr lang="en-US" sz="3500" dirty="0" smtClean="0">
                <a:solidFill>
                  <a:srgbClr val="898989"/>
                </a:solidFill>
              </a:rPr>
              <a:t>Joseph E. </a:t>
            </a:r>
            <a:r>
              <a:rPr lang="en-US" sz="3500" dirty="0" err="1" smtClean="0">
                <a:solidFill>
                  <a:srgbClr val="898989"/>
                </a:solidFill>
              </a:rPr>
              <a:t>Stiglitz</a:t>
            </a:r>
            <a:endParaRPr lang="en-US" sz="3500" dirty="0" smtClean="0">
              <a:solidFill>
                <a:srgbClr val="898989"/>
              </a:solidFill>
            </a:endParaRPr>
          </a:p>
          <a:p>
            <a:pPr algn="r" eaLnBrk="1" hangingPunct="1">
              <a:lnSpc>
                <a:spcPct val="90000"/>
              </a:lnSpc>
            </a:pPr>
            <a:r>
              <a:rPr lang="en-US" sz="3500" dirty="0" smtClean="0">
                <a:solidFill>
                  <a:srgbClr val="898989"/>
                </a:solidFill>
              </a:rPr>
              <a:t>Delhi</a:t>
            </a:r>
          </a:p>
          <a:p>
            <a:pPr algn="r" eaLnBrk="1" hangingPunct="1">
              <a:lnSpc>
                <a:spcPct val="90000"/>
              </a:lnSpc>
            </a:pPr>
            <a:r>
              <a:rPr lang="en-US" sz="3500" dirty="0" smtClean="0">
                <a:solidFill>
                  <a:srgbClr val="898989"/>
                </a:solidFill>
              </a:rPr>
              <a:t>November 2011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96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Distorted economy (e.g. associated with bubble) can give rise to analogous problems</a:t>
            </a:r>
          </a:p>
          <a:p>
            <a:pPr lvl="1"/>
            <a:r>
              <a:rPr lang="en-US" dirty="0" smtClean="0"/>
              <a:t>Labor “trapped” in bloated construction sector and financial sectors</a:t>
            </a:r>
          </a:p>
          <a:p>
            <a:endParaRPr lang="en-US" dirty="0" smtClean="0"/>
          </a:p>
          <a:p>
            <a:r>
              <a:rPr lang="en-US" dirty="0" smtClean="0"/>
              <a:t>This crisis has elements of both</a:t>
            </a:r>
          </a:p>
          <a:p>
            <a:pPr lvl="1"/>
            <a:r>
              <a:rPr lang="en-US" dirty="0" smtClean="0"/>
              <a:t>Movement out of manufacturing has been going on for a long time</a:t>
            </a:r>
          </a:p>
          <a:p>
            <a:pPr lvl="1"/>
            <a:r>
              <a:rPr lang="en-US" dirty="0" smtClean="0"/>
              <a:t>But problems compounded by cyclical problems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Basic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Two sectors (industry, agriculture)</a:t>
            </a:r>
          </a:p>
          <a:p>
            <a:pPr>
              <a:buNone/>
            </a:pPr>
            <a:r>
              <a:rPr lang="es-ES" sz="2000" dirty="0" smtClean="0"/>
              <a:t>(1)  </a:t>
            </a:r>
            <a:r>
              <a:rPr lang="en-US" sz="2000" dirty="0" err="1" smtClean="0"/>
              <a:t>βα</a:t>
            </a:r>
            <a:r>
              <a:rPr lang="es-ES" sz="2000" dirty="0" smtClean="0"/>
              <a:t> =  </a:t>
            </a:r>
            <a:r>
              <a:rPr lang="en-US" sz="2000" dirty="0" smtClean="0"/>
              <a:t>β</a:t>
            </a:r>
            <a:r>
              <a:rPr lang="es-ES" sz="2000" dirty="0" smtClean="0"/>
              <a:t>D</a:t>
            </a:r>
            <a:r>
              <a:rPr lang="es-ES" sz="2000" baseline="30000" dirty="0" smtClean="0"/>
              <a:t>AA</a:t>
            </a:r>
            <a:r>
              <a:rPr lang="es-ES" sz="2000" dirty="0" smtClean="0"/>
              <a:t> (p, p</a:t>
            </a:r>
            <a:r>
              <a:rPr lang="en-US" sz="2000" dirty="0" smtClean="0"/>
              <a:t>α</a:t>
            </a:r>
            <a:r>
              <a:rPr lang="es-ES" sz="2000" dirty="0" smtClean="0"/>
              <a:t>) + E D</a:t>
            </a:r>
            <a:r>
              <a:rPr lang="es-ES" sz="2000" baseline="30000" dirty="0" smtClean="0"/>
              <a:t>MA</a:t>
            </a:r>
            <a:r>
              <a:rPr lang="es-ES" sz="2000" dirty="0" smtClean="0"/>
              <a:t> (p , w* )</a:t>
            </a:r>
            <a:endParaRPr lang="en-US" sz="2000" dirty="0" smtClean="0"/>
          </a:p>
          <a:p>
            <a:pPr marL="0" indent="0">
              <a:buNone/>
            </a:pPr>
            <a:r>
              <a:rPr lang="it-IT" sz="2000" dirty="0" smtClean="0"/>
              <a:t>(2)  H(E) = </a:t>
            </a:r>
            <a:r>
              <a:rPr lang="en-US" sz="2000" dirty="0" smtClean="0"/>
              <a:t>β</a:t>
            </a:r>
            <a:r>
              <a:rPr lang="it-IT" sz="2000" dirty="0" smtClean="0"/>
              <a:t>D</a:t>
            </a:r>
            <a:r>
              <a:rPr lang="it-IT" sz="2000" baseline="30000" dirty="0" smtClean="0"/>
              <a:t>AM</a:t>
            </a:r>
            <a:r>
              <a:rPr lang="it-IT" sz="2000" dirty="0" smtClean="0"/>
              <a:t> (p, p</a:t>
            </a:r>
            <a:r>
              <a:rPr lang="en-US" sz="2000" dirty="0" smtClean="0"/>
              <a:t>α</a:t>
            </a:r>
            <a:r>
              <a:rPr lang="it-IT" sz="2000" dirty="0" smtClean="0"/>
              <a:t>) + E D</a:t>
            </a:r>
            <a:r>
              <a:rPr lang="it-IT" sz="2000" baseline="30000" dirty="0" smtClean="0"/>
              <a:t>MM</a:t>
            </a:r>
            <a:r>
              <a:rPr lang="it-IT" sz="2000" dirty="0" smtClean="0"/>
              <a:t> (p , w* ) +I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β is the labor force in agriculture, (1 - β) is the labor force in industry, </a:t>
            </a:r>
          </a:p>
          <a:p>
            <a:pPr>
              <a:buNone/>
            </a:pPr>
            <a:r>
              <a:rPr lang="en-US" sz="2000" dirty="0" smtClean="0"/>
              <a:t>α is productivity in agriculture,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err="1" smtClean="0"/>
              <a:t>D</a:t>
            </a:r>
            <a:r>
              <a:rPr lang="en-US" sz="2000" baseline="30000" dirty="0" err="1" smtClean="0"/>
              <a:t>ij</a:t>
            </a:r>
            <a:r>
              <a:rPr lang="en-US" sz="2000" dirty="0" smtClean="0"/>
              <a:t> is demand from those in sector </a:t>
            </a:r>
            <a:r>
              <a:rPr lang="en-US" sz="2000" dirty="0" err="1" smtClean="0"/>
              <a:t>i</a:t>
            </a:r>
            <a:r>
              <a:rPr lang="en-US" sz="2000" dirty="0" smtClean="0"/>
              <a:t> for goods from sector j</a:t>
            </a:r>
          </a:p>
          <a:p>
            <a:pPr>
              <a:buNone/>
            </a:pPr>
            <a:r>
              <a:rPr lang="en-US" sz="2000" dirty="0" smtClean="0"/>
              <a:t>w* is the (fixed) efficiency wage in the urban sector,</a:t>
            </a:r>
          </a:p>
          <a:p>
            <a:pPr>
              <a:buNone/>
            </a:pPr>
            <a:r>
              <a:rPr lang="en-US" sz="2000" dirty="0" smtClean="0"/>
              <a:t> I is the level of investment (assumed to be industrial goods), </a:t>
            </a:r>
          </a:p>
          <a:p>
            <a:pPr>
              <a:buNone/>
            </a:pPr>
            <a:r>
              <a:rPr lang="en-US" sz="2000" dirty="0" smtClean="0"/>
              <a:t>p is the price of agricultural goods in terms of manufactured goods, which is chosen as the </a:t>
            </a:r>
            <a:r>
              <a:rPr lang="en-US" sz="2000" dirty="0" err="1" smtClean="0"/>
              <a:t>numeraire</a:t>
            </a:r>
            <a:r>
              <a:rPr lang="en-US" sz="2000" dirty="0" smtClean="0"/>
              <a:t>, and </a:t>
            </a:r>
          </a:p>
          <a:p>
            <a:pPr>
              <a:buNone/>
            </a:pPr>
            <a:r>
              <a:rPr lang="en-US" sz="2000" dirty="0" smtClean="0"/>
              <a:t>E is the level of employment  (E ≤ 1 - β);</a:t>
            </a:r>
          </a:p>
          <a:p>
            <a:pPr>
              <a:buNone/>
            </a:pPr>
            <a:r>
              <a:rPr lang="en-US" sz="2000" dirty="0" smtClean="0"/>
              <a:t> and where we have normalized the labor force at unity.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 (under stability condition, other plausible conditions) with immobile labor</a:t>
            </a:r>
          </a:p>
          <a:p>
            <a:endParaRPr lang="en-US" dirty="0" smtClean="0"/>
          </a:p>
          <a:p>
            <a:r>
              <a:rPr lang="en-US" dirty="0" smtClean="0"/>
              <a:t>An increase in agricultural productivity unambiguously yields a reduction in the relative price of agriculture and in employment in manufacturing. 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The result of mobility-constrained agricultural sector productivity growth is an extended economy-wide slump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912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Figure: effects of an increase in agricultural productivity.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236" y="896558"/>
            <a:ext cx="5770764" cy="4742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1929 to 1932, US agriculture income fell more than 50% </a:t>
            </a:r>
          </a:p>
          <a:p>
            <a:endParaRPr lang="en-US" dirty="0" smtClean="0"/>
          </a:p>
          <a:p>
            <a:r>
              <a:rPr lang="en-US" dirty="0" smtClean="0"/>
              <a:t>While there had been considerable mobility out of agriculture in the 1920s (from 30% to 25% of population), in the 1930s almost no outmigration</a:t>
            </a:r>
          </a:p>
          <a:p>
            <a:pPr lvl="1"/>
            <a:r>
              <a:rPr lang="en-US" dirty="0" smtClean="0"/>
              <a:t>Labor was trapped</a:t>
            </a:r>
          </a:p>
          <a:p>
            <a:pPr lvl="1"/>
            <a:r>
              <a:rPr lang="en-US" dirty="0" smtClean="0"/>
              <a:t>Could not afford to move</a:t>
            </a:r>
          </a:p>
          <a:p>
            <a:pPr lvl="1"/>
            <a:r>
              <a:rPr lang="en-US" dirty="0" smtClean="0"/>
              <a:t>High unemployment meant returns to moving low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Under the stability condition, an increase in government expenditure increases urban employment and raises agricultural prices and incomes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Even though problem is structural, Keynesian policies work</a:t>
            </a:r>
          </a:p>
          <a:p>
            <a:pPr>
              <a:buNone/>
            </a:pPr>
            <a:r>
              <a:rPr lang="en-US" i="1" dirty="0" smtClean="0"/>
              <a:t>Even more effective if spending is directed at underlying structural problem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Structural </a:t>
            </a:r>
            <a:r>
              <a:rPr lang="en-US" dirty="0"/>
              <a:t>t</a:t>
            </a:r>
            <a:r>
              <a:rPr lang="en-US" dirty="0" smtClean="0"/>
              <a:t>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Economy will be moving away from manufacturing towards service</a:t>
            </a:r>
          </a:p>
          <a:p>
            <a:endParaRPr lang="en-US" dirty="0" smtClean="0"/>
          </a:p>
          <a:p>
            <a:r>
              <a:rPr lang="en-US" dirty="0" smtClean="0"/>
              <a:t>But housing and financial services are already </a:t>
            </a:r>
            <a:r>
              <a:rPr lang="en-US" dirty="0" err="1" smtClean="0"/>
              <a:t>overbloated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Health and education, etc. will need to be expanded</a:t>
            </a:r>
          </a:p>
          <a:p>
            <a:endParaRPr lang="en-US" dirty="0" smtClean="0"/>
          </a:p>
          <a:p>
            <a:r>
              <a:rPr lang="en-US" dirty="0" smtClean="0"/>
              <a:t>And these depend heavily on public funding</a:t>
            </a:r>
          </a:p>
          <a:p>
            <a:endParaRPr lang="en-US" dirty="0" smtClean="0"/>
          </a:p>
          <a:p>
            <a:r>
              <a:rPr lang="en-US" dirty="0" smtClean="0"/>
              <a:t>Constraints on public funding will make the transition all the more difficult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0"/>
            <a:ext cx="8229600" cy="762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Figure: </a:t>
            </a:r>
            <a:r>
              <a:rPr lang="en-GB" dirty="0" smtClean="0"/>
              <a:t>Impact </a:t>
            </a:r>
            <a:r>
              <a:rPr lang="en-GB" dirty="0"/>
              <a:t>of Keynesian </a:t>
            </a:r>
            <a:r>
              <a:rPr lang="en-GB" dirty="0" smtClean="0"/>
              <a:t>stimulus: an </a:t>
            </a:r>
            <a:r>
              <a:rPr lang="en-GB" dirty="0"/>
              <a:t>increase of G  increases both employment and rural prices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33400"/>
            <a:ext cx="6553200" cy="526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Emerging from the 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Deal was not big enough to offset negative effects of declining farm income</a:t>
            </a:r>
          </a:p>
          <a:p>
            <a:endParaRPr lang="en-US" dirty="0" smtClean="0"/>
          </a:p>
          <a:p>
            <a:r>
              <a:rPr lang="en-US" dirty="0" smtClean="0"/>
              <a:t>And much of federal spending offset by cutbacks at state and local level</a:t>
            </a:r>
          </a:p>
          <a:p>
            <a:endParaRPr lang="en-US" dirty="0" smtClean="0"/>
          </a:p>
          <a:p>
            <a:r>
              <a:rPr lang="en-US" dirty="0" smtClean="0"/>
              <a:t>Analogous to current situation, where government employment is now lower by 700,00 than it was before crisis</a:t>
            </a:r>
          </a:p>
          <a:p>
            <a:pPr lvl="1"/>
            <a:r>
              <a:rPr lang="en-US" dirty="0" smtClean="0"/>
              <a:t> Local government alone has lost 550,000 since the peak of employment in September 2008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WWII was a massive Keynesian stimulus</a:t>
            </a:r>
          </a:p>
          <a:p>
            <a:r>
              <a:rPr lang="en-US" dirty="0" smtClean="0"/>
              <a:t>Moved people from rural to urban sector</a:t>
            </a:r>
          </a:p>
          <a:p>
            <a:r>
              <a:rPr lang="en-US" dirty="0" smtClean="0"/>
              <a:t>Provided them with training</a:t>
            </a:r>
          </a:p>
          <a:p>
            <a:r>
              <a:rPr lang="en-US" dirty="0" smtClean="0"/>
              <a:t>Especially in conjunction with GI bill</a:t>
            </a:r>
          </a:p>
          <a:p>
            <a:r>
              <a:rPr lang="en-US" i="1" dirty="0" smtClean="0"/>
              <a:t>It was thus an “industrial policy” as well as a Keynesian policy</a:t>
            </a:r>
          </a:p>
          <a:p>
            <a:r>
              <a:rPr lang="en-US" dirty="0" smtClean="0"/>
              <a:t>Forced savings during War provided stimulus to buy goods after War</a:t>
            </a:r>
          </a:p>
          <a:p>
            <a:pPr lvl="1"/>
            <a:r>
              <a:rPr lang="en-US" dirty="0" smtClean="0"/>
              <a:t>In contrast to the legacy of debt now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This recession and the 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is the longest period since the Great Depression during which unemployment has been as high as it has been</a:t>
            </a:r>
          </a:p>
          <a:p>
            <a:endParaRPr lang="en-US" dirty="0" smtClean="0"/>
          </a:p>
          <a:p>
            <a:r>
              <a:rPr lang="en-US" dirty="0" smtClean="0"/>
              <a:t>Natural to think about comparisons between the two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model, under normal condition, lowering urban wages lowers agricultural prices and urban employment</a:t>
            </a:r>
          </a:p>
          <a:p>
            <a:endParaRPr lang="en-US" i="1" dirty="0" smtClean="0"/>
          </a:p>
          <a:p>
            <a:r>
              <a:rPr lang="en-US" i="1" dirty="0" smtClean="0"/>
              <a:t>High (rigid) wages are not the problem</a:t>
            </a:r>
          </a:p>
          <a:p>
            <a:endParaRPr lang="en-US" i="1" dirty="0" smtClean="0"/>
          </a:p>
          <a:p>
            <a:r>
              <a:rPr lang="en-US" i="1" dirty="0" smtClean="0"/>
              <a:t>Lowering wages would lower aggregate demand—worsen the problem</a:t>
            </a:r>
          </a:p>
          <a:p>
            <a:endParaRPr lang="en-US" i="1" dirty="0" smtClean="0"/>
          </a:p>
          <a:p>
            <a:r>
              <a:rPr lang="en-US" i="1" dirty="0" smtClean="0"/>
              <a:t>In this crisis, the US—country with most flexible labor market—has had poor job performance, worse than many others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912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Figure: the </a:t>
            </a:r>
            <a:r>
              <a:rPr lang="en-GB" dirty="0"/>
              <a:t>effects of downward wage adjustments.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50" y="551285"/>
            <a:ext cx="6267450" cy="5011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An aside on irrelevance of standard </a:t>
            </a:r>
            <a:r>
              <a:rPr lang="en-US" i="1" dirty="0"/>
              <a:t>m</a:t>
            </a:r>
            <a:r>
              <a:rPr lang="en-US" i="1" dirty="0" smtClean="0"/>
              <a:t>acro-models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such structural transformations seldom occur, rational expectation models are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the central issue is structural, aggregate model with single sector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among major effects are those arising from redistribution, a representative agent model is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central issue entails frictions in mobility, assuming perfect markets is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Problems exacerbated by efficiency wage effects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An aside on current interpretations of the Great Depression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r>
              <a:rPr lang="en-US" dirty="0" smtClean="0"/>
              <a:t>Banking crisis was a result of the economic downturn, not a cause</a:t>
            </a:r>
          </a:p>
          <a:p>
            <a:r>
              <a:rPr lang="en-US" dirty="0" smtClean="0"/>
              <a:t>But financial crisis can help perpetuate downturn</a:t>
            </a:r>
          </a:p>
          <a:p>
            <a:r>
              <a:rPr lang="en-US" dirty="0" smtClean="0"/>
              <a:t>Standard interpretation has it that </a:t>
            </a:r>
            <a:r>
              <a:rPr lang="en-US" i="1" dirty="0" smtClean="0"/>
              <a:t>if only the Fed had expanded money supply, Great Depression would have been avoided; monetary contraction caused the Depression</a:t>
            </a:r>
          </a:p>
          <a:p>
            <a:r>
              <a:rPr lang="en-US" dirty="0" smtClean="0"/>
              <a:t>But we’ve had a massive expansion of money base—yet economy is still very weak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productivity in manufacturing will limit total number of jobs in sector</a:t>
            </a:r>
          </a:p>
          <a:p>
            <a:endParaRPr lang="en-US" dirty="0" smtClean="0"/>
          </a:p>
          <a:p>
            <a:r>
              <a:rPr lang="en-US" dirty="0" smtClean="0"/>
              <a:t>But changing comparative advantage will mean that US, Europe will get a smaller fraction of these jobs</a:t>
            </a:r>
          </a:p>
          <a:p>
            <a:pPr lvl="1"/>
            <a:r>
              <a:rPr lang="en-US" dirty="0" smtClean="0"/>
              <a:t>Even greater </a:t>
            </a:r>
            <a:r>
              <a:rPr lang="en-US" dirty="0" err="1" smtClean="0"/>
              <a:t>sectoral</a:t>
            </a:r>
            <a:r>
              <a:rPr lang="en-US" dirty="0" smtClean="0"/>
              <a:t> adjustment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factors weakened global aggregate demand before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r>
              <a:rPr lang="en-US" dirty="0" smtClean="0"/>
              <a:t>Growing inequality—partially related to </a:t>
            </a:r>
            <a:r>
              <a:rPr lang="en-US" dirty="0" err="1" smtClean="0"/>
              <a:t>sectoral</a:t>
            </a:r>
            <a:r>
              <a:rPr lang="en-US" dirty="0" smtClean="0"/>
              <a:t> transformation</a:t>
            </a:r>
          </a:p>
          <a:p>
            <a:endParaRPr lang="en-US" dirty="0" smtClean="0"/>
          </a:p>
          <a:p>
            <a:r>
              <a:rPr lang="en-US" dirty="0" smtClean="0"/>
              <a:t>Oil price boom—transferred resources to oil rich countries</a:t>
            </a:r>
          </a:p>
          <a:p>
            <a:endParaRPr lang="en-US" dirty="0" smtClean="0"/>
          </a:p>
          <a:p>
            <a:r>
              <a:rPr lang="en-US" dirty="0" smtClean="0"/>
              <a:t>Build up of reserves in emerging countries—partially a result of mismanagement of 1997 crisis</a:t>
            </a: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Two of these factors have become worse since the crisis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</a:rPr>
              <a:t>unstable response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Towards a </a:t>
            </a:r>
            <a:r>
              <a:rPr lang="en-US" dirty="0"/>
              <a:t>N</a:t>
            </a:r>
            <a:r>
              <a:rPr lang="en-US" dirty="0" smtClean="0"/>
              <a:t>ew Macroeconomics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/>
              <a:t>Should be clear that standard models were ill-equipped to address key issues discussed above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Assumptions ruled out or ignored many key issues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200" dirty="0" smtClean="0"/>
              <a:t>Many of risks represent redistributions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200" dirty="0" smtClean="0"/>
              <a:t>How these redistributions affect aggregate behavior is central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3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/>
              <a:t>New Macroeconomics needs to incorporate an analysis of Risk, Information, Institutions, Stability, set in a context of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Inequality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Globalization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Structural Transformation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734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With greater sensitivity to assumptions (including mathematical assumptions) that effectively assume what was to be proved (e.g. with respect to benefits of risk diversification, effects of redistributions) </a:t>
            </a:r>
          </a:p>
          <a:p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Concluding remarks</a:t>
            </a:r>
          </a:p>
        </p:txBody>
      </p:sp>
      <p:sp>
        <p:nvSpPr>
          <p:cNvPr id="6553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Models and policy frameworks (including many used by central banks) contributed to their failures before and after the crisis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And also provide less guidance on how to achieve growth with stability (access to finance)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Fortunately, new models provide alternative frameworks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Many of central ingredients already available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Credit availability/banking behavior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Credit </a:t>
            </a:r>
            <a:r>
              <a:rPr lang="en-US" sz="1800" dirty="0" err="1" smtClean="0"/>
              <a:t>interlinkages</a:t>
            </a:r>
            <a:endParaRPr lang="en-US" sz="18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800" dirty="0" err="1" smtClean="0"/>
              <a:t>Sectoral</a:t>
            </a:r>
            <a:r>
              <a:rPr lang="en-US" sz="1800" dirty="0" smtClean="0"/>
              <a:t> analysis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Distributional analysis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More broadly, sensitive to (</a:t>
            </a:r>
            <a:r>
              <a:rPr lang="en-US" sz="2400" dirty="0" err="1" smtClean="0"/>
              <a:t>i</a:t>
            </a:r>
            <a:r>
              <a:rPr lang="en-US" sz="2400" dirty="0" smtClean="0"/>
              <a:t>) agency problems; (ii) externalities; and (iii) broader set of market failures</a:t>
            </a:r>
          </a:p>
          <a:p>
            <a:pPr lvl="1" eaLnBrk="1" hangingPunct="1">
              <a:lnSpc>
                <a:spcPct val="80000"/>
              </a:lnSpc>
            </a:pP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Models based on rational behavior and rational expectations (</a:t>
            </a:r>
            <a:r>
              <a:rPr lang="en-US" sz="2400" i="1" dirty="0" smtClean="0"/>
              <a:t>even with information asymmetries) </a:t>
            </a:r>
            <a:r>
              <a:rPr lang="en-US" sz="2400" dirty="0" smtClean="0"/>
              <a:t>cannot fully explain what is observed</a:t>
            </a:r>
          </a:p>
          <a:p>
            <a:pPr lvl="1" eaLnBrk="1" hangingPunct="1">
              <a:lnSpc>
                <a:spcPct val="80000"/>
              </a:lnSpc>
            </a:pP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But there can be systematic patterns in irrationality, that can be studied and incorporated into our models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“Standard view”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had a financial crisis—a bubble</a:t>
            </a:r>
          </a:p>
          <a:p>
            <a:endParaRPr lang="en-US" dirty="0" smtClean="0"/>
          </a:p>
          <a:p>
            <a:r>
              <a:rPr lang="en-US" dirty="0" smtClean="0"/>
              <a:t>We need to fix banking system</a:t>
            </a:r>
          </a:p>
          <a:p>
            <a:endParaRPr lang="en-US" dirty="0" smtClean="0"/>
          </a:p>
          <a:p>
            <a:r>
              <a:rPr lang="en-US" dirty="0" smtClean="0"/>
              <a:t>We needed a short term stimulus to plug hole until banking system repaired</a:t>
            </a:r>
          </a:p>
          <a:p>
            <a:endParaRPr lang="en-US" dirty="0" smtClean="0"/>
          </a:p>
          <a:p>
            <a:r>
              <a:rPr lang="en-US" dirty="0" smtClean="0"/>
              <a:t>Once repaired we can go on as usual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Concluding </a:t>
            </a:r>
            <a:r>
              <a:rPr lang="en-US" dirty="0"/>
              <a:t>r</a:t>
            </a:r>
            <a:r>
              <a:rPr lang="en-US" dirty="0" smtClean="0"/>
              <a:t>emarks</a:t>
            </a:r>
          </a:p>
        </p:txBody>
      </p:sp>
      <p:sp>
        <p:nvSpPr>
          <p:cNvPr id="6656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Less likely that a single model, a simple (but wrong) paradigm will dominate as it did in the past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Trade-offs in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Greater realism in modeling banking/shadow banking, key distributional issues (life cycle), key financial market constraints  may necessitate simplifying in other, less important directions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Complexities arising from </a:t>
            </a:r>
            <a:r>
              <a:rPr lang="en-US" dirty="0" err="1" smtClean="0"/>
              <a:t>intertemporal</a:t>
            </a:r>
            <a:r>
              <a:rPr lang="en-US" dirty="0" smtClean="0"/>
              <a:t> maximization over an infinite horizon of far less importance than those associated with an accurate depiction of other aspects of the economy (</a:t>
            </a:r>
            <a:r>
              <a:rPr lang="en-US" dirty="0" err="1" smtClean="0"/>
              <a:t>sectoral</a:t>
            </a:r>
            <a:r>
              <a:rPr lang="en-US" dirty="0" smtClean="0"/>
              <a:t> transformation; financial markets)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policy frameworks</a:t>
            </a:r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New policy frameworks need to be developed based on this new macroeconomic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Focus not just on price stability but also in financial stability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atin typeface="Helvetica" pitchFamily="34" charset="0"/>
                <a:cs typeface="Helvetica" pitchFamily="34" charset="0"/>
              </a:rPr>
              <a:t>Domenico Delli Gatti; Mauro Gallegati; Bruce C. Greenwald; Alberto Russo; Joseph E. Stiglitz, “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Sectoral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Imbalances and Long Run Crises,” presented to IEA meeting, Beijing, July, 2011.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/>
              <a:t>“Rethinking Macroeconomics: What Failed and How to Repair It,” </a:t>
            </a:r>
            <a:r>
              <a:rPr lang="en-US" i="1" dirty="0" smtClean="0"/>
              <a:t>Journal of the European Economic Association</a:t>
            </a:r>
            <a:r>
              <a:rPr lang="en-US" dirty="0" smtClean="0"/>
              <a:t>, 9(4), pp. 591-645.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the crisis the US (and to a large extent the global) economy was “sick,” supported by a real estate bubble, which led to a consumption bubble</a:t>
            </a:r>
          </a:p>
          <a:p>
            <a:pPr lvl="1"/>
            <a:r>
              <a:rPr lang="en-US" dirty="0" smtClean="0"/>
              <a:t>Bottom 80% of Americans were consuming roughly 110% of their income</a:t>
            </a:r>
          </a:p>
          <a:p>
            <a:pPr lvl="1"/>
            <a:r>
              <a:rPr lang="en-US" dirty="0" smtClean="0"/>
              <a:t>Not sustainable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While bubble “hid” underlying problems, it left in its aftermath additional problems</a:t>
            </a:r>
          </a:p>
          <a:p>
            <a:pPr lvl="1"/>
            <a:r>
              <a:rPr lang="en-US" dirty="0" smtClean="0"/>
              <a:t>Excess capacity in real estate</a:t>
            </a:r>
          </a:p>
          <a:p>
            <a:pPr lvl="1"/>
            <a:r>
              <a:rPr lang="en-US" dirty="0" smtClean="0"/>
              <a:t>Excess leverage</a:t>
            </a:r>
          </a:p>
          <a:p>
            <a:endParaRPr lang="en-US" sz="2800" dirty="0" smtClean="0"/>
          </a:p>
          <a:p>
            <a:r>
              <a:rPr lang="en-US" sz="2800" dirty="0" smtClean="0"/>
              <a:t>Major mistake of administration was to think that fixing the banking system would “suffice”</a:t>
            </a:r>
          </a:p>
          <a:p>
            <a:pPr lvl="1"/>
            <a:r>
              <a:rPr lang="en-US" dirty="0" smtClean="0"/>
              <a:t>But they didn’t succeed in restoring lending</a:t>
            </a:r>
          </a:p>
          <a:p>
            <a:endParaRPr lang="en-US" sz="2800" dirty="0" smtClean="0"/>
          </a:p>
          <a:p>
            <a:r>
              <a:rPr lang="en-US" sz="2800" dirty="0" smtClean="0"/>
              <a:t>But even deleveraging won’t suffice to restore economy</a:t>
            </a:r>
          </a:p>
          <a:p>
            <a:pPr lvl="1"/>
            <a:r>
              <a:rPr lang="en-US" dirty="0" smtClean="0"/>
              <a:t>Won’t (and shouldn’t) return to world with consumption 110% of income</a:t>
            </a:r>
          </a:p>
          <a:p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against prevailing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Financial sector has been largely repaired—and yet the economy has not recovered</a:t>
            </a:r>
          </a:p>
          <a:p>
            <a:r>
              <a:rPr lang="en-US" sz="2600" dirty="0" smtClean="0"/>
              <a:t>Large enterprises have no shortage of funds</a:t>
            </a:r>
          </a:p>
          <a:p>
            <a:r>
              <a:rPr lang="en-US" sz="2600" dirty="0" smtClean="0"/>
              <a:t>Investment (outside of real estate) has almost returned to normal—couldn’t expect any better given weak demand</a:t>
            </a:r>
          </a:p>
          <a:p>
            <a:r>
              <a:rPr lang="en-US" sz="2600" dirty="0" smtClean="0"/>
              <a:t>Real estate won’t return to normal any time soon</a:t>
            </a: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Deep downturns and structural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Great Depression was a period of structural transformation—move from agricultural to industry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Great Recession is another period of structural transformation (from manufacturing to service sector, induced by productivity increases and changes in comparative advantage brought on by globalization)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Rational-expectations models provide little insights in these situations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Periods of high uncertainty, information imperfections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i="1" dirty="0" smtClean="0"/>
              <a:t>Structural transformations may be associated with extended periods of underutilization of resources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700" dirty="0" smtClean="0"/>
              <a:t>With elasticity of demand less than unity, sector with high productivity has declining income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7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700" dirty="0" smtClean="0"/>
              <a:t>There may be high capital costs (including individual-specific non-</a:t>
            </a:r>
            <a:r>
              <a:rPr lang="en-US" sz="2700" dirty="0" err="1" smtClean="0"/>
              <a:t>collateralizable</a:t>
            </a:r>
            <a:r>
              <a:rPr lang="en-US" sz="2700" dirty="0" smtClean="0"/>
              <a:t> investments) associated with transition—but with declining incomes, it may be impossible to finance transition privately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300" dirty="0" smtClean="0"/>
              <a:t>Capital market imperfections related to information asymmetries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7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700" dirty="0" smtClean="0"/>
              <a:t>Declining incomes in “trapped” high-productivity sector has adverse effect on other sectors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Contrast with results where there is perfect mobility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Productivity improvements can lead everyone to be better off</a:t>
            </a:r>
          </a:p>
          <a:p>
            <a:pPr lvl="1"/>
            <a:r>
              <a:rPr lang="en-US" dirty="0" smtClean="0"/>
              <a:t>Though normally there are distributive consequences</a:t>
            </a:r>
          </a:p>
          <a:p>
            <a:pPr lvl="1"/>
            <a:r>
              <a:rPr lang="en-US" dirty="0" smtClean="0"/>
              <a:t>Gainers could compensate losers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5134</TotalTime>
  <Words>1690</Words>
  <Application>Microsoft Office PowerPoint</Application>
  <PresentationFormat>On-screen Show (4:3)</PresentationFormat>
  <Paragraphs>218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Clarity</vt:lpstr>
      <vt:lpstr>Sectoral Dislocations  and  Long Run Crises</vt:lpstr>
      <vt:lpstr>This recession and the Great Depression</vt:lpstr>
      <vt:lpstr>“Standard view”</vt:lpstr>
      <vt:lpstr>Alternative view</vt:lpstr>
      <vt:lpstr>PowerPoint Presentation</vt:lpstr>
      <vt:lpstr>Evidence against prevailing view</vt:lpstr>
      <vt:lpstr>Deep downturns and structural transformation</vt:lpstr>
      <vt:lpstr>Structural transformations may be associated with extended periods of underutilization of resources </vt:lpstr>
      <vt:lpstr>Contrast with results where there is perfect mobility</vt:lpstr>
      <vt:lpstr>PowerPoint Presentation</vt:lpstr>
      <vt:lpstr>Basic model</vt:lpstr>
      <vt:lpstr>Basic result</vt:lpstr>
      <vt:lpstr>PowerPoint Presentation</vt:lpstr>
      <vt:lpstr>Great Depression</vt:lpstr>
      <vt:lpstr>Government expenditures</vt:lpstr>
      <vt:lpstr>Structural transformation</vt:lpstr>
      <vt:lpstr>PowerPoint Presentation</vt:lpstr>
      <vt:lpstr>Emerging from the Great Depression</vt:lpstr>
      <vt:lpstr>War</vt:lpstr>
      <vt:lpstr>Wages</vt:lpstr>
      <vt:lpstr>PowerPoint Presentation</vt:lpstr>
      <vt:lpstr>An aside on irrelevance of standard macro-models</vt:lpstr>
      <vt:lpstr>An aside on current interpretations of the Great Depression</vt:lpstr>
      <vt:lpstr>Global perspective</vt:lpstr>
      <vt:lpstr>Other factors weakened global aggregate demand before crisis</vt:lpstr>
      <vt:lpstr>Towards a New Macroeconomics</vt:lpstr>
      <vt:lpstr>PowerPoint Presentation</vt:lpstr>
      <vt:lpstr>Concluding remarks</vt:lpstr>
      <vt:lpstr>PowerPoint Presentation</vt:lpstr>
      <vt:lpstr>Concluding remarks</vt:lpstr>
      <vt:lpstr>New policy frameworks</vt:lpstr>
      <vt:lpstr>References</vt:lpstr>
    </vt:vector>
  </TitlesOfParts>
  <Company>Columbia Business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Joseph Stiglitz</dc:creator>
  <cp:lastModifiedBy>Eamon Kircher-Allen</cp:lastModifiedBy>
  <cp:revision>47</cp:revision>
  <dcterms:created xsi:type="dcterms:W3CDTF">2010-08-22T06:49:23Z</dcterms:created>
  <dcterms:modified xsi:type="dcterms:W3CDTF">2011-11-01T14:13:25Z</dcterms:modified>
</cp:coreProperties>
</file>