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8" r:id="rId1"/>
  </p:sldMasterIdLst>
  <p:notesMasterIdLst>
    <p:notesMasterId r:id="rId67"/>
  </p:notesMasterIdLst>
  <p:handoutMasterIdLst>
    <p:handoutMasterId r:id="rId68"/>
  </p:handoutMasterIdLst>
  <p:sldIdLst>
    <p:sldId id="256" r:id="rId2"/>
    <p:sldId id="275" r:id="rId3"/>
    <p:sldId id="257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58" r:id="rId13"/>
    <p:sldId id="259" r:id="rId14"/>
    <p:sldId id="294" r:id="rId15"/>
    <p:sldId id="301" r:id="rId16"/>
    <p:sldId id="307" r:id="rId17"/>
    <p:sldId id="260" r:id="rId18"/>
    <p:sldId id="310" r:id="rId19"/>
    <p:sldId id="261" r:id="rId20"/>
    <p:sldId id="303" r:id="rId21"/>
    <p:sldId id="262" r:id="rId22"/>
    <p:sldId id="302" r:id="rId23"/>
    <p:sldId id="295" r:id="rId24"/>
    <p:sldId id="304" r:id="rId25"/>
    <p:sldId id="263" r:id="rId26"/>
    <p:sldId id="309" r:id="rId27"/>
    <p:sldId id="297" r:id="rId28"/>
    <p:sldId id="298" r:id="rId29"/>
    <p:sldId id="305" r:id="rId30"/>
    <p:sldId id="264" r:id="rId31"/>
    <p:sldId id="265" r:id="rId32"/>
    <p:sldId id="266" r:id="rId33"/>
    <p:sldId id="292" r:id="rId34"/>
    <p:sldId id="312" r:id="rId35"/>
    <p:sldId id="313" r:id="rId36"/>
    <p:sldId id="314" r:id="rId37"/>
    <p:sldId id="315" r:id="rId38"/>
    <p:sldId id="316" r:id="rId39"/>
    <p:sldId id="317" r:id="rId40"/>
    <p:sldId id="296" r:id="rId41"/>
    <p:sldId id="318" r:id="rId42"/>
    <p:sldId id="319" r:id="rId43"/>
    <p:sldId id="276" r:id="rId44"/>
    <p:sldId id="277" r:id="rId45"/>
    <p:sldId id="278" r:id="rId46"/>
    <p:sldId id="279" r:id="rId47"/>
    <p:sldId id="280" r:id="rId48"/>
    <p:sldId id="281" r:id="rId49"/>
    <p:sldId id="311" r:id="rId50"/>
    <p:sldId id="320" r:id="rId51"/>
    <p:sldId id="321" r:id="rId52"/>
    <p:sldId id="322" r:id="rId53"/>
    <p:sldId id="324" r:id="rId54"/>
    <p:sldId id="325" r:id="rId55"/>
    <p:sldId id="326" r:id="rId56"/>
    <p:sldId id="327" r:id="rId57"/>
    <p:sldId id="328" r:id="rId58"/>
    <p:sldId id="329" r:id="rId59"/>
    <p:sldId id="283" r:id="rId60"/>
    <p:sldId id="282" r:id="rId61"/>
    <p:sldId id="284" r:id="rId62"/>
    <p:sldId id="300" r:id="rId63"/>
    <p:sldId id="293" r:id="rId64"/>
    <p:sldId id="291" r:id="rId65"/>
    <p:sldId id="308" r:id="rId6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5" autoAdjust="0"/>
    <p:restoredTop sz="94676" autoAdjust="0"/>
  </p:normalViewPr>
  <p:slideViewPr>
    <p:cSldViewPr snapToObjects="1">
      <p:cViewPr varScale="1">
        <p:scale>
          <a:sx n="87" d="100"/>
          <a:sy n="87" d="100"/>
        </p:scale>
        <p:origin x="-17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432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6DD3556-DCE7-476B-A0B1-DC23E71899C7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708B2EC-67E7-4607-8245-BA56626D1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578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E5A16-0A73-4AAC-B2A9-679416159B72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98013B-5B94-4EDF-A0C2-B5A84DC86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434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8883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5992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465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861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652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1429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2181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4726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580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5848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61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93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759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6399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7917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207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2493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848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463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83427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7080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535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9964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12456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5301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31334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51215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6541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7306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0368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3899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32551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045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33376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9050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70650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54153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1873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7117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6440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37081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00490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61718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85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9355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6138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80584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5397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8549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02857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5502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2703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65119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418427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565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7151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414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4369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6972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939444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907892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95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9198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3101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8013B-5B94-4EDF-A0C2-B5A84DC86CD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220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B56359BB-124C-4115-A16B-FA3F18CC765A}" type="datetimeFigureOut">
              <a:rPr lang="en-US" smtClean="0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8C2AAC-C117-4FEA-ACFC-F7D94D5C91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CFB0A3-21AC-4C9D-BC67-B80AF8968A01}" type="datetimeFigureOut">
              <a:rPr lang="en-US" smtClean="0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86FF3B-4038-4047-8633-89C89405C51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099B19-9AFE-4D11-B782-DD868BFE0EAA}" type="datetimeFigureOut">
              <a:rPr lang="en-US" smtClean="0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62E3C-6E81-4EAF-9EE7-9ED95D99C17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D577AF-3AD2-4691-A721-C3294D2F2542}" type="datetimeFigureOut">
              <a:rPr lang="en-US" smtClean="0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40185-3632-499D-A466-5E0EC930EBD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A26F8A-6732-4637-B1FF-B19B3DEA67ED}" type="datetimeFigureOut">
              <a:rPr lang="en-US" smtClean="0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484F69-C08B-476E-B077-722AFE21500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631664-71D5-4D14-A0F9-006AA2123CCB}" type="datetimeFigureOut">
              <a:rPr lang="en-US" smtClean="0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1D605-42DD-4697-BE1C-F0BFB4D390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983583FA-F92D-4D8A-9FAB-2A6CEF5B901A}" type="datetimeFigureOut">
              <a:rPr lang="en-US" smtClean="0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7CAC9454-188E-4C85-BF29-C7626A97ED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1FC24022-9C55-4256-AFCD-0F31F8F8B460}" type="datetimeFigureOut">
              <a:rPr lang="en-US" smtClean="0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588C8C4B-6B32-4F13-8971-DDD4F6EBD56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0F841B-3C49-474D-9937-3100030F9CC7}" type="datetimeFigureOut">
              <a:rPr lang="en-US" smtClean="0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DC03D2-7F28-4790-ACE0-01F6AC9502F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322146-0AB0-4154-A19A-919375B18C6B}" type="datetimeFigureOut">
              <a:rPr lang="en-US" smtClean="0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B7382-78AB-40CD-918D-94664512DC8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62AF00-C7CA-441C-909F-273CEBF35569}" type="datetimeFigureOut">
              <a:rPr lang="en-US" smtClean="0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23BCA9-8E4F-4B13-99EE-394370645A2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78B2E7EE-B0FF-4301-A1D5-F59B21432B85}" type="datetimeFigureOut">
              <a:rPr lang="en-US" smtClean="0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DE5E2A1-6228-461F-B3E1-FA1E6539928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685800" y="1600201"/>
            <a:ext cx="7772400" cy="2000250"/>
          </a:xfrm>
        </p:spPr>
        <p:txBody>
          <a:bodyPr/>
          <a:lstStyle/>
          <a:p>
            <a:r>
              <a:rPr lang="en-US" sz="4000" dirty="0"/>
              <a:t>The Global Financial Crisis and </a:t>
            </a:r>
            <a:r>
              <a:rPr lang="en-US" sz="4000" dirty="0" smtClean="0"/>
              <a:t>Its </a:t>
            </a:r>
            <a:r>
              <a:rPr lang="en-US" sz="4000" dirty="0"/>
              <a:t>Implications for Heterodox Economics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35786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500" dirty="0" smtClean="0">
                <a:solidFill>
                  <a:srgbClr val="898989"/>
                </a:solidFill>
              </a:rPr>
              <a:t>Joseph E. </a:t>
            </a:r>
            <a:r>
              <a:rPr lang="en-US" sz="3500" dirty="0" err="1" smtClean="0">
                <a:solidFill>
                  <a:srgbClr val="898989"/>
                </a:solidFill>
              </a:rPr>
              <a:t>Stiglitz</a:t>
            </a:r>
            <a:endParaRPr lang="en-US" sz="3500" dirty="0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3500" dirty="0" smtClean="0">
                <a:solidFill>
                  <a:srgbClr val="898989"/>
                </a:solidFill>
              </a:rPr>
              <a:t>Delhi</a:t>
            </a:r>
            <a:endParaRPr lang="en-US" sz="3500" dirty="0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3500" dirty="0" smtClean="0">
                <a:solidFill>
                  <a:srgbClr val="898989"/>
                </a:solidFill>
              </a:rPr>
              <a:t>November 2011</a:t>
            </a:r>
            <a:endParaRPr lang="en-US" sz="35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/>
              <a:t>5.  “We had no instruments…”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en-US" sz="2500" dirty="0" smtClean="0"/>
              <a:t>We had instruments</a:t>
            </a:r>
          </a:p>
          <a:p>
            <a:pPr eaLnBrk="1" hangingPunct="1">
              <a:lnSpc>
                <a:spcPct val="110000"/>
              </a:lnSpc>
              <a:defRPr/>
            </a:pPr>
            <a:endParaRPr lang="en-US" sz="2500" dirty="0" smtClean="0"/>
          </a:p>
          <a:p>
            <a:pPr eaLnBrk="1" hangingPunct="1">
              <a:lnSpc>
                <a:spcPct val="110000"/>
              </a:lnSpc>
              <a:defRPr/>
            </a:pPr>
            <a:r>
              <a:rPr lang="en-US" sz="2500" dirty="0" smtClean="0"/>
              <a:t>Congress </a:t>
            </a:r>
            <a:r>
              <a:rPr lang="en-US" sz="2500" dirty="0" smtClean="0"/>
              <a:t>had given them additional authority in 1994</a:t>
            </a:r>
          </a:p>
          <a:p>
            <a:pPr eaLnBrk="1" hangingPunct="1">
              <a:lnSpc>
                <a:spcPct val="110000"/>
              </a:lnSpc>
              <a:defRPr/>
            </a:pPr>
            <a:endParaRPr lang="en-US" sz="2500" dirty="0" smtClean="0"/>
          </a:p>
          <a:p>
            <a:pPr eaLnBrk="1" hangingPunct="1">
              <a:lnSpc>
                <a:spcPct val="110000"/>
              </a:lnSpc>
              <a:defRPr/>
            </a:pPr>
            <a:r>
              <a:rPr lang="en-US" sz="2500" dirty="0" smtClean="0"/>
              <a:t>If </a:t>
            </a:r>
            <a:r>
              <a:rPr lang="en-US" sz="2500" dirty="0" smtClean="0"/>
              <a:t>needed more authority, could/should have gone to Congress to ask for it</a:t>
            </a:r>
          </a:p>
          <a:p>
            <a:pPr eaLnBrk="1" hangingPunct="1">
              <a:lnSpc>
                <a:spcPct val="110000"/>
              </a:lnSpc>
              <a:defRPr/>
            </a:pPr>
            <a:endParaRPr lang="en-US" sz="2500" dirty="0" smtClean="0"/>
          </a:p>
          <a:p>
            <a:pPr eaLnBrk="1" hangingPunct="1">
              <a:lnSpc>
                <a:spcPct val="110000"/>
              </a:lnSpc>
              <a:defRPr/>
            </a:pPr>
            <a:r>
              <a:rPr lang="en-US" sz="2500" dirty="0" smtClean="0"/>
              <a:t>Could </a:t>
            </a:r>
            <a:r>
              <a:rPr lang="en-US" sz="2500" dirty="0" smtClean="0"/>
              <a:t>have used regulations (loan-to-value ratios) to dampen bubble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200" dirty="0" smtClean="0"/>
              <a:t>Had been briefly mentioned during tech bubble</a:t>
            </a:r>
          </a:p>
          <a:p>
            <a:pPr eaLnBrk="1" hangingPunct="1">
              <a:lnSpc>
                <a:spcPct val="110000"/>
              </a:lnSpc>
              <a:defRPr/>
            </a:pPr>
            <a:endParaRPr lang="en-US" sz="2500" dirty="0" smtClean="0"/>
          </a:p>
          <a:p>
            <a:pPr eaLnBrk="1" hangingPunct="1">
              <a:lnSpc>
                <a:spcPct val="110000"/>
              </a:lnSpc>
              <a:defRPr/>
            </a:pPr>
            <a:r>
              <a:rPr lang="en-US" sz="2500" dirty="0" smtClean="0"/>
              <a:t>Ideological </a:t>
            </a:r>
            <a:r>
              <a:rPr lang="en-US" sz="2500" dirty="0" smtClean="0"/>
              <a:t>commitment not to “intervene in the market”</a:t>
            </a:r>
          </a:p>
          <a:p>
            <a:pPr eaLnBrk="1" hangingPunct="1">
              <a:lnSpc>
                <a:spcPct val="110000"/>
              </a:lnSpc>
              <a:defRPr/>
            </a:pPr>
            <a:endParaRPr lang="en-US" sz="2500" dirty="0" smtClean="0"/>
          </a:p>
          <a:p>
            <a:pPr eaLnBrk="1" hangingPunct="1">
              <a:lnSpc>
                <a:spcPct val="110000"/>
              </a:lnSpc>
              <a:defRPr/>
            </a:pPr>
            <a:r>
              <a:rPr lang="en-US" sz="2500" dirty="0" smtClean="0"/>
              <a:t>But </a:t>
            </a:r>
            <a:r>
              <a:rPr lang="en-US" sz="2500" dirty="0" smtClean="0"/>
              <a:t>setting interest rates </a:t>
            </a:r>
            <a:r>
              <a:rPr lang="en-US" sz="2500" i="1" dirty="0" smtClean="0"/>
              <a:t>is </a:t>
            </a:r>
            <a:r>
              <a:rPr lang="en-US" sz="2500" dirty="0" smtClean="0"/>
              <a:t>an intervention in the market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200" dirty="0" smtClean="0"/>
              <a:t>General consensus on the need for such intervention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200" b="1" dirty="0" smtClean="0"/>
              <a:t>“Ramsey theorem</a:t>
            </a:r>
            <a:r>
              <a:rPr lang="en-US" sz="2200" dirty="0" smtClean="0"/>
              <a:t>”:  single intervention in general not optimal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200" dirty="0" smtClean="0"/>
              <a:t>Tinbergen:  with multiple objectives need multiple instruments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sz="2000" dirty="0" smtClean="0"/>
              <a:t>Even with single objective, with risk preferable to use multiple instruments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sz="2000" dirty="0" smtClean="0"/>
              <a:t>They had multiple instruments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6.  “Less expensive to clean up the mess…”</a:t>
            </a:r>
            <a:endParaRPr lang="en-US" dirty="0"/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Few </a:t>
            </a:r>
            <a:r>
              <a:rPr lang="en-US" dirty="0" smtClean="0"/>
              <a:t>would agree with that today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Loss </a:t>
            </a:r>
            <a:r>
              <a:rPr lang="en-US" dirty="0" smtClean="0"/>
              <a:t>before the bubble broke in hundreds of billions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Loss </a:t>
            </a:r>
            <a:r>
              <a:rPr lang="en-US" dirty="0" smtClean="0"/>
              <a:t>after the bubble in trillions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What went wrong?  Why did the models fail?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All </a:t>
            </a:r>
            <a:r>
              <a:rPr lang="en-US" dirty="0" smtClean="0"/>
              <a:t>models represent simplification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Key </a:t>
            </a:r>
            <a:r>
              <a:rPr lang="en-US" dirty="0" smtClean="0"/>
              <a:t>issue:  what were the critical omissions of the standard models?  What were the most misleading assumptions of the models?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Answer depends partly on the questions being asked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Wide </a:t>
            </a:r>
            <a:r>
              <a:rPr lang="en-US" dirty="0" smtClean="0"/>
              <a:t>variety of models employed, so any brief discussion has to entail some “caricature”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Dynamic</a:t>
            </a:r>
            <a:r>
              <a:rPr lang="en-US" dirty="0" smtClean="0"/>
              <a:t>, stochastic, general equilibrium models focused on three key elements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Macro-dynamics crucial 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Uncertainty is central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And partial equilibrium models are likely to be misleading 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Key </a:t>
            </a:r>
            <a:r>
              <a:rPr lang="en-US" dirty="0" smtClean="0"/>
              <a:t>problem </a:t>
            </a:r>
            <a:endParaRPr lang="en-US" dirty="0" smtClean="0"/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sz="2700" dirty="0" smtClean="0"/>
              <a:t>Not with “dynamic stochastic general equilibrium” analysis but specific assumptions</a:t>
            </a:r>
          </a:p>
          <a:p>
            <a:pPr lvl="1" eaLnBrk="1" hangingPunct="1"/>
            <a:r>
              <a:rPr lang="en-US" sz="2400" dirty="0" smtClean="0"/>
              <a:t>Need to simplify somewhere</a:t>
            </a:r>
          </a:p>
          <a:p>
            <a:pPr lvl="1" eaLnBrk="1" hangingPunct="1"/>
            <a:r>
              <a:rPr lang="en-US" sz="2400" dirty="0" smtClean="0"/>
              <a:t>Problem is that Standard Models made wrong simplifications</a:t>
            </a:r>
          </a:p>
          <a:p>
            <a:pPr lvl="2" eaLnBrk="1" hangingPunct="1"/>
            <a:r>
              <a:rPr lang="en-US" sz="2000" dirty="0" smtClean="0"/>
              <a:t>In representative agent models, there is no scope for information asymmetries (except with acute schizophrenia)</a:t>
            </a:r>
          </a:p>
          <a:p>
            <a:pPr lvl="2" eaLnBrk="1" hangingPunct="1"/>
            <a:r>
              <a:rPr lang="en-US" sz="2000" dirty="0" smtClean="0"/>
              <a:t>In representative agent models, there is no scope for redistributive effects</a:t>
            </a:r>
          </a:p>
          <a:p>
            <a:pPr lvl="2" eaLnBrk="1" hangingPunct="1"/>
            <a:r>
              <a:rPr lang="en-US" sz="2000" dirty="0" smtClean="0"/>
              <a:t>In representative agent models, there is no scope for a financial sector</a:t>
            </a:r>
          </a:p>
          <a:p>
            <a:pPr lvl="3" eaLnBrk="1" hangingPunct="1"/>
            <a:r>
              <a:rPr lang="en-US" sz="1700" dirty="0" smtClean="0"/>
              <a:t>Who is lending to whom? And what does bankruptcy mean</a:t>
            </a:r>
            <a:r>
              <a:rPr lang="en-US" sz="1700" dirty="0" smtClean="0"/>
              <a:t>?</a:t>
            </a:r>
            <a:endParaRPr lang="en-US" sz="1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smtClean="0"/>
              <a:t>Arguments for simplifications uncompelling</a:t>
            </a:r>
          </a:p>
        </p:txBody>
      </p:sp>
      <p:sp>
        <p:nvSpPr>
          <p:cNvPr id="27650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Need to reconcile macro- with micro-economics, derive aggregate relations from micro-foundations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But standard micro-theory puts few restrictions on aggregate demand functions (Mantel, </a:t>
            </a:r>
            <a:r>
              <a:rPr lang="en-US" sz="2400" dirty="0" err="1" smtClean="0"/>
              <a:t>Sonnenschein</a:t>
            </a:r>
            <a:r>
              <a:rPr lang="en-US" sz="2400" dirty="0" smtClean="0"/>
              <a:t>)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Restrictions result from </a:t>
            </a:r>
            <a:r>
              <a:rPr lang="en-US" sz="2000" i="1" dirty="0" smtClean="0"/>
              <a:t>assuming </a:t>
            </a:r>
            <a:r>
              <a:rPr lang="en-US" sz="2000" dirty="0" smtClean="0"/>
              <a:t>representative agent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Hard to reconcile macro-behavior with reasonable specifications (e.g. labor supply, risk aversion)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Important to derive macro-behavior from “right” micro-foundations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Consistent with actual behavior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Taking into account information asymmetries, </a:t>
            </a:r>
            <a:r>
              <a:rPr lang="en-US" sz="2000" dirty="0" smtClean="0"/>
              <a:t>imperfections</a:t>
            </a:r>
          </a:p>
          <a:p>
            <a:pPr lvl="2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300" dirty="0" smtClean="0"/>
              <a:t>Going forward:  explore implications of different simplifications</a:t>
            </a:r>
          </a:p>
          <a:p>
            <a:pPr lvl="2">
              <a:lnSpc>
                <a:spcPct val="90000"/>
              </a:lnSpc>
              <a:buFont typeface="Arial" charset="0"/>
              <a:buNone/>
            </a:pPr>
            <a:endParaRPr lang="en-US" sz="2000" dirty="0" smtClean="0"/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 lvl="1">
              <a:lnSpc>
                <a:spcPct val="90000"/>
              </a:lnSpc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</a:t>
            </a:r>
            <a:r>
              <a:rPr lang="en-US" dirty="0" smtClean="0"/>
              <a:t>progress</a:t>
            </a:r>
            <a:endParaRPr lang="en-US" dirty="0" smtClean="0"/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228600" y="2209800"/>
            <a:ext cx="8229600" cy="3733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Recent DSGE models have gone beyond representative agent models and incorporated capital market imperfections</a:t>
            </a:r>
          </a:p>
          <a:p>
            <a:pPr lvl="1"/>
            <a:r>
              <a:rPr lang="en-US" dirty="0" smtClean="0"/>
              <a:t>Question remains:  Have they incorporated </a:t>
            </a:r>
            <a:r>
              <a:rPr lang="en-US" b="1" dirty="0" smtClean="0"/>
              <a:t>key</a:t>
            </a:r>
            <a:r>
              <a:rPr lang="en-US" dirty="0" smtClean="0"/>
              <a:t> sources of heterogeneity and capital market imperfections</a:t>
            </a:r>
          </a:p>
          <a:p>
            <a:pPr lvl="2"/>
            <a:r>
              <a:rPr lang="en-US" dirty="0" smtClean="0"/>
              <a:t>Life cycle central to behavior—models with infinitely lived individuals have no life cycle</a:t>
            </a:r>
          </a:p>
          <a:p>
            <a:pPr lvl="2"/>
            <a:r>
              <a:rPr lang="en-US" dirty="0" smtClean="0"/>
              <a:t>Factor distribution key to income/wealth distribution</a:t>
            </a:r>
          </a:p>
          <a:p>
            <a:pPr lvl="2"/>
            <a:r>
              <a:rPr lang="en-US" dirty="0" smtClean="0"/>
              <a:t>Inequality important in explaining economic fluctuations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(cont.)</a:t>
            </a:r>
            <a:endParaRPr lang="en-US" dirty="0" smtClean="0"/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dirty="0" smtClean="0"/>
              <a:t>Equity </a:t>
            </a:r>
            <a:r>
              <a:rPr lang="en-US" dirty="0" smtClean="0"/>
              <a:t>and </a:t>
            </a:r>
            <a:r>
              <a:rPr lang="en-US" dirty="0" smtClean="0"/>
              <a:t>credit constraints both play a key role</a:t>
            </a:r>
          </a:p>
          <a:p>
            <a:pPr lvl="2"/>
            <a:r>
              <a:rPr lang="en-US" dirty="0" smtClean="0"/>
              <a:t>As do </a:t>
            </a:r>
            <a:r>
              <a:rPr lang="en-US" dirty="0" smtClean="0"/>
              <a:t>differences </a:t>
            </a:r>
            <a:r>
              <a:rPr lang="en-US" dirty="0" smtClean="0"/>
              <a:t>between bank and shadow banking </a:t>
            </a:r>
            <a:r>
              <a:rPr lang="en-US" dirty="0" smtClean="0"/>
              <a:t>system</a:t>
            </a:r>
            <a:endParaRPr lang="en-US" dirty="0" smtClean="0"/>
          </a:p>
          <a:p>
            <a:pPr lvl="2"/>
            <a:r>
              <a:rPr lang="en-US" dirty="0" smtClean="0"/>
              <a:t>Institutions </a:t>
            </a:r>
            <a:r>
              <a:rPr lang="en-US" dirty="0" smtClean="0"/>
              <a:t>(e.g. banks) matter</a:t>
            </a:r>
          </a:p>
          <a:p>
            <a:pPr lvl="3"/>
            <a:r>
              <a:rPr lang="en-US" dirty="0" smtClean="0"/>
              <a:t>As do </a:t>
            </a:r>
            <a:r>
              <a:rPr lang="en-US" dirty="0" smtClean="0"/>
              <a:t>agency </a:t>
            </a:r>
            <a:r>
              <a:rPr lang="en-US" dirty="0" smtClean="0"/>
              <a:t>problems</a:t>
            </a:r>
          </a:p>
          <a:p>
            <a:pPr lvl="3"/>
            <a:r>
              <a:rPr lang="en-US" dirty="0" smtClean="0"/>
              <a:t>Can’t </a:t>
            </a:r>
            <a:r>
              <a:rPr lang="en-US" dirty="0" smtClean="0"/>
              <a:t>account </a:t>
            </a:r>
            <a:r>
              <a:rPr lang="en-US" dirty="0" smtClean="0"/>
              <a:t>for bad behavior of banks without focusing on perverse incentives, related to problems of corporate governance</a:t>
            </a:r>
          </a:p>
          <a:p>
            <a:pPr lvl="2"/>
            <a:r>
              <a:rPr lang="en-US" dirty="0" smtClean="0"/>
              <a:t>Interest </a:t>
            </a:r>
            <a:r>
              <a:rPr lang="en-US" dirty="0" smtClean="0"/>
              <a:t>rates may be less important than credit </a:t>
            </a:r>
            <a:r>
              <a:rPr lang="en-US" dirty="0" smtClean="0"/>
              <a:t>availability </a:t>
            </a:r>
            <a:r>
              <a:rPr lang="en-US" dirty="0" smtClean="0"/>
              <a:t>and leverage constraints</a:t>
            </a:r>
          </a:p>
          <a:p>
            <a:pPr lvl="2"/>
            <a:r>
              <a:rPr lang="en-US" dirty="0" smtClean="0"/>
              <a:t>Some </a:t>
            </a:r>
            <a:r>
              <a:rPr lang="en-US" dirty="0" smtClean="0"/>
              <a:t>notable </a:t>
            </a:r>
            <a:r>
              <a:rPr lang="en-US" dirty="0" smtClean="0"/>
              <a:t>successes (</a:t>
            </a:r>
            <a:r>
              <a:rPr lang="en-US" dirty="0" err="1" smtClean="0"/>
              <a:t>Korinek</a:t>
            </a:r>
            <a:r>
              <a:rPr lang="en-US" dirty="0" smtClean="0"/>
              <a:t>, </a:t>
            </a:r>
            <a:r>
              <a:rPr lang="en-US" dirty="0" err="1" smtClean="0"/>
              <a:t>Jeane-Korinek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Asking the </a:t>
            </a:r>
            <a:r>
              <a:rPr lang="en-US" dirty="0" smtClean="0"/>
              <a:t>right questions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Test of a good macro-model is not whether it predicts a little better in “normal” times, but whether it anticipates abnormal times and describes what happens then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Black holes “normally” don’t </a:t>
            </a:r>
            <a:r>
              <a:rPr lang="en-US" dirty="0" smtClean="0"/>
              <a:t>occur</a:t>
            </a:r>
            <a:endParaRPr lang="en-US" dirty="0" smtClean="0"/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Standard economic </a:t>
            </a:r>
            <a:r>
              <a:rPr lang="en-US" dirty="0" smtClean="0"/>
              <a:t>methodology </a:t>
            </a:r>
            <a:r>
              <a:rPr lang="en-US" dirty="0" smtClean="0"/>
              <a:t>would therefore discard physics models in which they play a central role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Recession is a pathology </a:t>
            </a:r>
            <a:r>
              <a:rPr lang="en-US" dirty="0" smtClean="0"/>
              <a:t>through </a:t>
            </a:r>
            <a:r>
              <a:rPr lang="en-US" dirty="0" smtClean="0"/>
              <a:t>which we can come to understand better the functioning of a normal economy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puzzles</a:t>
            </a:r>
            <a:endParaRPr lang="en-US" dirty="0" smtClean="0"/>
          </a:p>
        </p:txBody>
      </p:sp>
      <p:sp>
        <p:nvSpPr>
          <p:cNvPr id="68611" name="Rectangle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Bubbles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Repeatedly occur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To what extent are they the result of “irrational exuberance”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To what extent are they the result of rational herding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What are the structural properties (collateral based lending) that make it more likely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What are the policies that can make it less likely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Fast declines 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Slow </a:t>
            </a:r>
            <a:r>
              <a:rPr lang="en-US" dirty="0" smtClean="0"/>
              <a:t>recoveries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Fast </a:t>
            </a:r>
            <a:r>
              <a:rPr lang="en-US" dirty="0"/>
              <a:t>d</a:t>
            </a:r>
            <a:r>
              <a:rPr lang="en-US" sz="4000" dirty="0" smtClean="0"/>
              <a:t>eclines</a:t>
            </a:r>
            <a:endParaRPr lang="en-US" sz="40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None/>
            </a:pPr>
            <a:r>
              <a:rPr lang="en-US" sz="2300" dirty="0" smtClean="0"/>
              <a:t> In the absence of war, state variables (capital stocks) change slowly.  Why then can the state of the economy change so quickly?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Importance of expectations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700" dirty="0" smtClean="0"/>
              <a:t>But that just pushes the question back further:  why should expectations </a:t>
            </a:r>
            <a:r>
              <a:rPr lang="en-US" sz="1700" dirty="0" smtClean="0"/>
              <a:t>change </a:t>
            </a:r>
            <a:r>
              <a:rPr lang="en-US" sz="1700" dirty="0" smtClean="0"/>
              <a:t>so dramatically, without any big news?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500" dirty="0" smtClean="0"/>
              <a:t>Especially with rational individuals forming Bayesian expectations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500" dirty="0" smtClean="0"/>
              <a:t>Puzzle of October, 1987—How could a quarter of the PDV of the capital stock disappear overnight?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100" dirty="0" smtClean="0"/>
              <a:t>Discrete government policy changes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 smtClean="0"/>
              <a:t>Removing implicit government guarantee (a discrete action)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 smtClean="0"/>
              <a:t>Dramatic increases in interest rates (East Asia)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 smtClean="0"/>
              <a:t>But these discrete policy changes usually are a result of sudden changes in state of economy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500" dirty="0" smtClean="0"/>
              <a:t>Though intended to dampen the effects, they sometimes have opposite effect of amplification</a:t>
            </a:r>
          </a:p>
          <a:p>
            <a:pPr lvl="1" eaLnBrk="1" hangingPunct="1">
              <a:lnSpc>
                <a:spcPct val="80000"/>
              </a:lnSpc>
            </a:pPr>
            <a:endParaRPr lang="en-US" sz="2100" dirty="0" smtClean="0"/>
          </a:p>
          <a:p>
            <a:pPr lvl="1" eaLnBrk="1" hangingPunct="1">
              <a:lnSpc>
                <a:spcPct val="80000"/>
              </a:lnSpc>
              <a:buFont typeface="Arial" charset="0"/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Outline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 smtClean="0"/>
              <a:t>The failures of the existing paradigm</a:t>
            </a:r>
          </a:p>
          <a:p>
            <a:pPr lvl="1" eaLnBrk="1" hangingPunct="1"/>
            <a:r>
              <a:rPr lang="en-US" dirty="0" smtClean="0"/>
              <a:t>And the policy frameworks based on them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Explaining </a:t>
            </a:r>
            <a:r>
              <a:rPr lang="en-US" dirty="0" smtClean="0"/>
              <a:t>the failures:  key assumptions, key omissions</a:t>
            </a:r>
          </a:p>
          <a:p>
            <a:pPr lvl="1" eaLnBrk="1" hangingPunct="1"/>
            <a:r>
              <a:rPr lang="en-US" dirty="0" smtClean="0"/>
              <a:t>Some methodological remarks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Key </a:t>
            </a:r>
            <a:r>
              <a:rPr lang="en-US" dirty="0" smtClean="0"/>
              <a:t>unanswered questions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Four </a:t>
            </a:r>
            <a:r>
              <a:rPr lang="en-US" dirty="0" smtClean="0"/>
              <a:t>hypotheses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New </a:t>
            </a:r>
            <a:r>
              <a:rPr lang="en-US" dirty="0" smtClean="0"/>
              <a:t>frameworks/models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Large </a:t>
            </a:r>
            <a:r>
              <a:rPr lang="en-US" dirty="0" smtClean="0"/>
              <a:t>changes </a:t>
            </a:r>
            <a:r>
              <a:rPr lang="en-US" dirty="0" smtClean="0"/>
              <a:t>in </a:t>
            </a:r>
            <a:r>
              <a:rPr lang="en-US" dirty="0" smtClean="0"/>
              <a:t>state </a:t>
            </a:r>
            <a:r>
              <a:rPr lang="en-US" dirty="0" smtClean="0"/>
              <a:t>of </a:t>
            </a:r>
            <a:r>
              <a:rPr lang="en-US" dirty="0" smtClean="0"/>
              <a:t>economy </a:t>
            </a:r>
            <a:r>
              <a:rPr lang="en-US" dirty="0" smtClean="0"/>
              <a:t>from </a:t>
            </a:r>
            <a:r>
              <a:rPr lang="en-US" dirty="0" smtClean="0"/>
              <a:t>small changes </a:t>
            </a:r>
            <a:r>
              <a:rPr lang="en-US" dirty="0" smtClean="0"/>
              <a:t>in </a:t>
            </a:r>
            <a:r>
              <a:rPr lang="en-US" dirty="0" smtClean="0"/>
              <a:t>state </a:t>
            </a:r>
            <a:r>
              <a:rPr lang="en-US" dirty="0"/>
              <a:t>v</a:t>
            </a:r>
            <a:r>
              <a:rPr lang="en-US" dirty="0" smtClean="0"/>
              <a:t>ariables</a:t>
            </a:r>
            <a:endParaRPr lang="en-US" dirty="0" smtClean="0"/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916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Consequence of important non-</a:t>
            </a:r>
            <a:r>
              <a:rPr lang="en-US" dirty="0" err="1" smtClean="0"/>
              <a:t>linearities</a:t>
            </a:r>
            <a:r>
              <a:rPr lang="en-US" dirty="0" smtClean="0"/>
              <a:t> in economic structure</a:t>
            </a:r>
          </a:p>
          <a:p>
            <a:pPr lvl="1"/>
            <a:r>
              <a:rPr lang="en-US" dirty="0" smtClean="0"/>
              <a:t>Familiar from old non-linear business cycle models (Goodwin)</a:t>
            </a:r>
          </a:p>
          <a:p>
            <a:endParaRPr lang="en-US" dirty="0" smtClean="0"/>
          </a:p>
          <a:p>
            <a:r>
              <a:rPr lang="en-US" dirty="0" smtClean="0"/>
              <a:t>Individuals </a:t>
            </a:r>
            <a:r>
              <a:rPr lang="en-US" dirty="0" smtClean="0"/>
              <a:t>facing credit constraints</a:t>
            </a:r>
          </a:p>
          <a:p>
            <a:pPr lvl="1"/>
            <a:r>
              <a:rPr lang="en-US" dirty="0" smtClean="0"/>
              <a:t>Leading to end of bubble</a:t>
            </a:r>
          </a:p>
          <a:p>
            <a:pPr lvl="1"/>
            <a:r>
              <a:rPr lang="en-US" dirty="0" smtClean="0"/>
              <a:t>Though with individual heterogeneity, even then there can/should be some smoothing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/>
              <a:t>Fast </a:t>
            </a:r>
            <a:r>
              <a:rPr lang="en-US" i="1" dirty="0" smtClean="0"/>
              <a:t>declines</a:t>
            </a:r>
            <a:endParaRPr lang="en-US" i="1" dirty="0" smtClean="0"/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Whatever cause, changes in expectations can give rise to large changes in (asset) prices</a:t>
            </a:r>
          </a:p>
          <a:p>
            <a:endParaRPr lang="en-US" sz="2800" dirty="0" smtClean="0"/>
          </a:p>
          <a:p>
            <a:r>
              <a:rPr lang="en-US" sz="2800" dirty="0" smtClean="0"/>
              <a:t>And </a:t>
            </a:r>
            <a:r>
              <a:rPr lang="en-US" sz="2800" dirty="0" smtClean="0"/>
              <a:t>whatever cause, effects of large changes in prices can be </a:t>
            </a:r>
            <a:r>
              <a:rPr lang="en-US" sz="2800" b="1" dirty="0" smtClean="0"/>
              <a:t>amplified</a:t>
            </a:r>
            <a:r>
              <a:rPr lang="en-US" sz="2800" dirty="0" smtClean="0"/>
              <a:t> by economic structure (with follow on effects that are prolonged)</a:t>
            </a:r>
          </a:p>
          <a:p>
            <a:endParaRPr lang="en-US" sz="2800" dirty="0" smtClean="0"/>
          </a:p>
          <a:p>
            <a:r>
              <a:rPr lang="en-US" sz="2800" dirty="0" smtClean="0"/>
              <a:t>Understanding </a:t>
            </a:r>
            <a:r>
              <a:rPr lang="en-US" sz="2800" dirty="0" smtClean="0"/>
              <a:t>amplification should be one of key objectives of research</a:t>
            </a:r>
          </a:p>
          <a:p>
            <a:pPr lvl="3" eaLnBrk="1" hangingPunct="1">
              <a:buFont typeface="Arial" charset="0"/>
              <a:buNone/>
            </a:pPr>
            <a:endParaRPr lang="en-US" sz="1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Amplification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3" indent="-342900">
              <a:defRPr/>
            </a:pPr>
            <a:r>
              <a:rPr lang="en-US" b="1" dirty="0" smtClean="0"/>
              <a:t>Financial </a:t>
            </a:r>
            <a:r>
              <a:rPr lang="en-US" b="1" dirty="0" smtClean="0"/>
              <a:t>accelerator </a:t>
            </a:r>
            <a:r>
              <a:rPr lang="en-US" dirty="0" smtClean="0"/>
              <a:t>(derived from capital market imperfections related to information asymmetries) (Greenwald-Stiglitz, 1993, Bernanke-</a:t>
            </a:r>
            <a:r>
              <a:rPr lang="en-US" dirty="0" err="1" smtClean="0"/>
              <a:t>Gertler</a:t>
            </a:r>
            <a:r>
              <a:rPr lang="en-US" dirty="0" smtClean="0"/>
              <a:t>, 1995)</a:t>
            </a:r>
          </a:p>
          <a:p>
            <a:pPr marL="800100" lvl="4" indent="-342900">
              <a:defRPr/>
            </a:pPr>
            <a:r>
              <a:rPr lang="en-US" sz="2200" dirty="0" smtClean="0">
                <a:solidFill>
                  <a:schemeClr val="tx1"/>
                </a:solidFill>
              </a:rPr>
              <a:t>“Trend reinforcement” effects in stochastic models (</a:t>
            </a:r>
            <a:r>
              <a:rPr lang="en-US" sz="2200" dirty="0" err="1" smtClean="0">
                <a:solidFill>
                  <a:schemeClr val="tx1"/>
                </a:solidFill>
              </a:rPr>
              <a:t>Battiston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i="1" dirty="0" smtClean="0">
                <a:solidFill>
                  <a:schemeClr val="tx1"/>
                </a:solidFill>
              </a:rPr>
              <a:t>et al </a:t>
            </a:r>
            <a:r>
              <a:rPr lang="en-US" sz="2200" dirty="0" smtClean="0">
                <a:solidFill>
                  <a:schemeClr val="tx1"/>
                </a:solidFill>
              </a:rPr>
              <a:t>2010)</a:t>
            </a:r>
          </a:p>
          <a:p>
            <a:pPr marL="342900" lvl="3" indent="-342900">
              <a:defRPr/>
            </a:pPr>
            <a:endParaRPr lang="en-US" b="1" dirty="0" smtClean="0"/>
          </a:p>
          <a:p>
            <a:pPr marL="342900" lvl="3" indent="-342900">
              <a:defRPr/>
            </a:pPr>
            <a:r>
              <a:rPr lang="en-US" b="1" dirty="0" smtClean="0"/>
              <a:t>New </a:t>
            </a:r>
            <a:r>
              <a:rPr lang="en-US" b="1" dirty="0" smtClean="0"/>
              <a:t>uncertainties</a:t>
            </a:r>
            <a:r>
              <a:rPr lang="en-US" dirty="0" smtClean="0"/>
              <a:t>: </a:t>
            </a:r>
          </a:p>
          <a:p>
            <a:pPr marL="800100" lvl="4" indent="-342900">
              <a:defRPr/>
            </a:pPr>
            <a:r>
              <a:rPr lang="en-US" sz="2200" dirty="0" smtClean="0">
                <a:solidFill>
                  <a:schemeClr val="tx1"/>
                </a:solidFill>
              </a:rPr>
              <a:t>Large changes in prices lead to large increases in uncertainties about net worth of different market participants’ ability to fulfill contracts</a:t>
            </a:r>
          </a:p>
          <a:p>
            <a:pPr lvl="1" eaLnBrk="1" hangingPunct="1">
              <a:defRPr/>
            </a:pPr>
            <a:r>
              <a:rPr lang="en-US" sz="2200" dirty="0" smtClean="0">
                <a:solidFill>
                  <a:schemeClr val="tx1"/>
                </a:solidFill>
              </a:rPr>
              <a:t>Changes in risk perceptions (not just means) matter</a:t>
            </a:r>
          </a:p>
          <a:p>
            <a:pPr lvl="3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Crisis showed that prevailing beliefs might not be correct</a:t>
            </a:r>
          </a:p>
          <a:p>
            <a:pPr lvl="3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And dramatically increased uncertainties</a:t>
            </a:r>
          </a:p>
          <a:p>
            <a:pPr marL="800100" lvl="4" indent="-342900">
              <a:buFont typeface="Arial" charset="0"/>
              <a:buChar char="•"/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Amplifications </a:t>
            </a:r>
            <a:r>
              <a:rPr lang="en-US" i="1" dirty="0"/>
              <a:t>i</a:t>
            </a:r>
            <a:r>
              <a:rPr lang="en-US" i="1" dirty="0" smtClean="0"/>
              <a:t>mply fast </a:t>
            </a:r>
            <a:r>
              <a:rPr lang="en-US" i="1" dirty="0" err="1" smtClean="0"/>
              <a:t>seclines</a:t>
            </a:r>
            <a:endParaRPr lang="en-US" i="1" dirty="0" smtClean="0"/>
          </a:p>
        </p:txBody>
      </p:sp>
      <p:sp>
        <p:nvSpPr>
          <p:cNvPr id="35842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New Information imperfections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Any large change in prices can give rise to information asymmetries/imperfections with </a:t>
            </a:r>
            <a:r>
              <a:rPr lang="en-US" sz="1800" i="1" dirty="0" smtClean="0"/>
              <a:t>real </a:t>
            </a:r>
            <a:r>
              <a:rPr lang="en-US" sz="1800" dirty="0" smtClean="0"/>
              <a:t>consequences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b="1" dirty="0" smtClean="0"/>
              <a:t>Indeed, even a small change in prices can have first order effects on welfare (and behavior)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600" b="1" dirty="0" smtClean="0"/>
              <a:t>Unlike standard model, where market equilibrium is PO (envelope </a:t>
            </a:r>
            <a:r>
              <a:rPr lang="en-US" sz="1600" b="1" dirty="0" smtClean="0"/>
              <a:t>theorem)</a:t>
            </a:r>
            <a:endParaRPr lang="en-US" b="1" dirty="0" smtClean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Redistributions</a:t>
            </a:r>
            <a:endParaRPr lang="en-US" sz="2400" dirty="0" smtClean="0"/>
          </a:p>
          <a:p>
            <a:pPr lvl="2"/>
            <a:r>
              <a:rPr lang="en-US" sz="1800" dirty="0">
                <a:solidFill>
                  <a:schemeClr val="accent1"/>
                </a:solidFill>
              </a:rPr>
              <a:t>With large price changes, large gambles there can be fast redistributions (balance sheet effects) with large real consequences</a:t>
            </a:r>
          </a:p>
          <a:p>
            <a:pPr lvl="2"/>
            <a:r>
              <a:rPr lang="en-US" sz="1800" dirty="0">
                <a:solidFill>
                  <a:schemeClr val="accent1"/>
                </a:solidFill>
              </a:rPr>
              <a:t>Especially if there are large differences among individuals/firms</a:t>
            </a:r>
          </a:p>
          <a:p>
            <a:pPr lvl="2"/>
            <a:r>
              <a:rPr lang="en-US" sz="1800" dirty="0">
                <a:solidFill>
                  <a:schemeClr val="accent1"/>
                </a:solidFill>
              </a:rPr>
              <a:t>With some facing constraints, others not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Control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Who exercises control matters (unlike standard neoclassical </a:t>
            </a:r>
            <a:r>
              <a:rPr lang="en-US" sz="2000" dirty="0" smtClean="0"/>
              <a:t>model)</a:t>
            </a:r>
            <a:endParaRPr lang="en-US" sz="2000" dirty="0" smtClean="0"/>
          </a:p>
          <a:p>
            <a:pPr lvl="2">
              <a:lnSpc>
                <a:spcPct val="90000"/>
              </a:lnSpc>
            </a:pPr>
            <a:r>
              <a:rPr lang="en-US" sz="2000" dirty="0" smtClean="0"/>
              <a:t>Can be discrete changes in behavior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With bankruptcy and redistributions, there can be quick changes in control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Slow </a:t>
            </a:r>
            <a:r>
              <a:rPr lang="en-US" dirty="0"/>
              <a:t>r</a:t>
            </a:r>
            <a:r>
              <a:rPr lang="en-US" dirty="0" smtClean="0"/>
              <a:t>ecovery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There were large losses associated with misallocation of capital before the bubble broke.  It is easy to construct models of bubbles.  But most of the losses occur </a:t>
            </a:r>
            <a:r>
              <a:rPr lang="en-US" i="1" dirty="0" smtClean="0"/>
              <a:t>after </a:t>
            </a:r>
            <a:r>
              <a:rPr lang="en-US" dirty="0" smtClean="0"/>
              <a:t>the bubble breaks, in the persistent gap between actual and potential output</a:t>
            </a:r>
          </a:p>
          <a:p>
            <a:pPr lvl="1" eaLnBrk="1" fontAlgn="auto" hangingPunct="1">
              <a:lnSpc>
                <a:spcPct val="12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Standard theory predicts a relatively quick recovery, as the economy adjusts to new “reality”</a:t>
            </a:r>
          </a:p>
          <a:p>
            <a:pPr lvl="2" eaLnBrk="1" fontAlgn="auto" hangingPunct="1">
              <a:lnSpc>
                <a:spcPct val="12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New equilibrium associated with new state variables (treating expectations as a state variable)</a:t>
            </a:r>
          </a:p>
          <a:p>
            <a:pPr lvl="1" eaLnBrk="1" fontAlgn="auto" hangingPunct="1">
              <a:lnSpc>
                <a:spcPct val="12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And sometimes that is the case (V-shaped recovery)</a:t>
            </a:r>
          </a:p>
          <a:p>
            <a:pPr lvl="1" eaLnBrk="1" fontAlgn="auto" hangingPunct="1">
              <a:lnSpc>
                <a:spcPct val="12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But sometimes the recovery is very slow</a:t>
            </a:r>
          </a:p>
          <a:p>
            <a:pPr lvl="2" eaLnBrk="1" fontAlgn="auto" hangingPunct="1">
              <a:lnSpc>
                <a:spcPct val="12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Persistence of effects of shocks</a:t>
            </a:r>
          </a:p>
          <a:p>
            <a:pPr lvl="2" eaLnBrk="1" fontAlgn="auto" hangingPunct="1">
              <a:lnSpc>
                <a:spcPct val="12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(partially explained by information/credit market imperfections (Greenwald-</a:t>
            </a:r>
            <a:r>
              <a:rPr lang="en-US" dirty="0" err="1" smtClean="0"/>
              <a:t>Stiglitz</a:t>
            </a:r>
            <a:r>
              <a:rPr lang="en-US" dirty="0" smtClean="0"/>
              <a:t>))—rebuilding balance sheets takes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Fight </a:t>
            </a:r>
            <a:r>
              <a:rPr lang="en-US" dirty="0" smtClean="0"/>
              <a:t>over </a:t>
            </a:r>
            <a:r>
              <a:rPr lang="en-US" dirty="0" smtClean="0"/>
              <a:t>who bears </a:t>
            </a:r>
            <a:r>
              <a:rPr lang="en-US" dirty="0"/>
              <a:t>l</a:t>
            </a:r>
            <a:r>
              <a:rPr lang="en-US" dirty="0" smtClean="0"/>
              <a:t>osses</a:t>
            </a:r>
            <a:endParaRPr lang="en-US" dirty="0" smtClean="0"/>
          </a:p>
        </p:txBody>
      </p:sp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After bubble breaks, claims on assets exceed value of assets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Someone </a:t>
            </a:r>
            <a:r>
              <a:rPr lang="en-US" sz="2400" dirty="0" smtClean="0"/>
              <a:t>has to bear losses; fight is over who bears losses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n-US" sz="2400" b="1" i="1" dirty="0" smtClean="0"/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400" b="1" i="1" dirty="0" smtClean="0"/>
              <a:t>Fight </a:t>
            </a:r>
            <a:r>
              <a:rPr lang="en-US" sz="2400" b="1" i="1" dirty="0" smtClean="0"/>
              <a:t>over who bears losses—and resulting ambiguity in </a:t>
            </a:r>
            <a:r>
              <a:rPr lang="en-US" sz="2400" b="1" i="1" dirty="0" smtClean="0"/>
              <a:t>long-term </a:t>
            </a:r>
            <a:r>
              <a:rPr lang="en-US" sz="2400" b="1" i="1" dirty="0" smtClean="0"/>
              <a:t>ownership—contributes to slow recovery</a:t>
            </a:r>
          </a:p>
          <a:p>
            <a:pPr lvl="1">
              <a:lnSpc>
                <a:spcPct val="90000"/>
              </a:lnSpc>
              <a:buFont typeface="Arial" charset="0"/>
              <a:buNone/>
            </a:pPr>
            <a:r>
              <a:rPr lang="en-US" sz="2000" dirty="0" smtClean="0"/>
              <a:t>Standard result in theory of bargaining with asymmetric information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Three </a:t>
            </a:r>
            <a:r>
              <a:rPr lang="en-US" sz="2400" dirty="0" smtClean="0"/>
              <a:t>ways of resolving 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Inflation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Bankruptcy/asset restructuring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Muddling through (non-transparent accounting avoiding bank recapitalization, slow foreclosure)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America has chosen third course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</a:t>
            </a:r>
            <a:r>
              <a:rPr lang="en-US" dirty="0"/>
              <a:t>f</a:t>
            </a:r>
            <a:r>
              <a:rPr lang="en-US" dirty="0" smtClean="0"/>
              <a:t>rameworks</a:t>
            </a:r>
            <a:endParaRPr lang="en-US" dirty="0" smtClean="0"/>
          </a:p>
        </p:txBody>
      </p:sp>
      <p:sp>
        <p:nvSpPr>
          <p:cNvPr id="3993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Arial" charset="0"/>
              <a:buNone/>
            </a:pPr>
            <a:r>
              <a:rPr lang="en-US" dirty="0" smtClean="0"/>
              <a:t>Frameworks focusing on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en-US" dirty="0" smtClean="0"/>
              <a:t>Risk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en-US" dirty="0" smtClean="0"/>
              <a:t>Information imperfections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en-US" dirty="0" smtClean="0"/>
              <a:t>Structural transformation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en-US" dirty="0" smtClean="0"/>
              <a:t>Instability</a:t>
            </a:r>
            <a:endParaRPr lang="en-US" dirty="0" smtClean="0"/>
          </a:p>
          <a:p>
            <a:pPr marL="609600" indent="-609600"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…and four </a:t>
            </a:r>
            <a:r>
              <a:rPr lang="en-US" dirty="0"/>
              <a:t>h</a:t>
            </a:r>
            <a:r>
              <a:rPr lang="en-US" dirty="0" smtClean="0"/>
              <a:t>ypotheses</a:t>
            </a:r>
            <a:endParaRPr lang="en-US" dirty="0" smtClean="0"/>
          </a:p>
        </p:txBody>
      </p:sp>
      <p:sp>
        <p:nvSpPr>
          <p:cNvPr id="40962" name="Rectangle 3"/>
          <p:cNvSpPr>
            <a:spLocks noGrp="1"/>
          </p:cNvSpPr>
          <p:nvPr>
            <p:ph idx="1"/>
          </p:nvPr>
        </p:nvSpPr>
        <p:spPr>
          <a:xfrm>
            <a:off x="468086" y="2362200"/>
            <a:ext cx="8229600" cy="41148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Hypothesis A:  </a:t>
            </a:r>
            <a:r>
              <a:rPr lang="en-US" b="1" i="1" dirty="0" smtClean="0"/>
              <a:t>There have been large (and often adverse) changes in the economy’s risk properties, in spite of supposed improvements in </a:t>
            </a:r>
            <a:r>
              <a:rPr lang="en-US" b="1" i="1" dirty="0" smtClean="0"/>
              <a:t>markets</a:t>
            </a:r>
          </a:p>
          <a:p>
            <a:pPr>
              <a:lnSpc>
                <a:spcPct val="120000"/>
              </a:lnSpc>
            </a:pPr>
            <a:endParaRPr lang="en-US" b="1" i="1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Hypothesis B:  </a:t>
            </a:r>
            <a:r>
              <a:rPr lang="en-US" b="1" i="1" dirty="0" smtClean="0"/>
              <a:t>Moving from “banks” to “markets” predictably led to deterioration in quality of information</a:t>
            </a:r>
          </a:p>
          <a:p>
            <a:pPr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Hypothesis </a:t>
            </a:r>
            <a:r>
              <a:rPr lang="en-US" dirty="0" smtClean="0"/>
              <a:t>C:  </a:t>
            </a:r>
            <a:r>
              <a:rPr lang="en-US" b="1" i="1" dirty="0" smtClean="0"/>
              <a:t>structural transformations may be associated with extended periods of underutilization of resources</a:t>
            </a:r>
          </a:p>
          <a:p>
            <a:pPr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Hypothesis </a:t>
            </a:r>
            <a:r>
              <a:rPr lang="en-US" dirty="0" smtClean="0"/>
              <a:t>D</a:t>
            </a:r>
            <a:r>
              <a:rPr lang="en-US" b="1" dirty="0" smtClean="0"/>
              <a:t>:  </a:t>
            </a:r>
            <a:r>
              <a:rPr lang="en-US" b="1" i="1" dirty="0" smtClean="0"/>
              <a:t>Especially with information imperfections, market adjustments to a perturbation from equilibrium may be (locally)  </a:t>
            </a:r>
            <a:r>
              <a:rPr lang="en-US" b="1" i="1" dirty="0" err="1" smtClean="0"/>
              <a:t>destablizing</a:t>
            </a:r>
            <a:endParaRPr lang="en-US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Underlying </a:t>
            </a:r>
            <a:r>
              <a:rPr lang="en-US" dirty="0" smtClean="0"/>
              <a:t>theorem</a:t>
            </a:r>
            <a:endParaRPr lang="en-US" dirty="0" smtClean="0"/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Markets are not in general (constrained) Pareto efficient </a:t>
            </a:r>
          </a:p>
          <a:p>
            <a:pPr lvl="1"/>
            <a:r>
              <a:rPr lang="en-US" dirty="0" smtClean="0"/>
              <a:t>Once </a:t>
            </a:r>
            <a:r>
              <a:rPr lang="en-US" dirty="0" smtClean="0"/>
              <a:t>asymmetries </a:t>
            </a:r>
            <a:r>
              <a:rPr lang="en-US" dirty="0" smtClean="0"/>
              <a:t>in information/imperfections of risk markets are taken into account</a:t>
            </a:r>
          </a:p>
          <a:p>
            <a:endParaRPr lang="en-US" dirty="0" smtClean="0"/>
          </a:p>
          <a:p>
            <a:r>
              <a:rPr lang="en-US" dirty="0" smtClean="0"/>
              <a:t>Nor </a:t>
            </a:r>
            <a:r>
              <a:rPr lang="en-US" dirty="0" smtClean="0"/>
              <a:t>are they stable</a:t>
            </a:r>
          </a:p>
          <a:p>
            <a:pPr lvl="1"/>
            <a:r>
              <a:rPr lang="en-US" dirty="0" smtClean="0"/>
              <a:t>In </a:t>
            </a:r>
            <a:r>
              <a:rPr lang="en-US" dirty="0" smtClean="0"/>
              <a:t>response </a:t>
            </a:r>
            <a:r>
              <a:rPr lang="en-US" dirty="0" smtClean="0"/>
              <a:t>to small perturbations</a:t>
            </a:r>
          </a:p>
          <a:p>
            <a:pPr lvl="1"/>
            <a:r>
              <a:rPr lang="en-US" dirty="0" smtClean="0"/>
              <a:t>And </a:t>
            </a:r>
            <a:r>
              <a:rPr lang="en-US" dirty="0" smtClean="0"/>
              <a:t>even </a:t>
            </a:r>
            <a:r>
              <a:rPr lang="en-US" dirty="0" smtClean="0"/>
              <a:t>less so in response to large disturbances associated with structural transformation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General </a:t>
            </a:r>
            <a:r>
              <a:rPr lang="en-US" dirty="0" smtClean="0"/>
              <a:t>consensus</a:t>
            </a:r>
            <a:r>
              <a:rPr lang="en-US" dirty="0" smtClean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sz="3000" dirty="0" smtClean="0"/>
              <a:t>Standard economic models did not predict the crisis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600" dirty="0" smtClean="0"/>
              <a:t>And </a:t>
            </a:r>
            <a:r>
              <a:rPr lang="en-US" sz="2600" i="1" dirty="0" smtClean="0"/>
              <a:t>prediction </a:t>
            </a:r>
            <a:r>
              <a:rPr lang="en-US" sz="2600" dirty="0" smtClean="0"/>
              <a:t>is the test of any science</a:t>
            </a:r>
          </a:p>
          <a:p>
            <a:pPr eaLnBrk="1" hangingPunct="1">
              <a:lnSpc>
                <a:spcPct val="120000"/>
              </a:lnSpc>
              <a:defRPr/>
            </a:pPr>
            <a:endParaRPr lang="en-US" sz="3000" dirty="0" smtClean="0"/>
          </a:p>
          <a:p>
            <a:pPr eaLnBrk="1" hangingPunct="1">
              <a:lnSpc>
                <a:spcPct val="120000"/>
              </a:lnSpc>
              <a:defRPr/>
            </a:pPr>
            <a:r>
              <a:rPr lang="en-US" sz="3000" dirty="0" smtClean="0"/>
              <a:t>Worse</a:t>
            </a:r>
            <a:r>
              <a:rPr lang="en-US" sz="3000" dirty="0" smtClean="0"/>
              <a:t>:  Most of the standard models (including those used by policymakers) argued that bubbles </a:t>
            </a:r>
            <a:r>
              <a:rPr lang="en-US" sz="3000" i="1" dirty="0" smtClean="0"/>
              <a:t>couldn’t</a:t>
            </a:r>
            <a:r>
              <a:rPr lang="en-US" sz="3000" dirty="0" smtClean="0"/>
              <a:t> exist, because markets are efficient and stable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600" dirty="0" smtClean="0"/>
              <a:t>Many of the standard models </a:t>
            </a:r>
            <a:r>
              <a:rPr lang="en-US" sz="2600" i="1" dirty="0" smtClean="0"/>
              <a:t>assumed </a:t>
            </a:r>
            <a:r>
              <a:rPr lang="en-US" sz="2600" dirty="0" smtClean="0"/>
              <a:t>there could be no unemployment (labor markets clear)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600" dirty="0" smtClean="0"/>
              <a:t>If there was unemployment, it was because of wage rigidities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en-US" sz="2200" dirty="0" smtClean="0"/>
              <a:t>Implying countries with more flexible labor markets would have lower unemployment</a:t>
            </a:r>
          </a:p>
          <a:p>
            <a:pPr eaLnBrk="1" hangingPunct="1">
              <a:lnSpc>
                <a:spcPct val="120000"/>
              </a:lnSpc>
              <a:buNone/>
              <a:defRPr/>
            </a:pPr>
            <a:endParaRPr lang="en-US" sz="3000" dirty="0" smtClean="0"/>
          </a:p>
          <a:p>
            <a:pPr eaLnBrk="1" hangingPunct="1">
              <a:lnSpc>
                <a:spcPct val="120000"/>
              </a:lnSpc>
              <a:buNone/>
              <a:defRPr/>
            </a:pPr>
            <a:r>
              <a:rPr lang="en-US" sz="3000" dirty="0" smtClean="0"/>
              <a:t>Reference</a:t>
            </a:r>
            <a:r>
              <a:rPr lang="en-US" sz="3000" dirty="0" smtClean="0"/>
              <a:t>:  </a:t>
            </a:r>
            <a:r>
              <a:rPr lang="en-US" sz="2800" dirty="0" smtClean="0"/>
              <a:t>“Rethinking Macroeconomics: What Failed and How to Repair It,” </a:t>
            </a:r>
            <a:r>
              <a:rPr lang="en-US" sz="2800" i="1" dirty="0" smtClean="0"/>
              <a:t>Journal of the European Economic Association</a:t>
            </a:r>
            <a:r>
              <a:rPr lang="en-US" sz="2800" dirty="0" smtClean="0"/>
              <a:t>, 9(4), pp. 591-645.</a:t>
            </a:r>
          </a:p>
          <a:p>
            <a:pPr eaLnBrk="1" hangingPunct="1">
              <a:lnSpc>
                <a:spcPct val="120000"/>
              </a:lnSpc>
              <a:buNone/>
              <a:defRPr/>
            </a:pPr>
            <a:endParaRPr lang="en-US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New </a:t>
            </a:r>
            <a:r>
              <a:rPr lang="en-US" sz="4000" dirty="0" smtClean="0"/>
              <a:t>frameworks </a:t>
            </a:r>
            <a:r>
              <a:rPr lang="en-US" sz="4000" dirty="0" smtClean="0"/>
              <a:t>and </a:t>
            </a:r>
            <a:r>
              <a:rPr lang="en-US" dirty="0"/>
              <a:t>h</a:t>
            </a:r>
            <a:r>
              <a:rPr lang="en-US" sz="4000" dirty="0" smtClean="0"/>
              <a:t>ypotheses:</a:t>
            </a:r>
            <a:br>
              <a:rPr lang="en-US" sz="4000" dirty="0" smtClean="0"/>
            </a:br>
            <a:r>
              <a:rPr lang="en-US" dirty="0" smtClean="0"/>
              <a:t>1. Risk</a:t>
            </a:r>
            <a:endParaRPr lang="en-US" sz="40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marL="514350" indent="-514350" eaLnBrk="1" fontAlgn="auto" hangingPunct="1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Risk:  A central question in macroeconomic analysis should be an analysis of the economy’s risk properties (its exposure to risk, how it amplifies or dampens shocks, etc).  </a:t>
            </a:r>
          </a:p>
          <a:p>
            <a:pPr marL="914400" lvl="1" indent="-514350" eaLnBrk="1" fontAlgn="auto" hangingPunct="1">
              <a:lnSpc>
                <a:spcPct val="12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Hypothesis A:  </a:t>
            </a:r>
            <a:r>
              <a:rPr lang="en-US" b="1" i="1" dirty="0" smtClean="0"/>
              <a:t>There have been large (and often adverse) changes in the economy’s risk properties, in spite of supposed improvements in markets</a:t>
            </a:r>
          </a:p>
          <a:p>
            <a:pPr marL="1314450" lvl="2" indent="-514350" eaLnBrk="1" fontAlgn="auto" hangingPunct="1">
              <a:lnSpc>
                <a:spcPct val="12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Liberalization exposes countries to more risks</a:t>
            </a:r>
          </a:p>
          <a:p>
            <a:pPr marL="1314450" lvl="2" indent="-514350" eaLnBrk="1" fontAlgn="auto" hangingPunct="1">
              <a:lnSpc>
                <a:spcPct val="12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Automatic stabilizers, but also automatic </a:t>
            </a:r>
            <a:r>
              <a:rPr lang="en-US" dirty="0" err="1" smtClean="0"/>
              <a:t>destabilizers</a:t>
            </a:r>
            <a:endParaRPr lang="en-US" dirty="0" smtClean="0"/>
          </a:p>
          <a:p>
            <a:pPr marL="1771650" lvl="3" indent="-514350" eaLnBrk="1" fontAlgn="auto" hangingPunct="1">
              <a:lnSpc>
                <a:spcPct val="12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Changes from defined benefit to defined contribution systems</a:t>
            </a:r>
          </a:p>
          <a:p>
            <a:pPr marL="1771650" lvl="3" indent="-514350" eaLnBrk="1" fontAlgn="auto" hangingPunct="1">
              <a:lnSpc>
                <a:spcPct val="12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Capital adequacy standards can act as automatic </a:t>
            </a:r>
            <a:r>
              <a:rPr lang="en-US" dirty="0" err="1" smtClean="0"/>
              <a:t>destabilizers</a:t>
            </a:r>
            <a:endParaRPr lang="en-US" dirty="0" smtClean="0"/>
          </a:p>
          <a:p>
            <a:pPr marL="1771650" lvl="3" indent="-514350" eaLnBrk="1" fontAlgn="auto" hangingPunct="1">
              <a:lnSpc>
                <a:spcPct val="12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Floating rate mortgages</a:t>
            </a:r>
          </a:p>
          <a:p>
            <a:pPr marL="1771650" lvl="3" indent="-514350" eaLnBrk="1" fontAlgn="auto" hangingPunct="1">
              <a:lnSpc>
                <a:spcPct val="12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Change in exchange rate regime</a:t>
            </a:r>
          </a:p>
          <a:p>
            <a:pPr marL="914400" lvl="1" indent="-514350" eaLnBrk="1" fontAlgn="auto" hangingPunct="1">
              <a:lnSpc>
                <a:spcPct val="12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Privately profitable “innovations” may have socially adverse effects</a:t>
            </a:r>
          </a:p>
          <a:p>
            <a:pPr marL="1314450" lvl="2" indent="-514350" eaLnBrk="1" fontAlgn="auto" hangingPunct="1">
              <a:lnSpc>
                <a:spcPct val="12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Corollary of Greenwald-Stiglitz Theorem 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/>
              <a:buChar char="–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Insufficient </a:t>
            </a:r>
            <a:r>
              <a:rPr lang="en-US" dirty="0" smtClean="0"/>
              <a:t>attention to “architecture of risk”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en-US" sz="2500" dirty="0" smtClean="0"/>
              <a:t>Theory was that diversification would lead to lower risk, more stable economy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200" dirty="0" smtClean="0"/>
              <a:t>Didn’t happen:  where did theory go wrong?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200" dirty="0" smtClean="0"/>
              <a:t>Mathematics:</a:t>
            </a:r>
            <a:endParaRPr lang="en-US" sz="2200" b="1" dirty="0" smtClean="0"/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sz="1900" dirty="0" smtClean="0"/>
              <a:t>Made assumptions in which spreading risk necessarily increases expected utility 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sz="1900" dirty="0" smtClean="0"/>
              <a:t>With non-convexities (e.g. associated with bankruptcy, R &amp; D) it can lead to lower economic performance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200" dirty="0" smtClean="0"/>
              <a:t>Two sides reflected in standard debate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sz="1900" dirty="0" smtClean="0"/>
              <a:t>Before crisis—advantages of globalization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sz="1900" dirty="0" smtClean="0"/>
              <a:t>After crises—risks of contagion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sz="1900" dirty="0" smtClean="0"/>
              <a:t>Bank  bail-out—separate out good loans from bad (“</a:t>
            </a:r>
            <a:r>
              <a:rPr lang="en-US" sz="1900" dirty="0" err="1" smtClean="0"/>
              <a:t>unmixing</a:t>
            </a:r>
            <a:r>
              <a:rPr lang="en-US" sz="1900" dirty="0" smtClean="0"/>
              <a:t>”)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200" dirty="0" smtClean="0"/>
              <a:t>Standard models only reflect former, not latter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sz="1900" dirty="0" smtClean="0"/>
              <a:t>Should reflect both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sz="1900" dirty="0" smtClean="0"/>
              <a:t>Optimal electric grids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sz="1900" dirty="0" smtClean="0"/>
              <a:t>Circuit breakers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New </a:t>
            </a:r>
            <a:r>
              <a:rPr lang="en-US" dirty="0" smtClean="0"/>
              <a:t>research</a:t>
            </a:r>
            <a:endParaRPr lang="en-US" dirty="0" smtClean="0"/>
          </a:p>
        </p:txBody>
      </p:sp>
      <p:sp>
        <p:nvSpPr>
          <p:cNvPr id="450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Recent research reflecting </a:t>
            </a:r>
            <a:r>
              <a:rPr lang="en-US" dirty="0" smtClean="0"/>
              <a:t>both</a:t>
            </a:r>
          </a:p>
          <a:p>
            <a:pPr lvl="1"/>
            <a:r>
              <a:rPr lang="en-US" b="1" i="1" dirty="0" smtClean="0">
                <a:solidFill>
                  <a:schemeClr val="tx1"/>
                </a:solidFill>
              </a:rPr>
              <a:t>Full </a:t>
            </a:r>
            <a:r>
              <a:rPr lang="en-US" b="1" i="1" dirty="0" smtClean="0">
                <a:solidFill>
                  <a:schemeClr val="tx1"/>
                </a:solidFill>
              </a:rPr>
              <a:t>integration may never be </a:t>
            </a:r>
            <a:r>
              <a:rPr lang="en-US" b="1" i="1" dirty="0" smtClean="0">
                <a:solidFill>
                  <a:schemeClr val="tx1"/>
                </a:solidFill>
              </a:rPr>
              <a:t>desirable</a:t>
            </a:r>
          </a:p>
          <a:p>
            <a:pPr lvl="2"/>
            <a:r>
              <a:rPr lang="en-US" dirty="0" err="1" smtClean="0"/>
              <a:t>Stiglitz</a:t>
            </a:r>
            <a:r>
              <a:rPr lang="en-US" dirty="0" smtClean="0"/>
              <a:t>, </a:t>
            </a:r>
            <a:r>
              <a:rPr lang="en-US" i="1" dirty="0" smtClean="0"/>
              <a:t>AER</a:t>
            </a:r>
            <a:r>
              <a:rPr lang="en-US" dirty="0" smtClean="0"/>
              <a:t> 2010, </a:t>
            </a:r>
            <a:r>
              <a:rPr lang="en-US" i="1" dirty="0" smtClean="0"/>
              <a:t>Journal of Globalization and Development</a:t>
            </a:r>
            <a:r>
              <a:rPr lang="en-US" dirty="0" smtClean="0"/>
              <a:t>, </a:t>
            </a:r>
            <a:r>
              <a:rPr lang="en-US" dirty="0" smtClean="0"/>
              <a:t>2010:</a:t>
            </a:r>
          </a:p>
          <a:p>
            <a:pPr lvl="1"/>
            <a:r>
              <a:rPr lang="en-US" b="1" i="1" dirty="0" smtClean="0">
                <a:solidFill>
                  <a:schemeClr val="tx1"/>
                </a:solidFill>
              </a:rPr>
              <a:t>In </a:t>
            </a:r>
            <a:r>
              <a:rPr lang="en-US" b="1" i="1" dirty="0" smtClean="0">
                <a:solidFill>
                  <a:schemeClr val="tx1"/>
                </a:solidFill>
              </a:rPr>
              <a:t>life cycle model, capital market liberalization increases consumption volatility and may lower expected utility</a:t>
            </a:r>
          </a:p>
          <a:p>
            <a:pPr lvl="2"/>
            <a:r>
              <a:rPr lang="en-US" dirty="0" err="1" smtClean="0"/>
              <a:t>Stiglitz</a:t>
            </a:r>
            <a:r>
              <a:rPr lang="en-US" dirty="0" smtClean="0"/>
              <a:t>, </a:t>
            </a:r>
            <a:r>
              <a:rPr lang="en-US" i="1" dirty="0" smtClean="0"/>
              <a:t>Oxford Review of Economic Policy Oxford Review of Economic Policy, </a:t>
            </a:r>
            <a:r>
              <a:rPr lang="en-US" dirty="0" smtClean="0"/>
              <a:t>2004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New </a:t>
            </a:r>
            <a:r>
              <a:rPr lang="en-US" dirty="0" smtClean="0"/>
              <a:t>research</a:t>
            </a:r>
            <a:endParaRPr lang="en-US" dirty="0" smtClean="0"/>
          </a:p>
        </p:txBody>
      </p:sp>
      <p:sp>
        <p:nvSpPr>
          <p:cNvPr id="46082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eaLnBrk="1" hangingPunct="1">
              <a:lnSpc>
                <a:spcPct val="120000"/>
              </a:lnSpc>
            </a:pPr>
            <a:r>
              <a:rPr lang="en-US" dirty="0" smtClean="0"/>
              <a:t>Showing how economic structures, including </a:t>
            </a:r>
            <a:r>
              <a:rPr lang="en-US" dirty="0" err="1" smtClean="0"/>
              <a:t>interlinkages</a:t>
            </a:r>
            <a:r>
              <a:rPr lang="en-US" dirty="0" smtClean="0"/>
              <a:t>, interdependencies can affect systemic risk</a:t>
            </a:r>
          </a:p>
          <a:p>
            <a:pPr lvl="1" eaLnBrk="1" hangingPunct="1">
              <a:lnSpc>
                <a:spcPct val="120000"/>
              </a:lnSpc>
            </a:pPr>
            <a:r>
              <a:rPr lang="en-US" dirty="0" smtClean="0"/>
              <a:t>Privately profitable </a:t>
            </a:r>
            <a:r>
              <a:rPr lang="en-US" dirty="0" err="1" smtClean="0"/>
              <a:t>interlinkages</a:t>
            </a:r>
            <a:r>
              <a:rPr lang="en-US" dirty="0" smtClean="0"/>
              <a:t> (contracts) are not, in general, constrained Pareto efficient</a:t>
            </a:r>
          </a:p>
          <a:p>
            <a:pPr lvl="2" eaLnBrk="1" hangingPunct="1">
              <a:lnSpc>
                <a:spcPct val="120000"/>
              </a:lnSpc>
            </a:pPr>
            <a:r>
              <a:rPr lang="en-US" dirty="0" smtClean="0"/>
              <a:t>Another corollary of Greenwald-</a:t>
            </a:r>
            <a:r>
              <a:rPr lang="en-US" dirty="0" err="1" smtClean="0"/>
              <a:t>Stiglitz</a:t>
            </a:r>
            <a:r>
              <a:rPr lang="en-US" dirty="0" smtClean="0"/>
              <a:t> 1986</a:t>
            </a:r>
          </a:p>
          <a:p>
            <a:pPr>
              <a:lnSpc>
                <a:spcPct val="120000"/>
              </a:lnSpc>
            </a:pPr>
            <a:endParaRPr lang="en-US" sz="2400" dirty="0" smtClean="0"/>
          </a:p>
          <a:p>
            <a:pPr>
              <a:lnSpc>
                <a:spcPct val="120000"/>
              </a:lnSpc>
            </a:pPr>
            <a:r>
              <a:rPr lang="en-US" dirty="0"/>
              <a:t>Theoretical question:  Does Interconnectivity lead to more or less systemic stability?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Standard answer:  spreading of risk, with concavity, leads to better outcomes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But economic systems are rife with non-convexities—e.g. bankruptcy</a:t>
            </a:r>
          </a:p>
          <a:p>
            <a:pPr eaLnBrk="1" hangingPunct="1">
              <a:lnSpc>
                <a:spcPct val="120000"/>
              </a:lnSpc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Interconnectivity can help absorb small shocks but exacerbate large shocks, can be beneficial in good times but detrimental in bad times</a:t>
            </a:r>
          </a:p>
          <a:p>
            <a:pPr lvl="2" eaLnBrk="1" hangingPunct="1">
              <a:lnSpc>
                <a:spcPct val="90000"/>
              </a:lnSpc>
            </a:pPr>
            <a:endParaRPr lang="en-US" dirty="0" smtClean="0"/>
          </a:p>
          <a:p>
            <a:r>
              <a:rPr lang="en-US" dirty="0"/>
              <a:t>Interlinked systems are more prone to system wide failures, with huge </a:t>
            </a:r>
            <a:r>
              <a:rPr lang="en-US" dirty="0" smtClean="0"/>
              <a:t>costs</a:t>
            </a:r>
          </a:p>
          <a:p>
            <a:pPr lvl="1"/>
            <a:r>
              <a:rPr lang="en-US" dirty="0" smtClean="0">
                <a:cs typeface="Helvetica" pitchFamily="34" charset="0"/>
              </a:rPr>
              <a:t>This </a:t>
            </a:r>
            <a:r>
              <a:rPr lang="en-US" dirty="0" smtClean="0">
                <a:cs typeface="Helvetica" pitchFamily="34" charset="0"/>
              </a:rPr>
              <a:t>crisis illustrates the risk</a:t>
            </a:r>
          </a:p>
          <a:p>
            <a:pPr lvl="1"/>
            <a:endParaRPr lang="en-US" dirty="0" smtClean="0">
              <a:cs typeface="Helvetica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Incoherence in standard 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/>
            </a:r>
            <a:br>
              <a:rPr lang="en-US" dirty="0" smtClean="0">
                <a:latin typeface="Helvetica" pitchFamily="34" charset="0"/>
                <a:cs typeface="Helvetica" pitchFamily="34" charset="0"/>
              </a:rPr>
            </a:br>
            <a:r>
              <a:rPr lang="en-US" dirty="0" smtClean="0">
                <a:latin typeface="Helvetica" pitchFamily="34" charset="0"/>
                <a:cs typeface="Helvetica" pitchFamily="34" charset="0"/>
              </a:rPr>
              <a:t>macro-frameworks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  <a:cs typeface="Helvetica" pitchFamily="34" charset="0"/>
              </a:rPr>
              <a:t>Argue </a:t>
            </a:r>
            <a:r>
              <a:rPr lang="en-US" dirty="0" smtClean="0">
                <a:latin typeface="Georgia" pitchFamily="18" charset="0"/>
                <a:cs typeface="Helvetica" pitchFamily="34" charset="0"/>
              </a:rPr>
              <a:t>for benefits of diversification (capital market liberalization) before crisis</a:t>
            </a:r>
          </a:p>
          <a:p>
            <a:endParaRPr lang="en-US" dirty="0" smtClean="0">
              <a:latin typeface="Georgia" pitchFamily="18" charset="0"/>
              <a:cs typeface="Helvetica" pitchFamily="34" charset="0"/>
            </a:endParaRPr>
          </a:p>
          <a:p>
            <a:r>
              <a:rPr lang="en-US" dirty="0" smtClean="0">
                <a:latin typeface="Georgia" pitchFamily="18" charset="0"/>
                <a:cs typeface="Helvetica" pitchFamily="34" charset="0"/>
              </a:rPr>
              <a:t>Worry </a:t>
            </a:r>
            <a:r>
              <a:rPr lang="en-US" dirty="0" smtClean="0">
                <a:latin typeface="Georgia" pitchFamily="18" charset="0"/>
                <a:cs typeface="Helvetica" pitchFamily="34" charset="0"/>
              </a:rPr>
              <a:t>about contagion (worsened by excessive integration) after crisis</a:t>
            </a:r>
          </a:p>
          <a:p>
            <a:endParaRPr lang="en-US" dirty="0" smtClean="0">
              <a:latin typeface="Georgia" pitchFamily="18" charset="0"/>
              <a:cs typeface="Helvetica" pitchFamily="34" charset="0"/>
            </a:endParaRPr>
          </a:p>
          <a:p>
            <a:r>
              <a:rPr lang="en-US" dirty="0" smtClean="0">
                <a:latin typeface="Georgia" pitchFamily="18" charset="0"/>
                <a:cs typeface="Helvetica" pitchFamily="34" charset="0"/>
              </a:rPr>
              <a:t>Optimal </a:t>
            </a:r>
            <a:r>
              <a:rPr lang="en-US" dirty="0" smtClean="0">
                <a:latin typeface="Georgia" pitchFamily="18" charset="0"/>
                <a:cs typeface="Helvetica" pitchFamily="34" charset="0"/>
              </a:rPr>
              <a:t>system design balances benefits and costs</a:t>
            </a:r>
          </a:p>
          <a:p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cs typeface="Helvetica" pitchFamily="34" charset="0"/>
              </a:rPr>
              <a:t>“Contagion, Liberalization, and the Optimal Structure of Globalization,” </a:t>
            </a:r>
            <a:r>
              <a:rPr lang="en-US" i="1" dirty="0" smtClean="0">
                <a:cs typeface="Helvetica" pitchFamily="34" charset="0"/>
              </a:rPr>
              <a:t>Journal of Globalization and Development, </a:t>
            </a:r>
            <a:r>
              <a:rPr lang="en-US" dirty="0" smtClean="0">
                <a:cs typeface="Helvetica" pitchFamily="34" charset="0"/>
              </a:rPr>
              <a:t>1(2),</a:t>
            </a:r>
          </a:p>
          <a:p>
            <a:pPr lvl="1"/>
            <a:r>
              <a:rPr lang="en-US" dirty="0" smtClean="0">
                <a:cs typeface="Helvetica" pitchFamily="34" charset="0"/>
              </a:rPr>
              <a:t>“Risk and Global Economic Architecture: Why Full Financial Integration May be Undesirable,” </a:t>
            </a:r>
            <a:r>
              <a:rPr lang="en-US" i="1" dirty="0" smtClean="0">
                <a:cs typeface="Helvetica" pitchFamily="34" charset="0"/>
              </a:rPr>
              <a:t>American Economic Review</a:t>
            </a:r>
            <a:r>
              <a:rPr lang="en-US" dirty="0" smtClean="0">
                <a:cs typeface="Helvetica" pitchFamily="34" charset="0"/>
              </a:rPr>
              <a:t>, 100(2), May 2010, pp. 388-392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An 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analogous </a:t>
            </a:r>
            <a:r>
              <a:rPr lang="en-US" dirty="0">
                <a:latin typeface="Helvetica" pitchFamily="34" charset="0"/>
                <a:cs typeface="Helvetica" pitchFamily="34" charset="0"/>
              </a:rPr>
              <a:t>p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sz="2800" dirty="0" smtClean="0">
                <a:cs typeface="Helvetica" pitchFamily="34" charset="0"/>
              </a:rPr>
              <a:t>With an integrated electric grid the excess capacity required to prevent a blackout can be reduced 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cs typeface="Helvetica" pitchFamily="34" charset="0"/>
              </a:rPr>
              <a:t>Alternatively</a:t>
            </a:r>
            <a:r>
              <a:rPr lang="en-US" sz="2400" dirty="0" smtClean="0">
                <a:cs typeface="Helvetica" pitchFamily="34" charset="0"/>
              </a:rPr>
              <a:t>, for any given capacity, the probability of a blackout can be reduced. </a:t>
            </a:r>
            <a:endParaRPr lang="en-US" sz="2400" dirty="0" smtClean="0">
              <a:cs typeface="Helvetica" pitchFamily="34" charset="0"/>
            </a:endParaRPr>
          </a:p>
          <a:p>
            <a:pPr lvl="1">
              <a:lnSpc>
                <a:spcPct val="110000"/>
              </a:lnSpc>
            </a:pPr>
            <a:endParaRPr lang="en-US" sz="2400" dirty="0" smtClean="0">
              <a:cs typeface="Helvetica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2800" dirty="0" smtClean="0">
                <a:cs typeface="Helvetica" pitchFamily="34" charset="0"/>
              </a:rPr>
              <a:t>But a failure in one part of the system can lead to system-wide failure </a:t>
            </a:r>
          </a:p>
          <a:p>
            <a:pPr lvl="1">
              <a:lnSpc>
                <a:spcPct val="110000"/>
              </a:lnSpc>
            </a:pPr>
            <a:r>
              <a:rPr lang="en-US" sz="2400" dirty="0">
                <a:cs typeface="Helvetica" pitchFamily="34" charset="0"/>
              </a:rPr>
              <a:t>I</a:t>
            </a:r>
            <a:r>
              <a:rPr lang="en-US" sz="2400" dirty="0" smtClean="0">
                <a:cs typeface="Helvetica" pitchFamily="34" charset="0"/>
              </a:rPr>
              <a:t>n </a:t>
            </a:r>
            <a:r>
              <a:rPr lang="en-US" sz="2400" dirty="0" smtClean="0">
                <a:cs typeface="Helvetica" pitchFamily="34" charset="0"/>
              </a:rPr>
              <a:t>the absence of integration, the failure would have been geographically constrained </a:t>
            </a:r>
            <a:endParaRPr lang="en-US" sz="2400" dirty="0" smtClean="0">
              <a:cs typeface="Helvetica" pitchFamily="34" charset="0"/>
            </a:endParaRPr>
          </a:p>
          <a:p>
            <a:pPr lvl="1">
              <a:lnSpc>
                <a:spcPct val="110000"/>
              </a:lnSpc>
            </a:pPr>
            <a:endParaRPr lang="en-US" sz="2400" dirty="0" smtClean="0">
              <a:cs typeface="Helvetica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2800" dirty="0" smtClean="0">
                <a:cs typeface="Helvetica" pitchFamily="34" charset="0"/>
              </a:rPr>
              <a:t>Well-designed networks have circuit breakers, to prevent the “contagion” of the failure of one part of the system to others</a:t>
            </a:r>
            <a:r>
              <a:rPr lang="en-US" sz="2800" dirty="0" smtClean="0">
                <a:cs typeface="Helvetica" pitchFamily="34" charset="0"/>
              </a:rPr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A simple example</a:t>
            </a:r>
            <a:endParaRPr lang="en-US" dirty="0"/>
          </a:p>
        </p:txBody>
      </p:sp>
      <p:sp>
        <p:nvSpPr>
          <p:cNvPr id="4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3" cstate="print"/>
            <a:stretch>
              <a:fillRect l="-1852" t="-1887"/>
            </a:stretch>
          </a:blipFill>
        </p:spPr>
        <p:txBody>
          <a:bodyPr/>
          <a:lstStyle/>
          <a:p>
            <a:r>
              <a:rPr lang="en-US" dirty="0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Helvetica" pitchFamily="34" charset="0"/>
              </a:rPr>
              <a:t>Full integration never pays if there are enough countries</a:t>
            </a:r>
          </a:p>
          <a:p>
            <a:endParaRPr lang="en-US" dirty="0" smtClean="0">
              <a:cs typeface="Helvetica" pitchFamily="34" charset="0"/>
            </a:endParaRPr>
          </a:p>
          <a:p>
            <a:r>
              <a:rPr lang="en-US" dirty="0" smtClean="0">
                <a:cs typeface="Helvetica" pitchFamily="34" charset="0"/>
              </a:rPr>
              <a:t>Optimal </a:t>
            </a:r>
            <a:r>
              <a:rPr lang="en-US" dirty="0" smtClean="0">
                <a:cs typeface="Helvetica" pitchFamily="34" charset="0"/>
              </a:rPr>
              <a:t>sized clubs</a:t>
            </a:r>
          </a:p>
          <a:p>
            <a:endParaRPr lang="en-US" dirty="0" smtClean="0">
              <a:cs typeface="Helvetica" pitchFamily="34" charset="0"/>
            </a:endParaRPr>
          </a:p>
          <a:p>
            <a:r>
              <a:rPr lang="en-US" dirty="0" smtClean="0">
                <a:cs typeface="Helvetica" pitchFamily="34" charset="0"/>
              </a:rPr>
              <a:t>Restrictions </a:t>
            </a:r>
            <a:r>
              <a:rPr lang="en-US" dirty="0" smtClean="0">
                <a:cs typeface="Helvetica" pitchFamily="34" charset="0"/>
              </a:rPr>
              <a:t>on capital flows (circuit breakers) are desirable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Six </a:t>
            </a:r>
            <a:r>
              <a:rPr lang="en-US" dirty="0" smtClean="0"/>
              <a:t>flaws </a:t>
            </a:r>
            <a:r>
              <a:rPr lang="en-US" dirty="0" smtClean="0"/>
              <a:t>in </a:t>
            </a:r>
            <a:r>
              <a:rPr lang="en-US" dirty="0" smtClean="0"/>
              <a:t>policy </a:t>
            </a:r>
            <a:r>
              <a:rPr lang="en-US" dirty="0"/>
              <a:t>f</a:t>
            </a:r>
            <a:r>
              <a:rPr lang="en-US" dirty="0" smtClean="0"/>
              <a:t>ramework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/>
              <a:t>Policymaking </a:t>
            </a:r>
            <a:r>
              <a:rPr lang="en-US" dirty="0" smtClean="0"/>
              <a:t>frameworks based on that model (or conventional wisdom) were equally flawed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Maintaining </a:t>
            </a:r>
            <a:r>
              <a:rPr lang="en-US" dirty="0" smtClean="0"/>
              <a:t>price stability is necessary and almost sufficient for growth and stability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It is not the role of the Fed to ensure stability of asset prices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Markets</a:t>
            </a:r>
            <a:r>
              <a:rPr lang="en-US" dirty="0" smtClean="0"/>
              <a:t>, by themselves, are efficient, self-correcting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Can therefore rely on self-regulation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In </a:t>
            </a:r>
            <a:r>
              <a:rPr lang="en-US" dirty="0" smtClean="0"/>
              <a:t>particular, there cannot be bubbles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Just a little froth in the housing market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Further results:  </a:t>
            </a:r>
            <a:r>
              <a:rPr lang="en-US" dirty="0" smtClean="0"/>
              <a:t>d</a:t>
            </a:r>
            <a:r>
              <a:rPr lang="en-US" i="1" dirty="0" smtClean="0"/>
              <a:t>esign </a:t>
            </a:r>
            <a:r>
              <a:rPr lang="en-US" i="1" dirty="0"/>
              <a:t>m</a:t>
            </a:r>
            <a:r>
              <a:rPr lang="en-US" i="1" dirty="0" smtClean="0"/>
              <a:t>atters</a:t>
            </a:r>
            <a:endParaRPr lang="en-US" i="1" dirty="0" smtClean="0"/>
          </a:p>
        </p:txBody>
      </p:sp>
      <p:sp>
        <p:nvSpPr>
          <p:cNvPr id="47106" name="Rectangle 3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dirty="0" smtClean="0">
                <a:cs typeface="Helvetica" pitchFamily="34" charset="0"/>
              </a:rPr>
              <a:t>Poorly designed structures can increases risk of bankruptcy cascades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cs typeface="Helvetica" pitchFamily="34" charset="0"/>
              </a:rPr>
              <a:t>Greenwald &amp; </a:t>
            </a:r>
            <a:r>
              <a:rPr lang="en-US" dirty="0" err="1" smtClean="0">
                <a:cs typeface="Helvetica" pitchFamily="34" charset="0"/>
              </a:rPr>
              <a:t>Stiglitz</a:t>
            </a:r>
            <a:r>
              <a:rPr lang="en-US" dirty="0" smtClean="0">
                <a:cs typeface="Helvetica" pitchFamily="34" charset="0"/>
              </a:rPr>
              <a:t> (2003), Allen-Gale (2000)</a:t>
            </a:r>
            <a:endParaRPr lang="en-US" sz="3000" dirty="0" smtClean="0">
              <a:cs typeface="Helvetica" pitchFamily="34" charset="0"/>
            </a:endParaRPr>
          </a:p>
          <a:p>
            <a:pPr>
              <a:lnSpc>
                <a:spcPct val="110000"/>
              </a:lnSpc>
            </a:pPr>
            <a:endParaRPr lang="en-US" sz="2800" dirty="0" smtClean="0">
              <a:cs typeface="Helvetica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2800" dirty="0" smtClean="0">
                <a:cs typeface="Helvetica" pitchFamily="34" charset="0"/>
              </a:rPr>
              <a:t>Hub </a:t>
            </a:r>
            <a:r>
              <a:rPr lang="en-US" sz="2800" dirty="0" smtClean="0">
                <a:cs typeface="Helvetica" pitchFamily="34" charset="0"/>
              </a:rPr>
              <a:t>systems may be more vulnerable to systemic risk associated with certain types of shocks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cs typeface="Helvetica" pitchFamily="34" charset="0"/>
              </a:rPr>
              <a:t>Many financial systems have concentrated “nodes”</a:t>
            </a:r>
          </a:p>
          <a:p>
            <a:pPr>
              <a:lnSpc>
                <a:spcPct val="110000"/>
              </a:lnSpc>
            </a:pPr>
            <a:endParaRPr lang="en-US" dirty="0" smtClean="0">
              <a:cs typeface="Helvetica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 smtClean="0">
                <a:cs typeface="Helvetica" pitchFamily="34" charset="0"/>
              </a:rPr>
              <a:t>Circuit </a:t>
            </a:r>
            <a:r>
              <a:rPr lang="en-US" dirty="0" smtClean="0">
                <a:cs typeface="Helvetica" pitchFamily="34" charset="0"/>
              </a:rPr>
              <a:t>breakers can affect systemic stability</a:t>
            </a:r>
          </a:p>
          <a:p>
            <a:pPr>
              <a:lnSpc>
                <a:spcPct val="110000"/>
              </a:lnSpc>
            </a:pPr>
            <a:endParaRPr lang="en-US" dirty="0" smtClean="0">
              <a:cs typeface="Helvetica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 smtClean="0">
                <a:cs typeface="Helvetica" pitchFamily="34" charset="0"/>
              </a:rPr>
              <a:t>Real </a:t>
            </a:r>
            <a:r>
              <a:rPr lang="en-US" dirty="0" smtClean="0">
                <a:cs typeface="Helvetica" pitchFamily="34" charset="0"/>
              </a:rPr>
              <a:t>problem in contagion is not those countries suffering from crisis (dealing with that is akin to symptomatic relief) but the hubs in the advanced industrial country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cs typeface="Helvetica" pitchFamily="34" charset="0"/>
              </a:rPr>
              <a:t>Haldane (2009), Haldane &amp; May (2010), </a:t>
            </a:r>
            <a:r>
              <a:rPr lang="en-US" dirty="0" err="1" smtClean="0">
                <a:cs typeface="Helvetica" pitchFamily="34" charset="0"/>
              </a:rPr>
              <a:t>Battiston</a:t>
            </a:r>
            <a:r>
              <a:rPr lang="en-US" dirty="0" smtClean="0">
                <a:cs typeface="Helvetica" pitchFamily="34" charset="0"/>
              </a:rPr>
              <a:t> </a:t>
            </a:r>
            <a:r>
              <a:rPr lang="en-US" i="1" dirty="0" smtClean="0">
                <a:cs typeface="Helvetica" pitchFamily="34" charset="0"/>
              </a:rPr>
              <a:t>et al </a:t>
            </a:r>
            <a:r>
              <a:rPr lang="en-US" dirty="0" smtClean="0">
                <a:cs typeface="Helvetica" pitchFamily="34" charset="0"/>
              </a:rPr>
              <a:t>(2007, 2009)</a:t>
            </a:r>
            <a:r>
              <a:rPr lang="en-US" i="1" dirty="0" smtClean="0">
                <a:cs typeface="Helvetica" pitchFamily="34" charset="0"/>
              </a:rPr>
              <a:t>, </a:t>
            </a:r>
            <a:r>
              <a:rPr lang="en-US" dirty="0" err="1" smtClean="0">
                <a:cs typeface="Helvetica" pitchFamily="34" charset="0"/>
              </a:rPr>
              <a:t>Gallegati</a:t>
            </a:r>
            <a:r>
              <a:rPr lang="en-US" dirty="0" smtClean="0">
                <a:cs typeface="Helvetica" pitchFamily="34" charset="0"/>
              </a:rPr>
              <a:t> </a:t>
            </a:r>
            <a:r>
              <a:rPr lang="en-US" i="1" dirty="0" smtClean="0">
                <a:cs typeface="Helvetica" pitchFamily="34" charset="0"/>
              </a:rPr>
              <a:t>et al </a:t>
            </a:r>
            <a:r>
              <a:rPr lang="en-US" dirty="0" smtClean="0">
                <a:cs typeface="Helvetica" pitchFamily="34" charset="0"/>
              </a:rPr>
              <a:t>(2006, 2009), </a:t>
            </a:r>
            <a:r>
              <a:rPr lang="en-US" dirty="0" err="1" smtClean="0">
                <a:cs typeface="Helvetica" pitchFamily="34" charset="0"/>
              </a:rPr>
              <a:t>Masi</a:t>
            </a:r>
            <a:r>
              <a:rPr lang="en-US" dirty="0" smtClean="0">
                <a:cs typeface="Helvetica" pitchFamily="34" charset="0"/>
              </a:rPr>
              <a:t> </a:t>
            </a:r>
            <a:r>
              <a:rPr lang="en-US" i="1" dirty="0" smtClean="0">
                <a:cs typeface="Helvetica" pitchFamily="34" charset="0"/>
              </a:rPr>
              <a:t>et al (2010)</a:t>
            </a:r>
            <a:endParaRPr lang="en-US" dirty="0" smtClean="0">
              <a:cs typeface="Helvetica" pitchFamily="34" charset="0"/>
            </a:endParaRPr>
          </a:p>
          <a:p>
            <a:pPr lvl="1">
              <a:lnSpc>
                <a:spcPct val="110000"/>
              </a:lnSpc>
            </a:pPr>
            <a:endParaRPr lang="en-US" sz="2400" dirty="0" smtClean="0">
              <a:cs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</a:t>
            </a:r>
            <a:r>
              <a:rPr lang="en-US" dirty="0" smtClean="0"/>
              <a:t>versions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Helvetica" pitchFamily="34" charset="0"/>
              </a:rPr>
              <a:t>Trend reinforcement—negative shocks move us down further (equity depletion)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cs typeface="Helvetica" pitchFamily="34" charset="0"/>
              </a:rPr>
              <a:t>Modeling using coupled stochastic differential equations, with probability that at any given time an agent goes bankrupt modeled as problem in first passage </a:t>
            </a:r>
            <a:r>
              <a:rPr lang="en-US" dirty="0" smtClean="0">
                <a:cs typeface="Helvetica" pitchFamily="34" charset="0"/>
              </a:rPr>
              <a:t>time</a:t>
            </a:r>
          </a:p>
          <a:p>
            <a:pPr lvl="1">
              <a:lnSpc>
                <a:spcPct val="110000"/>
              </a:lnSpc>
            </a:pPr>
            <a:endParaRPr lang="en-US" dirty="0" smtClean="0">
              <a:cs typeface="Helvetica" pitchFamily="34" charset="0"/>
            </a:endParaRPr>
          </a:p>
          <a:p>
            <a:r>
              <a:rPr lang="en-US" dirty="0" smtClean="0">
                <a:cs typeface="Helvetica" pitchFamily="34" charset="0"/>
              </a:rPr>
              <a:t>With trend reinforcement, there is an optimal degree of diversification</a:t>
            </a:r>
          </a:p>
          <a:p>
            <a:endParaRPr lang="en-US" dirty="0">
              <a:cs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cs typeface="Helvetica" pitchFamily="34" charset="0"/>
              </a:rPr>
              <a:t>Battiston</a:t>
            </a:r>
            <a:r>
              <a:rPr lang="en-US" dirty="0" smtClean="0">
                <a:cs typeface="Helvetica" pitchFamily="34" charset="0"/>
              </a:rPr>
              <a:t>, Stefano, </a:t>
            </a:r>
            <a:r>
              <a:rPr lang="en-US" dirty="0" err="1" smtClean="0">
                <a:cs typeface="Helvetica" pitchFamily="34" charset="0"/>
              </a:rPr>
              <a:t>Domenico</a:t>
            </a:r>
            <a:r>
              <a:rPr lang="en-US" dirty="0" smtClean="0">
                <a:cs typeface="Helvetica" pitchFamily="34" charset="0"/>
              </a:rPr>
              <a:t> </a:t>
            </a:r>
            <a:r>
              <a:rPr lang="en-US" dirty="0" err="1" smtClean="0">
                <a:cs typeface="Helvetica" pitchFamily="34" charset="0"/>
              </a:rPr>
              <a:t>Delli</a:t>
            </a:r>
            <a:r>
              <a:rPr lang="en-US" dirty="0" smtClean="0">
                <a:cs typeface="Helvetica" pitchFamily="34" charset="0"/>
              </a:rPr>
              <a:t> </a:t>
            </a:r>
            <a:r>
              <a:rPr lang="en-US" dirty="0" err="1" smtClean="0">
                <a:cs typeface="Helvetica" pitchFamily="34" charset="0"/>
              </a:rPr>
              <a:t>Gatti</a:t>
            </a:r>
            <a:r>
              <a:rPr lang="en-US" dirty="0" smtClean="0">
                <a:cs typeface="Helvetica" pitchFamily="34" charset="0"/>
              </a:rPr>
              <a:t>, Mauro </a:t>
            </a:r>
            <a:r>
              <a:rPr lang="en-US" dirty="0" err="1" smtClean="0">
                <a:cs typeface="Helvetica" pitchFamily="34" charset="0"/>
              </a:rPr>
              <a:t>Gallegati</a:t>
            </a:r>
            <a:r>
              <a:rPr lang="en-US" dirty="0" smtClean="0">
                <a:cs typeface="Helvetica" pitchFamily="34" charset="0"/>
              </a:rPr>
              <a:t>, Bruce Greenwald, and Joseph E. </a:t>
            </a:r>
            <a:r>
              <a:rPr lang="en-US" dirty="0" err="1" smtClean="0">
                <a:cs typeface="Helvetica" pitchFamily="34" charset="0"/>
              </a:rPr>
              <a:t>Stiglitz</a:t>
            </a:r>
            <a:r>
              <a:rPr lang="en-US" dirty="0" smtClean="0">
                <a:cs typeface="Helvetica" pitchFamily="34" charset="0"/>
              </a:rPr>
              <a:t>, “Liaisons </a:t>
            </a:r>
            <a:r>
              <a:rPr lang="en-US" dirty="0" err="1" smtClean="0">
                <a:cs typeface="Helvetica" pitchFamily="34" charset="0"/>
              </a:rPr>
              <a:t>Dangereuses</a:t>
            </a:r>
            <a:r>
              <a:rPr lang="en-US" dirty="0" smtClean="0">
                <a:cs typeface="Helvetica" pitchFamily="34" charset="0"/>
              </a:rPr>
              <a:t>:  Increasing Connectivity, Risk Sharing, and Systemic Risk,” paper presented to the Eastern Economic Association Meetings, February 27, 2009, New York, NBER Paper No.  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Stability </a:t>
            </a:r>
            <a:r>
              <a:rPr lang="en-US" dirty="0" smtClean="0"/>
              <a:t>can </a:t>
            </a:r>
            <a:r>
              <a:rPr lang="en-US" dirty="0" smtClean="0"/>
              <a:t>be affected by policy frameworks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sz="2700" b="1" dirty="0" smtClean="0"/>
              <a:t>Bankruptcy</a:t>
            </a:r>
            <a:r>
              <a:rPr lang="en-US" sz="2700" dirty="0" smtClean="0"/>
              <a:t> law (indentured servitude)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400" dirty="0" smtClean="0"/>
              <a:t>Lenders may take less care in giving loans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400" dirty="0" smtClean="0"/>
              <a:t>(Miller/Stiglitz, 1999, 2010)</a:t>
            </a:r>
          </a:p>
          <a:p>
            <a:pPr eaLnBrk="1" hangingPunct="1">
              <a:lnSpc>
                <a:spcPct val="120000"/>
              </a:lnSpc>
              <a:defRPr/>
            </a:pPr>
            <a:endParaRPr lang="en-US" sz="2700" b="1" dirty="0" smtClean="0"/>
          </a:p>
          <a:p>
            <a:pPr eaLnBrk="1" hangingPunct="1">
              <a:lnSpc>
                <a:spcPct val="120000"/>
              </a:lnSpc>
              <a:defRPr/>
            </a:pPr>
            <a:r>
              <a:rPr lang="en-US" sz="2700" b="1" dirty="0" smtClean="0"/>
              <a:t>More </a:t>
            </a:r>
            <a:r>
              <a:rPr lang="en-US" sz="2700" b="1" dirty="0" smtClean="0"/>
              <a:t>competitive banking </a:t>
            </a:r>
            <a:r>
              <a:rPr lang="en-US" sz="2700" dirty="0" smtClean="0"/>
              <a:t>system lowers franchise value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400" dirty="0" smtClean="0"/>
              <a:t>May lead to excessive risk taking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en-US" sz="2000" dirty="0" smtClean="0"/>
              <a:t>(Hellman, Murdock, and Stiglitz, 2000)</a:t>
            </a:r>
          </a:p>
          <a:p>
            <a:pPr eaLnBrk="1" hangingPunct="1">
              <a:lnSpc>
                <a:spcPct val="120000"/>
              </a:lnSpc>
              <a:defRPr/>
            </a:pPr>
            <a:endParaRPr lang="en-US" sz="2595" b="1" dirty="0" smtClean="0"/>
          </a:p>
          <a:p>
            <a:pPr eaLnBrk="1" hangingPunct="1">
              <a:lnSpc>
                <a:spcPct val="120000"/>
              </a:lnSpc>
              <a:defRPr/>
            </a:pPr>
            <a:r>
              <a:rPr lang="en-US" sz="2595" b="1" dirty="0" smtClean="0"/>
              <a:t>Excessive </a:t>
            </a:r>
            <a:r>
              <a:rPr lang="en-US" sz="2595" b="1" dirty="0" smtClean="0"/>
              <a:t>reliance on capital adequacy standards </a:t>
            </a:r>
            <a:r>
              <a:rPr lang="en-US" sz="2595" dirty="0" smtClean="0"/>
              <a:t>can lead to increased amplification (unless cyclically adjusted)</a:t>
            </a:r>
            <a:endParaRPr lang="en-US" sz="2595" b="1" dirty="0" smtClean="0"/>
          </a:p>
          <a:p>
            <a:pPr eaLnBrk="1" hangingPunct="1">
              <a:lnSpc>
                <a:spcPct val="120000"/>
              </a:lnSpc>
              <a:defRPr/>
            </a:pPr>
            <a:endParaRPr lang="en-US" sz="2595" b="1" dirty="0" smtClean="0"/>
          </a:p>
          <a:p>
            <a:pPr eaLnBrk="1" hangingPunct="1">
              <a:lnSpc>
                <a:spcPct val="120000"/>
              </a:lnSpc>
              <a:defRPr/>
            </a:pPr>
            <a:r>
              <a:rPr lang="en-US" sz="2595" b="1" dirty="0" smtClean="0"/>
              <a:t>Capital </a:t>
            </a:r>
            <a:r>
              <a:rPr lang="en-US" sz="2595" b="1" dirty="0" smtClean="0"/>
              <a:t>market liberalization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400" dirty="0" smtClean="0"/>
              <a:t>Flows into and out of country can increase risk of instability</a:t>
            </a:r>
          </a:p>
          <a:p>
            <a:pPr eaLnBrk="1" hangingPunct="1">
              <a:lnSpc>
                <a:spcPct val="120000"/>
              </a:lnSpc>
              <a:defRPr/>
            </a:pPr>
            <a:endParaRPr lang="en-US" sz="2700" b="1" dirty="0" smtClean="0"/>
          </a:p>
          <a:p>
            <a:pPr eaLnBrk="1" hangingPunct="1">
              <a:lnSpc>
                <a:spcPct val="120000"/>
              </a:lnSpc>
              <a:defRPr/>
            </a:pPr>
            <a:r>
              <a:rPr lang="en-US" sz="2700" b="1" dirty="0" smtClean="0"/>
              <a:t>Financial </a:t>
            </a:r>
            <a:r>
              <a:rPr lang="en-US" sz="2700" b="1" dirty="0" smtClean="0"/>
              <a:t>market liberalization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400" dirty="0" smtClean="0"/>
              <a:t>May have played a role in spreading crisis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400" dirty="0" smtClean="0"/>
              <a:t>In many </a:t>
            </a:r>
            <a:r>
              <a:rPr lang="en-US" sz="2400" dirty="0" err="1" smtClean="0"/>
              <a:t>LDCs</a:t>
            </a:r>
            <a:r>
              <a:rPr lang="en-US" sz="2400" dirty="0" smtClean="0"/>
              <a:t>, liberalization has been associated with less lending to </a:t>
            </a:r>
            <a:r>
              <a:rPr lang="en-US" sz="2400" dirty="0" err="1" smtClean="0"/>
              <a:t>SMEs</a:t>
            </a:r>
            <a:endParaRPr lang="en-US" sz="2400" dirty="0" smtClean="0"/>
          </a:p>
          <a:p>
            <a:pPr eaLnBrk="1" hangingPunct="1">
              <a:lnSpc>
                <a:spcPct val="120000"/>
              </a:lnSpc>
              <a:defRPr/>
            </a:pPr>
            <a:endParaRPr lang="en-US" sz="2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2.  Information imperfections and asymmetries are central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Explain </a:t>
            </a:r>
            <a:r>
              <a:rPr lang="en-US" dirty="0" smtClean="0"/>
              <a:t>credit and equity rationing</a:t>
            </a:r>
          </a:p>
          <a:p>
            <a:pPr lvl="1">
              <a:buFont typeface="Arial"/>
              <a:buChar char="–"/>
              <a:defRPr/>
            </a:pPr>
            <a:r>
              <a:rPr lang="en-US" dirty="0" smtClean="0"/>
              <a:t>Key to understanding “financial accelerator”</a:t>
            </a:r>
          </a:p>
          <a:p>
            <a:pPr lvl="1">
              <a:buFont typeface="Arial"/>
              <a:buChar char="–"/>
              <a:defRPr/>
            </a:pPr>
            <a:r>
              <a:rPr lang="en-US" dirty="0" smtClean="0"/>
              <a:t>Key to understanding persistence (Greenwald-Stiglitz (1993) 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Why </a:t>
            </a:r>
            <a:r>
              <a:rPr lang="en-US" dirty="0" smtClean="0"/>
              <a:t>banks play central role in our economy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And why quick loss of bank capital (and bank bankruptcy) can have large </a:t>
            </a:r>
            <a:r>
              <a:rPr lang="en-US" i="1" dirty="0" smtClean="0"/>
              <a:t>and persistent </a:t>
            </a:r>
            <a:r>
              <a:rPr lang="en-US" dirty="0" smtClean="0"/>
              <a:t>effects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Changes </a:t>
            </a:r>
            <a:r>
              <a:rPr lang="en-US" dirty="0" smtClean="0"/>
              <a:t>in the “quality of information” can have adverse effects on the performance of the economy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Including its ability to manage risk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86" y="14478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 lvl="1" eaLnBrk="1" hangingPunct="1">
              <a:lnSpc>
                <a:spcPct val="110000"/>
              </a:lnSpc>
              <a:buFont typeface="Arial" charset="0"/>
              <a:buNone/>
              <a:defRPr/>
            </a:pPr>
            <a:r>
              <a:rPr lang="en-US" sz="2600" dirty="0" smtClean="0">
                <a:solidFill>
                  <a:schemeClr val="tx1"/>
                </a:solidFill>
              </a:rPr>
              <a:t>Hypothesis B:  </a:t>
            </a:r>
            <a:r>
              <a:rPr lang="en-US" sz="2600" b="1" i="1" dirty="0" smtClean="0">
                <a:solidFill>
                  <a:schemeClr val="tx1"/>
                </a:solidFill>
              </a:rPr>
              <a:t>Moving from “banks” to “</a:t>
            </a:r>
            <a:r>
              <a:rPr lang="en-US" sz="2600" b="1" i="1" dirty="0" smtClean="0">
                <a:solidFill>
                  <a:schemeClr val="tx1"/>
                </a:solidFill>
              </a:rPr>
              <a:t>markets” predictably </a:t>
            </a:r>
            <a:r>
              <a:rPr lang="en-US" sz="2600" b="1" i="1" dirty="0" smtClean="0">
                <a:solidFill>
                  <a:schemeClr val="tx1"/>
                </a:solidFill>
              </a:rPr>
              <a:t>led to deterioration in quality of </a:t>
            </a:r>
            <a:r>
              <a:rPr lang="en-US" sz="2600" b="1" i="1" dirty="0" smtClean="0">
                <a:solidFill>
                  <a:schemeClr val="tx1"/>
                </a:solidFill>
              </a:rPr>
              <a:t>information</a:t>
            </a:r>
          </a:p>
          <a:p>
            <a:pPr lvl="1" eaLnBrk="1" hangingPunct="1">
              <a:lnSpc>
                <a:spcPct val="110000"/>
              </a:lnSpc>
              <a:buFont typeface="Arial" charset="0"/>
              <a:buNone/>
              <a:defRPr/>
            </a:pPr>
            <a:endParaRPr lang="en-US" sz="2600" dirty="0" smtClean="0">
              <a:solidFill>
                <a:schemeClr val="tx1"/>
              </a:solidFill>
            </a:endParaRP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sz="2200" dirty="0" smtClean="0"/>
              <a:t>Inherent information problem in markets</a:t>
            </a:r>
          </a:p>
          <a:p>
            <a:pPr lvl="3" eaLnBrk="1" hangingPunct="1">
              <a:lnSpc>
                <a:spcPct val="110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The public good is a public good</a:t>
            </a:r>
          </a:p>
          <a:p>
            <a:pPr lvl="3" eaLnBrk="1" hangingPunct="1">
              <a:lnSpc>
                <a:spcPct val="110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Good information/management is a public good</a:t>
            </a:r>
          </a:p>
          <a:p>
            <a:pPr lvl="3" eaLnBrk="1" hangingPunct="1">
              <a:lnSpc>
                <a:spcPct val="110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Shadow banking system not a substitute for banking system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sz="2200" dirty="0" smtClean="0"/>
              <a:t>Leading to deterioration in quality of lending</a:t>
            </a:r>
          </a:p>
          <a:p>
            <a:pPr lvl="3" eaLnBrk="1" hangingPunct="1">
              <a:lnSpc>
                <a:spcPct val="110000"/>
              </a:lnSpc>
              <a:defRPr/>
            </a:pPr>
            <a:r>
              <a:rPr lang="en-US" sz="1900" b="1" dirty="0" smtClean="0">
                <a:solidFill>
                  <a:schemeClr val="tx1"/>
                </a:solidFill>
              </a:rPr>
              <a:t>Inherent problems in rating agencies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sz="2200" dirty="0" smtClean="0"/>
              <a:t>But also increased problems associated with renegotiation of contracts (Increasing litigation risk)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sz="2200" dirty="0" smtClean="0"/>
              <a:t>“Improving markets” may lead to lower information content in markets</a:t>
            </a:r>
          </a:p>
          <a:p>
            <a:pPr lvl="3" eaLnBrk="1" hangingPunct="1">
              <a:lnSpc>
                <a:spcPct val="110000"/>
              </a:lnSpc>
              <a:defRPr/>
            </a:pPr>
            <a:r>
              <a:rPr lang="en-US" sz="1900" dirty="0" smtClean="0">
                <a:solidFill>
                  <a:schemeClr val="tx1"/>
                </a:solidFill>
              </a:rPr>
              <a:t>Extension of Grossman-</a:t>
            </a:r>
            <a:r>
              <a:rPr lang="en-US" sz="1900" dirty="0" err="1" smtClean="0">
                <a:solidFill>
                  <a:schemeClr val="tx1"/>
                </a:solidFill>
              </a:rPr>
              <a:t>Stiglitz</a:t>
            </a:r>
            <a:endParaRPr lang="en-US" sz="1900" dirty="0" smtClean="0">
              <a:solidFill>
                <a:schemeClr val="tx1"/>
              </a:solidFill>
            </a:endParaRPr>
          </a:p>
          <a:p>
            <a:pPr lvl="3" eaLnBrk="1" hangingPunct="1">
              <a:lnSpc>
                <a:spcPct val="110000"/>
              </a:lnSpc>
              <a:defRPr/>
            </a:pPr>
            <a:r>
              <a:rPr lang="en-US" sz="1900" dirty="0" smtClean="0">
                <a:solidFill>
                  <a:schemeClr val="tx1"/>
                </a:solidFill>
              </a:rPr>
              <a:t>Problems posed by flash trading?  (In zero-sum game, more information rents appropriated by those looking at behavior of those who gather and process information) </a:t>
            </a:r>
          </a:p>
          <a:p>
            <a:pPr marL="109728" indent="0" eaLnBrk="1" hangingPunct="1">
              <a:lnSpc>
                <a:spcPct val="110000"/>
              </a:lnSpc>
              <a:buNone/>
              <a:defRPr/>
            </a:pPr>
            <a:endParaRPr lang="en-US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Again:  </a:t>
            </a:r>
            <a:r>
              <a:rPr lang="en-US" i="1" dirty="0" smtClean="0"/>
              <a:t>Market equilibrium is not in general efficient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defRPr/>
            </a:pPr>
            <a:r>
              <a:rPr lang="en-US" sz="2200" dirty="0" smtClean="0"/>
              <a:t>Derivatives market—an example</a:t>
            </a:r>
          </a:p>
          <a:p>
            <a:pPr>
              <a:lnSpc>
                <a:spcPct val="110000"/>
              </a:lnSpc>
              <a:defRPr/>
            </a:pPr>
            <a:r>
              <a:rPr lang="en-US" sz="2200" dirty="0" smtClean="0"/>
              <a:t>Large fraction of market over the counter, non-transparent</a:t>
            </a:r>
          </a:p>
          <a:p>
            <a:pPr>
              <a:lnSpc>
                <a:spcPct val="110000"/>
              </a:lnSpc>
              <a:defRPr/>
            </a:pPr>
            <a:r>
              <a:rPr lang="en-US" sz="2200" dirty="0" smtClean="0"/>
              <a:t>Huge exposures—in billions</a:t>
            </a:r>
          </a:p>
          <a:p>
            <a:pPr>
              <a:lnSpc>
                <a:spcPct val="110000"/>
              </a:lnSpc>
              <a:defRPr/>
            </a:pPr>
            <a:r>
              <a:rPr lang="en-US" sz="2200" dirty="0" smtClean="0"/>
              <a:t>Previous discussion emphasized risks posed by “interconnectivity”</a:t>
            </a:r>
          </a:p>
          <a:p>
            <a:pPr>
              <a:lnSpc>
                <a:spcPct val="110000"/>
              </a:lnSpc>
              <a:defRPr/>
            </a:pPr>
            <a:r>
              <a:rPr lang="en-US" sz="2200" dirty="0" smtClean="0"/>
              <a:t>Further problems posed by lack of transparency of over-the-counter market</a:t>
            </a:r>
          </a:p>
          <a:p>
            <a:pPr eaLnBrk="1" hangingPunct="1">
              <a:lnSpc>
                <a:spcPct val="110000"/>
              </a:lnSpc>
              <a:buFont typeface="Arial" charset="0"/>
              <a:buNone/>
              <a:defRPr/>
            </a:pPr>
            <a:endParaRPr lang="en-US" sz="2200" dirty="0" smtClean="0"/>
          </a:p>
          <a:p>
            <a:pPr eaLnBrk="1" hangingPunct="1">
              <a:lnSpc>
                <a:spcPct val="110000"/>
              </a:lnSpc>
              <a:buFont typeface="Arial" charset="0"/>
              <a:buNone/>
              <a:defRPr/>
            </a:pPr>
            <a:r>
              <a:rPr lang="en-US" sz="2200" dirty="0" smtClean="0"/>
              <a:t>Undermining </a:t>
            </a:r>
            <a:r>
              <a:rPr lang="en-US" sz="2200" dirty="0" smtClean="0"/>
              <a:t>ability to have market discipline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200" dirty="0" smtClean="0"/>
              <a:t>Market couldn’t assess risks to which firm was exposed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200" dirty="0" smtClean="0"/>
              <a:t>Impeded basic notions of </a:t>
            </a:r>
            <a:r>
              <a:rPr lang="en-US" sz="2200" dirty="0" err="1" smtClean="0"/>
              <a:t>decentralizibility</a:t>
            </a:r>
            <a:endParaRPr lang="en-US" sz="2200" dirty="0" smtClean="0"/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000" dirty="0" smtClean="0"/>
              <a:t>Needed to know risk position of counterparties, in an infinite web</a:t>
            </a:r>
          </a:p>
          <a:p>
            <a:pPr eaLnBrk="1" hangingPunct="1">
              <a:lnSpc>
                <a:spcPct val="110000"/>
              </a:lnSpc>
              <a:buFont typeface="Arial" charset="0"/>
              <a:buNone/>
              <a:defRPr/>
            </a:pPr>
            <a:endParaRPr lang="en-US" sz="2200" dirty="0" smtClean="0"/>
          </a:p>
          <a:p>
            <a:pPr eaLnBrk="1" hangingPunct="1">
              <a:lnSpc>
                <a:spcPct val="110000"/>
              </a:lnSpc>
              <a:buFont typeface="Arial" charset="0"/>
              <a:buNone/>
              <a:defRPr/>
            </a:pPr>
            <a:r>
              <a:rPr lang="en-US" sz="2200" dirty="0" smtClean="0"/>
              <a:t>Explaining </a:t>
            </a:r>
            <a:r>
              <a:rPr lang="en-US" sz="2200" dirty="0" smtClean="0"/>
              <a:t>lack of transparency: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200" dirty="0" smtClean="0"/>
              <a:t>Ensuring that those who gathered information got information rents?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200" dirty="0" smtClean="0"/>
              <a:t>Exploitation of market ignorance?  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200" dirty="0" smtClean="0"/>
              <a:t>Corruption (as in IPO scandals in US earlier in decade)?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/>
              <a:t>3.  Structural Transformation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Great Depression was a period of structural transformation—move from agricultural to industry; Great Recession is another period of structural transformation (from manufacturing to service sector, induced by productivity increases and changes in comparative advantage brought on by globalization)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Rational-expectations models provide little insights in these situations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Periods of high uncertainty, information imperfections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464"/>
            <a:ext cx="8229600" cy="5126736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buFont typeface="Arial" charset="0"/>
              <a:buNone/>
              <a:defRPr/>
            </a:pPr>
            <a:r>
              <a:rPr lang="en-US" sz="2700" dirty="0" smtClean="0"/>
              <a:t>Hypothesis C:  </a:t>
            </a:r>
            <a:r>
              <a:rPr lang="en-US" sz="2700" b="1" i="1" dirty="0" smtClean="0"/>
              <a:t>structural transformations may be associated with extended periods of underutilization of resources</a:t>
            </a:r>
          </a:p>
          <a:p>
            <a:pPr eaLnBrk="1" hangingPunct="1">
              <a:lnSpc>
                <a:spcPct val="120000"/>
              </a:lnSpc>
              <a:defRPr/>
            </a:pPr>
            <a:endParaRPr lang="en-US" sz="2700" dirty="0" smtClean="0"/>
          </a:p>
          <a:p>
            <a:pPr eaLnBrk="1" hangingPunct="1">
              <a:lnSpc>
                <a:spcPct val="120000"/>
              </a:lnSpc>
              <a:defRPr/>
            </a:pPr>
            <a:r>
              <a:rPr lang="en-US" sz="2700" dirty="0" smtClean="0"/>
              <a:t>With </a:t>
            </a:r>
            <a:r>
              <a:rPr lang="en-US" sz="2700" dirty="0" smtClean="0"/>
              <a:t>elasticity of demand less than unity, sector with high productivity has declining income</a:t>
            </a:r>
          </a:p>
          <a:p>
            <a:pPr eaLnBrk="1" hangingPunct="1">
              <a:lnSpc>
                <a:spcPct val="120000"/>
              </a:lnSpc>
              <a:defRPr/>
            </a:pPr>
            <a:endParaRPr lang="en-US" sz="2700" dirty="0" smtClean="0"/>
          </a:p>
          <a:p>
            <a:pPr eaLnBrk="1" hangingPunct="1">
              <a:lnSpc>
                <a:spcPct val="120000"/>
              </a:lnSpc>
              <a:defRPr/>
            </a:pPr>
            <a:r>
              <a:rPr lang="en-US" sz="2700" dirty="0" smtClean="0"/>
              <a:t>There </a:t>
            </a:r>
            <a:r>
              <a:rPr lang="en-US" sz="2700" dirty="0" smtClean="0"/>
              <a:t>may be high capital costs (including individual-specific non-</a:t>
            </a:r>
            <a:r>
              <a:rPr lang="en-US" sz="2700" dirty="0" err="1" smtClean="0"/>
              <a:t>collateralizable</a:t>
            </a:r>
            <a:r>
              <a:rPr lang="en-US" sz="2700" dirty="0" smtClean="0"/>
              <a:t> investments) associated with transition—but with declining incomes, it may be impossible to finance transition privately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sz="2300" dirty="0" smtClean="0"/>
              <a:t>Capital market imperfections related to information asymmetries</a:t>
            </a:r>
          </a:p>
          <a:p>
            <a:pPr eaLnBrk="1" hangingPunct="1">
              <a:lnSpc>
                <a:spcPct val="120000"/>
              </a:lnSpc>
              <a:defRPr/>
            </a:pPr>
            <a:endParaRPr lang="en-US" sz="2700" dirty="0" smtClean="0"/>
          </a:p>
          <a:p>
            <a:pPr eaLnBrk="1" hangingPunct="1">
              <a:lnSpc>
                <a:spcPct val="120000"/>
              </a:lnSpc>
              <a:defRPr/>
            </a:pPr>
            <a:r>
              <a:rPr lang="en-US" sz="2700" dirty="0" smtClean="0"/>
              <a:t>Declining </a:t>
            </a:r>
            <a:r>
              <a:rPr lang="en-US" sz="2700" dirty="0" smtClean="0"/>
              <a:t>incomes in “trapped” high-productivity sector has adverse effect on other sectors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6963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Distorted economy (e.g. associated with bubble) can give rise to analogous problems</a:t>
            </a:r>
          </a:p>
          <a:p>
            <a:pPr lvl="1"/>
            <a:r>
              <a:rPr lang="en-US" dirty="0" smtClean="0"/>
              <a:t>Labor “trapped” in bloated construction sector and financial sectors</a:t>
            </a:r>
          </a:p>
          <a:p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 smtClean="0"/>
              <a:t>crisis has elements of both</a:t>
            </a:r>
          </a:p>
          <a:p>
            <a:pPr lvl="1"/>
            <a:r>
              <a:rPr lang="en-US" dirty="0" smtClean="0"/>
              <a:t>Movement out of manufacturing has been going on for a long time</a:t>
            </a:r>
          </a:p>
          <a:p>
            <a:pPr lvl="1"/>
            <a:r>
              <a:rPr lang="en-US" dirty="0" smtClean="0"/>
              <a:t>But problems compounded by cyclical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i="1" dirty="0" smtClean="0"/>
              <a:t>Conventional </a:t>
            </a:r>
            <a:r>
              <a:rPr lang="en-US" i="1" dirty="0" smtClean="0"/>
              <a:t>policy wisdom</a:t>
            </a:r>
            <a:endParaRPr lang="en-US" i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Even if there might be a bubble, couldn’t be sure, until after it breaks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And </a:t>
            </a:r>
            <a:r>
              <a:rPr lang="en-US" dirty="0" smtClean="0"/>
              <a:t>in any case, the interest rate is a blunt instrument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Using it to break bubble will distort economy and have other adverse side effects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Less </a:t>
            </a:r>
            <a:r>
              <a:rPr lang="en-US" dirty="0" smtClean="0"/>
              <a:t>expensive to clean up a problem after bubble breaks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dirty="0" smtClean="0"/>
          </a:p>
          <a:p>
            <a:pPr algn="ctr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b="1" dirty="0" smtClean="0"/>
              <a:t>IMPLICATION</a:t>
            </a:r>
            <a:r>
              <a:rPr lang="en-US" b="1" dirty="0" smtClean="0"/>
              <a:t>:</a:t>
            </a:r>
            <a:r>
              <a:rPr lang="en-US" dirty="0" smtClean="0"/>
              <a:t>  DO NOTHING</a:t>
            </a:r>
          </a:p>
          <a:p>
            <a:pPr algn="ctr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/>
              <a:t>Expected benefit small, expected cost </a:t>
            </a:r>
            <a:r>
              <a:rPr lang="en-US" dirty="0" smtClean="0"/>
              <a:t>large</a:t>
            </a:r>
          </a:p>
          <a:p>
            <a:pPr algn="ctr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dirty="0" smtClean="0"/>
          </a:p>
          <a:p>
            <a:pPr algn="ctr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b="1" dirty="0" smtClean="0"/>
              <a:t>EACH OF THESE PROPOSITIONS IS FLAWED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Basic 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000" dirty="0" smtClean="0"/>
              <a:t>Two sectors (industry, agriculture)</a:t>
            </a:r>
          </a:p>
          <a:p>
            <a:pPr>
              <a:buNone/>
            </a:pPr>
            <a:r>
              <a:rPr lang="es-ES" sz="2000" dirty="0" smtClean="0"/>
              <a:t>(1)  </a:t>
            </a:r>
            <a:r>
              <a:rPr lang="en-US" sz="2000" dirty="0" err="1" smtClean="0"/>
              <a:t>βα</a:t>
            </a:r>
            <a:r>
              <a:rPr lang="es-ES" sz="2000" dirty="0" smtClean="0"/>
              <a:t> =  </a:t>
            </a:r>
            <a:r>
              <a:rPr lang="en-US" sz="2000" dirty="0" smtClean="0"/>
              <a:t>β</a:t>
            </a:r>
            <a:r>
              <a:rPr lang="es-ES" sz="2000" dirty="0" smtClean="0"/>
              <a:t>D</a:t>
            </a:r>
            <a:r>
              <a:rPr lang="es-ES" sz="2000" baseline="30000" dirty="0" smtClean="0"/>
              <a:t>AA</a:t>
            </a:r>
            <a:r>
              <a:rPr lang="es-ES" sz="2000" dirty="0" smtClean="0"/>
              <a:t> (p, p</a:t>
            </a:r>
            <a:r>
              <a:rPr lang="en-US" sz="2000" dirty="0" smtClean="0"/>
              <a:t>α</a:t>
            </a:r>
            <a:r>
              <a:rPr lang="es-ES" sz="2000" dirty="0" smtClean="0"/>
              <a:t>) + E D</a:t>
            </a:r>
            <a:r>
              <a:rPr lang="es-ES" sz="2000" baseline="30000" dirty="0" smtClean="0"/>
              <a:t>MA</a:t>
            </a:r>
            <a:r>
              <a:rPr lang="es-ES" sz="2000" dirty="0" smtClean="0"/>
              <a:t> (p , w* )</a:t>
            </a:r>
            <a:endParaRPr lang="en-US" sz="2000" dirty="0" smtClean="0"/>
          </a:p>
          <a:p>
            <a:pPr marL="0" indent="0">
              <a:buNone/>
            </a:pPr>
            <a:r>
              <a:rPr lang="it-IT" sz="2000" dirty="0" smtClean="0"/>
              <a:t>  (2</a:t>
            </a:r>
            <a:r>
              <a:rPr lang="it-IT" sz="2000" dirty="0" smtClean="0"/>
              <a:t>)  H(E) = </a:t>
            </a:r>
            <a:r>
              <a:rPr lang="en-US" sz="2000" dirty="0" smtClean="0"/>
              <a:t>β</a:t>
            </a:r>
            <a:r>
              <a:rPr lang="it-IT" sz="2000" dirty="0" smtClean="0"/>
              <a:t>D</a:t>
            </a:r>
            <a:r>
              <a:rPr lang="it-IT" sz="2000" baseline="30000" dirty="0" smtClean="0"/>
              <a:t>AM</a:t>
            </a:r>
            <a:r>
              <a:rPr lang="it-IT" sz="2000" dirty="0" smtClean="0"/>
              <a:t> (p, p</a:t>
            </a:r>
            <a:r>
              <a:rPr lang="en-US" sz="2000" dirty="0" smtClean="0"/>
              <a:t>α</a:t>
            </a:r>
            <a:r>
              <a:rPr lang="it-IT" sz="2000" dirty="0" smtClean="0"/>
              <a:t>) + E D</a:t>
            </a:r>
            <a:r>
              <a:rPr lang="it-IT" sz="2000" baseline="30000" dirty="0" smtClean="0"/>
              <a:t>MM</a:t>
            </a:r>
            <a:r>
              <a:rPr lang="it-IT" sz="2000" dirty="0" smtClean="0"/>
              <a:t> (p , w* ) +I</a:t>
            </a:r>
            <a:endParaRPr lang="en-US" sz="2000" dirty="0" smtClean="0"/>
          </a:p>
          <a:p>
            <a:pPr marL="514350" indent="-514350">
              <a:buNone/>
            </a:pP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smtClean="0"/>
              <a:t>β </a:t>
            </a:r>
            <a:r>
              <a:rPr lang="en-US" sz="2000" dirty="0" smtClean="0"/>
              <a:t>is the labor force in agriculture, (1 - β) is the labor force in industry,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α </a:t>
            </a:r>
            <a:r>
              <a:rPr lang="en-US" sz="2000" dirty="0" smtClean="0"/>
              <a:t>is productivity in </a:t>
            </a:r>
            <a:r>
              <a:rPr lang="en-US" sz="2000" dirty="0" smtClean="0"/>
              <a:t>agriculture,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 err="1" smtClean="0"/>
              <a:t>D</a:t>
            </a:r>
            <a:r>
              <a:rPr lang="en-US" sz="2000" baseline="30000" dirty="0" err="1" smtClean="0"/>
              <a:t>ij</a:t>
            </a:r>
            <a:r>
              <a:rPr lang="en-US" sz="2000" dirty="0" smtClean="0"/>
              <a:t> is demand from those in sector </a:t>
            </a:r>
            <a:r>
              <a:rPr lang="en-US" sz="2000" dirty="0" err="1" smtClean="0"/>
              <a:t>i</a:t>
            </a:r>
            <a:r>
              <a:rPr lang="en-US" sz="2000" dirty="0" smtClean="0"/>
              <a:t> for goods from sector j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w</a:t>
            </a:r>
            <a:r>
              <a:rPr lang="en-US" sz="2000" dirty="0" smtClean="0"/>
              <a:t>* is the (fixed) efficiency wage in the urban sector,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I </a:t>
            </a:r>
            <a:r>
              <a:rPr lang="en-US" sz="2000" dirty="0" smtClean="0"/>
              <a:t>is the level of investment (assumed to be industrial goods),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p </a:t>
            </a:r>
            <a:r>
              <a:rPr lang="en-US" sz="2000" dirty="0" smtClean="0"/>
              <a:t>is the price of agricultural goods in terms of manufactured goods, which is chosen as the </a:t>
            </a:r>
            <a:r>
              <a:rPr lang="en-US" sz="2000" dirty="0" err="1" smtClean="0"/>
              <a:t>numeraire</a:t>
            </a:r>
            <a:r>
              <a:rPr lang="en-US" sz="2000" dirty="0" smtClean="0"/>
              <a:t>, and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E </a:t>
            </a:r>
            <a:r>
              <a:rPr lang="en-US" sz="2000" dirty="0" smtClean="0"/>
              <a:t>is the level of employment  (E ≤ 1 - β);</a:t>
            </a:r>
          </a:p>
          <a:p>
            <a:pPr>
              <a:buNone/>
            </a:pPr>
            <a:r>
              <a:rPr lang="en-US" sz="2000" dirty="0" smtClean="0"/>
              <a:t> and where we have normalized the labor force at unity.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Normally (under stability condition, other plausible conditions) with immobile labor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n </a:t>
            </a:r>
            <a:r>
              <a:rPr lang="en-US" dirty="0" smtClean="0"/>
              <a:t>increase in agricultural productivity unambiguously yields a reduction in the relative price of agriculture and in employment in manufacturing. </a:t>
            </a:r>
          </a:p>
          <a:p>
            <a:pPr lvl="1"/>
            <a:r>
              <a:rPr lang="en-US" dirty="0" smtClean="0">
                <a:cs typeface="Helvetica" pitchFamily="34" charset="0"/>
              </a:rPr>
              <a:t>The result of mobility-constrained agricultural sector productivity growth is an extended economy-wide slump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Great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From 1929 to 1932, US agriculture income fell more than 50% </a:t>
            </a:r>
          </a:p>
          <a:p>
            <a:endParaRPr lang="en-US" dirty="0" smtClean="0"/>
          </a:p>
          <a:p>
            <a:r>
              <a:rPr lang="en-US" dirty="0" smtClean="0"/>
              <a:t>While </a:t>
            </a:r>
            <a:r>
              <a:rPr lang="en-US" dirty="0" smtClean="0"/>
              <a:t>there had been considerable mobility out of agriculture in the 1920s (from 30% to 25% of population), in the 1930s almost no outmigration</a:t>
            </a:r>
          </a:p>
          <a:p>
            <a:pPr lvl="1"/>
            <a:r>
              <a:rPr lang="en-US" dirty="0" smtClean="0"/>
              <a:t>Labor was trapped</a:t>
            </a:r>
          </a:p>
          <a:p>
            <a:pPr lvl="1"/>
            <a:r>
              <a:rPr lang="en-US" dirty="0" smtClean="0"/>
              <a:t>Could not afford to move</a:t>
            </a:r>
          </a:p>
          <a:p>
            <a:pPr lvl="1"/>
            <a:r>
              <a:rPr lang="en-US" dirty="0" smtClean="0"/>
              <a:t>High unemployment meant returns to moving low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Government Expenditures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Under the stability condition, an increase in government expenditure increases urban employment and raises agricultural prices and incomes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Even </a:t>
            </a:r>
            <a:r>
              <a:rPr lang="en-US" i="1" dirty="0" smtClean="0"/>
              <a:t>though problem is structural, Keynesian policies work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Even </a:t>
            </a:r>
            <a:r>
              <a:rPr lang="en-US" i="1" dirty="0" smtClean="0"/>
              <a:t>more effective if spending is directed at underlying structural problem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Emerging from the Great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New Deal was not big enough to offset negative effects of declining farm income</a:t>
            </a:r>
          </a:p>
          <a:p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 smtClean="0"/>
              <a:t>much of Federal spending offset by cutbacks at state and local level</a:t>
            </a:r>
          </a:p>
          <a:p>
            <a:endParaRPr lang="en-US" dirty="0" smtClean="0"/>
          </a:p>
          <a:p>
            <a:r>
              <a:rPr lang="en-US" dirty="0" smtClean="0"/>
              <a:t>Analogous </a:t>
            </a:r>
            <a:r>
              <a:rPr lang="en-US" dirty="0" smtClean="0"/>
              <a:t>to current situation, where government employment is now lower by 700,00 than it was before crisis</a:t>
            </a:r>
          </a:p>
          <a:p>
            <a:pPr lvl="1"/>
            <a:r>
              <a:rPr lang="en-US" dirty="0" smtClean="0"/>
              <a:t> Local government alone has lost 550,000 since the peak of employment in September 2008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WWII was a massive Keynesian stimulus</a:t>
            </a:r>
          </a:p>
          <a:p>
            <a:r>
              <a:rPr lang="en-US" dirty="0" smtClean="0"/>
              <a:t>Moved people from rural to urban sector</a:t>
            </a:r>
          </a:p>
          <a:p>
            <a:r>
              <a:rPr lang="en-US" dirty="0" smtClean="0"/>
              <a:t>Provided them with training</a:t>
            </a:r>
          </a:p>
          <a:p>
            <a:r>
              <a:rPr lang="en-US" dirty="0" smtClean="0"/>
              <a:t>Especially in conjunction with GI bill</a:t>
            </a:r>
          </a:p>
          <a:p>
            <a:r>
              <a:rPr lang="en-US" i="1" dirty="0" smtClean="0"/>
              <a:t>It was thus an “industrial policy” as well as a Keynesian policy</a:t>
            </a:r>
          </a:p>
          <a:p>
            <a:r>
              <a:rPr lang="en-US" dirty="0" smtClean="0"/>
              <a:t>Forced savings during War provided stimulus to buy goods after War</a:t>
            </a:r>
          </a:p>
          <a:p>
            <a:pPr lvl="1"/>
            <a:r>
              <a:rPr lang="en-US" dirty="0" smtClean="0"/>
              <a:t>In contrast to the legacy of debt now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 model, under normal condition, lowering urban wages lowers agricultural prices and urban employment</a:t>
            </a:r>
          </a:p>
          <a:p>
            <a:r>
              <a:rPr lang="en-US" i="1" dirty="0" smtClean="0"/>
              <a:t>High (rigid) wages are not the problem</a:t>
            </a:r>
          </a:p>
          <a:p>
            <a:r>
              <a:rPr lang="en-US" i="1" dirty="0" smtClean="0"/>
              <a:t>Lowering wages would lower aggregate demand—worsen the problem</a:t>
            </a:r>
          </a:p>
          <a:p>
            <a:r>
              <a:rPr lang="en-US" i="1" dirty="0" smtClean="0"/>
              <a:t>In this crisis, the US—country with most flexible labor market—has had poor job performance, worse than many others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An </a:t>
            </a:r>
            <a:r>
              <a:rPr lang="en-US" i="1" dirty="0" smtClean="0"/>
              <a:t>aside </a:t>
            </a:r>
            <a:r>
              <a:rPr lang="en-US" i="1" dirty="0" smtClean="0"/>
              <a:t>on </a:t>
            </a:r>
            <a:r>
              <a:rPr lang="en-US" i="1" dirty="0" smtClean="0"/>
              <a:t>irrelevance </a:t>
            </a:r>
            <a:r>
              <a:rPr lang="en-US" i="1" dirty="0" smtClean="0"/>
              <a:t>of </a:t>
            </a:r>
            <a:r>
              <a:rPr lang="en-US" i="1" dirty="0" smtClean="0"/>
              <a:t>standard </a:t>
            </a:r>
            <a:r>
              <a:rPr lang="en-US" i="1" dirty="0"/>
              <a:t>m</a:t>
            </a:r>
            <a:r>
              <a:rPr lang="en-US" i="1" dirty="0" smtClean="0"/>
              <a:t>acro-models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Helvetica" pitchFamily="34" charset="0"/>
                <a:cs typeface="Helvetica" pitchFamily="34" charset="0"/>
              </a:rPr>
              <a:t>Since such structural transformations occur  very seldom, rational expectation models are not of much help</a:t>
            </a:r>
          </a:p>
          <a:p>
            <a:r>
              <a:rPr lang="en-US" sz="2400" dirty="0" smtClean="0">
                <a:latin typeface="Helvetica" pitchFamily="34" charset="0"/>
                <a:cs typeface="Helvetica" pitchFamily="34" charset="0"/>
              </a:rPr>
              <a:t>Since the central issue is structural, aggregate model with single sector not of much help</a:t>
            </a:r>
          </a:p>
          <a:p>
            <a:r>
              <a:rPr lang="en-US" sz="2400" dirty="0" smtClean="0">
                <a:latin typeface="Helvetica" pitchFamily="34" charset="0"/>
                <a:cs typeface="Helvetica" pitchFamily="34" charset="0"/>
              </a:rPr>
              <a:t>Since among major effects are those arising from redistribution, a representative agent model is not of much help</a:t>
            </a:r>
          </a:p>
          <a:p>
            <a:r>
              <a:rPr lang="en-US" sz="2400" dirty="0" smtClean="0">
                <a:latin typeface="Helvetica" pitchFamily="34" charset="0"/>
                <a:cs typeface="Helvetica" pitchFamily="34" charset="0"/>
              </a:rPr>
              <a:t>Since central issue entails frictions in mobility, assuming perfect markets is not of much help</a:t>
            </a:r>
          </a:p>
          <a:p>
            <a:r>
              <a:rPr lang="en-US" sz="2400" dirty="0" smtClean="0">
                <a:latin typeface="Helvetica" pitchFamily="34" charset="0"/>
                <a:cs typeface="Helvetica" pitchFamily="34" charset="0"/>
              </a:rPr>
              <a:t>Problems exacerbated by efficiency wage effects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An </a:t>
            </a:r>
            <a:r>
              <a:rPr lang="en-US" i="1" dirty="0" smtClean="0"/>
              <a:t>aside </a:t>
            </a:r>
            <a:r>
              <a:rPr lang="en-US" i="1" dirty="0" smtClean="0"/>
              <a:t>on </a:t>
            </a:r>
            <a:r>
              <a:rPr lang="en-US" i="1" dirty="0" smtClean="0"/>
              <a:t>current </a:t>
            </a:r>
            <a:r>
              <a:rPr lang="en-US" i="1" dirty="0"/>
              <a:t>i</a:t>
            </a:r>
            <a:r>
              <a:rPr lang="en-US" i="1" dirty="0" smtClean="0"/>
              <a:t>nterpretations </a:t>
            </a:r>
            <a:r>
              <a:rPr lang="en-US" i="1" dirty="0" smtClean="0"/>
              <a:t>of the </a:t>
            </a:r>
            <a:r>
              <a:rPr lang="en-US" i="1" dirty="0"/>
              <a:t>G</a:t>
            </a:r>
            <a:r>
              <a:rPr lang="en-US" i="1" dirty="0" smtClean="0"/>
              <a:t>reat </a:t>
            </a:r>
            <a:r>
              <a:rPr lang="en-US" i="1" dirty="0" smtClean="0"/>
              <a:t>Depression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Banking crisis was a result of the economic downturn, not a cause</a:t>
            </a:r>
          </a:p>
          <a:p>
            <a:r>
              <a:rPr lang="en-US" dirty="0" smtClean="0"/>
              <a:t>But financial crisis can help perpetuate downturn</a:t>
            </a:r>
          </a:p>
          <a:p>
            <a:r>
              <a:rPr lang="en-US" dirty="0" smtClean="0"/>
              <a:t>Standard interpretation has it that </a:t>
            </a:r>
            <a:r>
              <a:rPr lang="en-US" i="1" dirty="0" smtClean="0"/>
              <a:t>if only the Fed had expanded money supply, Great Depression would have been avoided; monetary contraction caused the Depression</a:t>
            </a:r>
          </a:p>
          <a:p>
            <a:r>
              <a:rPr lang="en-US" dirty="0" smtClean="0"/>
              <a:t>But we’ve had a massive expansion of money base—but economy is still very weak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4.  Instability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10000"/>
              </a:lnSpc>
              <a:buFont typeface="Arial" charset="0"/>
              <a:buNone/>
              <a:defRPr/>
            </a:pPr>
            <a:r>
              <a:rPr lang="en-US" sz="2500" dirty="0" smtClean="0"/>
              <a:t>Hypothesis D</a:t>
            </a:r>
            <a:r>
              <a:rPr lang="en-US" sz="2500" b="1" dirty="0" smtClean="0"/>
              <a:t>:  </a:t>
            </a:r>
            <a:r>
              <a:rPr lang="en-US" sz="2500" b="1" i="1" dirty="0" smtClean="0"/>
              <a:t>Especially with information imperfections, market adjustments to a perturbation from equilibrium may be (locally)  </a:t>
            </a:r>
            <a:r>
              <a:rPr lang="en-US" sz="2500" b="1" i="1" dirty="0" err="1" smtClean="0"/>
              <a:t>destablizing</a:t>
            </a:r>
            <a:endParaRPr lang="en-US" sz="2500" b="1" i="1" dirty="0" smtClean="0"/>
          </a:p>
          <a:p>
            <a:pPr eaLnBrk="1" hangingPunct="1">
              <a:lnSpc>
                <a:spcPct val="110000"/>
              </a:lnSpc>
              <a:defRPr/>
            </a:pPr>
            <a:endParaRPr lang="en-US" sz="2500" dirty="0" smtClean="0"/>
          </a:p>
          <a:p>
            <a:pPr eaLnBrk="1" hangingPunct="1">
              <a:lnSpc>
                <a:spcPct val="110000"/>
              </a:lnSpc>
              <a:defRPr/>
            </a:pPr>
            <a:r>
              <a:rPr lang="en-US" sz="2500" dirty="0" smtClean="0"/>
              <a:t>Question </a:t>
            </a:r>
            <a:r>
              <a:rPr lang="en-US" sz="2500" dirty="0" smtClean="0"/>
              <a:t>not asked by standard theorem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500" dirty="0" smtClean="0"/>
              <a:t>Partial equilibrium models suggest stability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500" dirty="0" smtClean="0"/>
              <a:t>But Fisher/Greenwald/</a:t>
            </a:r>
            <a:r>
              <a:rPr lang="en-US" sz="2500" dirty="0" err="1" smtClean="0"/>
              <a:t>Stiglitz</a:t>
            </a:r>
            <a:r>
              <a:rPr lang="en-US" sz="2500" dirty="0" smtClean="0"/>
              <a:t> price-debt dynamics suggest otherwise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200" dirty="0" smtClean="0"/>
              <a:t>With unemployment, wage and price declines—or even  increases that are less than expected—can lower employment and aggregate demand, and can have </a:t>
            </a:r>
            <a:r>
              <a:rPr lang="en-US" sz="2200" b="1" dirty="0" smtClean="0"/>
              <a:t>asset price </a:t>
            </a:r>
            <a:r>
              <a:rPr lang="en-US" sz="2200" dirty="0" smtClean="0"/>
              <a:t>effects which further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200" dirty="0" smtClean="0"/>
              <a:t>Lower aggregate demand and increase unemployment </a:t>
            </a:r>
            <a:r>
              <a:rPr lang="en-US" sz="2200" i="1" dirty="0" smtClean="0"/>
              <a:t>and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200" dirty="0" smtClean="0"/>
              <a:t>Lower aggregate supply and increase unemployment still further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1. Inflation targeting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eaLnBrk="1" hangingPunct="1">
              <a:lnSpc>
                <a:spcPct val="120000"/>
              </a:lnSpc>
              <a:buFont typeface="Arial" charset="0"/>
              <a:buNone/>
              <a:defRPr/>
            </a:pPr>
            <a:r>
              <a:rPr lang="en-US" sz="3000" dirty="0" smtClean="0"/>
              <a:t>Distortions from relative commodity prices being out of equilibrium as a result of inflation are second order relative to losses from financial sector distortions</a:t>
            </a:r>
          </a:p>
          <a:p>
            <a:pPr marL="914400" lvl="1" indent="-514350" eaLnBrk="1" hangingPunct="1">
              <a:lnSpc>
                <a:spcPct val="120000"/>
              </a:lnSpc>
              <a:defRPr/>
            </a:pPr>
            <a:r>
              <a:rPr lang="en-US" sz="2600" dirty="0" smtClean="0"/>
              <a:t>Both before the crisis, even more, after the bubble broke</a:t>
            </a:r>
          </a:p>
          <a:p>
            <a:pPr marL="914400" lvl="1" indent="-514350" eaLnBrk="1" hangingPunct="1">
              <a:lnSpc>
                <a:spcPct val="120000"/>
              </a:lnSpc>
              <a:defRPr/>
            </a:pPr>
            <a:r>
              <a:rPr lang="en-US" sz="2600" dirty="0" smtClean="0"/>
              <a:t>Ensuring low inflation does not suffice to ensure high and stable growth</a:t>
            </a:r>
          </a:p>
          <a:p>
            <a:pPr marL="914400" lvl="1" indent="-514350" eaLnBrk="1" hangingPunct="1">
              <a:lnSpc>
                <a:spcPct val="120000"/>
              </a:lnSpc>
              <a:defRPr/>
            </a:pPr>
            <a:r>
              <a:rPr lang="en-US" sz="2600" dirty="0" smtClean="0"/>
              <a:t>More generally, no general theorem that optimal response to a perturbation leading to more inflation is to raise interest rate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en-US" sz="2200" dirty="0" smtClean="0"/>
              <a:t>Depends on source of disturbance</a:t>
            </a:r>
          </a:p>
          <a:p>
            <a:pPr marL="514350" indent="-514350" eaLnBrk="1" hangingPunct="1">
              <a:lnSpc>
                <a:spcPct val="120000"/>
              </a:lnSpc>
              <a:defRPr/>
            </a:pPr>
            <a:endParaRPr lang="en-US" sz="3000" i="1" dirty="0" smtClean="0"/>
          </a:p>
          <a:p>
            <a:pPr marL="514350" indent="-514350" eaLnBrk="1" hangingPunct="1">
              <a:lnSpc>
                <a:spcPct val="120000"/>
              </a:lnSpc>
              <a:defRPr/>
            </a:pPr>
            <a:r>
              <a:rPr lang="en-US" sz="3000" i="1" dirty="0" smtClean="0"/>
              <a:t>Inflation </a:t>
            </a:r>
            <a:r>
              <a:rPr lang="en-US" sz="3000" i="1" dirty="0" smtClean="0"/>
              <a:t>targeting risks shifting attention away from first-order concerns</a:t>
            </a:r>
          </a:p>
          <a:p>
            <a:pPr marL="514350" indent="-514350" eaLnBrk="1" hangingPunct="1">
              <a:lnSpc>
                <a:spcPct val="120000"/>
              </a:lnSpc>
              <a:defRPr/>
            </a:pPr>
            <a:endParaRPr lang="en-US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This crisis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/>
              <a:t>Combines elements of increased risk, reduced quality of information, a structural transformation, with two more ingredients</a:t>
            </a:r>
            <a:r>
              <a:rPr lang="en-US" dirty="0" smtClean="0"/>
              <a:t>: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Growing inequality domestically, which would normally lead to lower savings rate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Except in a representative agent model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Obfuscated by growing indebtedness, bubble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Growing </a:t>
            </a:r>
            <a:r>
              <a:rPr lang="en-US" dirty="0" smtClean="0"/>
              <a:t>global reserves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i="1" dirty="0" smtClean="0"/>
              <a:t>Rapidly growing </a:t>
            </a:r>
            <a:r>
              <a:rPr lang="en-US" dirty="0" smtClean="0"/>
              <a:t>global precautionary savings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Effects obfuscated by real estate bubble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Toward </a:t>
            </a:r>
            <a:r>
              <a:rPr lang="en-US" dirty="0" smtClean="0"/>
              <a:t>a New Macroeconomics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000" dirty="0" smtClean="0"/>
              <a:t>Should be clear that standard models were ill-equipped to address key issues discussed above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 smtClean="0"/>
              <a:t>Assumptions ruled out or ignored many key issues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200" dirty="0" smtClean="0"/>
              <a:t>Many of risks represent redistributions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200" dirty="0" smtClean="0"/>
              <a:t>How these redistributions affect aggregate behavior is central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3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3000" dirty="0" smtClean="0"/>
              <a:t>New </a:t>
            </a:r>
            <a:r>
              <a:rPr lang="en-US" sz="3000" dirty="0" smtClean="0"/>
              <a:t>Macroeconomics needs to incorporate an analysis of Risk, Information, Institutions, Stability, set in a context of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 smtClean="0"/>
              <a:t>Inequality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 smtClean="0"/>
              <a:t>Globalization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 smtClean="0"/>
              <a:t>Structural Transformation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7346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000" smtClean="0"/>
              <a:t>With greater sensitivity to assumptions (including mathematical assumptions) that effectively assume what was to be proved (e.g. with respect to benefits of risk diversification, effects of redistributions) 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Concluding </a:t>
            </a:r>
            <a:r>
              <a:rPr lang="en-US" dirty="0" smtClean="0"/>
              <a:t>remarks</a:t>
            </a:r>
            <a:endParaRPr lang="en-US" dirty="0" smtClean="0"/>
          </a:p>
        </p:txBody>
      </p:sp>
      <p:sp>
        <p:nvSpPr>
          <p:cNvPr id="65538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sz="2400" dirty="0" smtClean="0"/>
              <a:t>Models and policy frameworks (including many used by Central Banks) contributed to their failures before and after the crisis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dirty="0" smtClean="0"/>
              <a:t>And also provide less guidance on how to achieve growth with stability (access to finance)</a:t>
            </a:r>
          </a:p>
          <a:p>
            <a:pPr eaLnBrk="1" hangingPunct="1">
              <a:lnSpc>
                <a:spcPct val="110000"/>
              </a:lnSpc>
            </a:pPr>
            <a:endParaRPr lang="en-US" sz="2400" dirty="0" smtClean="0"/>
          </a:p>
          <a:p>
            <a:pPr eaLnBrk="1" hangingPunct="1">
              <a:lnSpc>
                <a:spcPct val="110000"/>
              </a:lnSpc>
            </a:pPr>
            <a:r>
              <a:rPr lang="en-US" sz="2400" dirty="0" smtClean="0"/>
              <a:t>Fortunately</a:t>
            </a:r>
            <a:r>
              <a:rPr lang="en-US" sz="2400" dirty="0" smtClean="0"/>
              <a:t>, new models provide alternative frameworks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dirty="0" smtClean="0"/>
              <a:t>Many of central ingredients already available</a:t>
            </a:r>
          </a:p>
          <a:p>
            <a:pPr lvl="2" eaLnBrk="1" hangingPunct="1">
              <a:lnSpc>
                <a:spcPct val="110000"/>
              </a:lnSpc>
            </a:pPr>
            <a:r>
              <a:rPr lang="en-US" sz="1800" dirty="0" smtClean="0"/>
              <a:t>Credit availability/banking behavior</a:t>
            </a:r>
          </a:p>
          <a:p>
            <a:pPr lvl="2" eaLnBrk="1" hangingPunct="1">
              <a:lnSpc>
                <a:spcPct val="110000"/>
              </a:lnSpc>
            </a:pPr>
            <a:r>
              <a:rPr lang="en-US" sz="1800" dirty="0" smtClean="0"/>
              <a:t>Credit </a:t>
            </a:r>
            <a:r>
              <a:rPr lang="en-US" sz="1800" dirty="0" err="1" smtClean="0"/>
              <a:t>interlinkages</a:t>
            </a:r>
            <a:endParaRPr lang="en-US" sz="1800" dirty="0" smtClean="0"/>
          </a:p>
          <a:p>
            <a:pPr lvl="1" eaLnBrk="1" hangingPunct="1">
              <a:lnSpc>
                <a:spcPct val="110000"/>
              </a:lnSpc>
            </a:pPr>
            <a:r>
              <a:rPr lang="en-US" sz="2000" dirty="0" smtClean="0"/>
              <a:t>More broadly, sensitive to (</a:t>
            </a:r>
            <a:r>
              <a:rPr lang="en-US" sz="2000" dirty="0" err="1" smtClean="0"/>
              <a:t>i</a:t>
            </a:r>
            <a:r>
              <a:rPr lang="en-US" sz="2000" dirty="0" smtClean="0"/>
              <a:t>) agency problems; (ii) externalities; and (iii) broader set of market failures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dirty="0" smtClean="0"/>
              <a:t>Models based on rational behavior and rational expectations (</a:t>
            </a:r>
            <a:r>
              <a:rPr lang="en-US" sz="2000" i="1" dirty="0" smtClean="0"/>
              <a:t>even with information asymmetries) </a:t>
            </a:r>
            <a:r>
              <a:rPr lang="en-US" sz="2000" dirty="0" smtClean="0"/>
              <a:t>cannot fully explain what is observed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dirty="0" smtClean="0"/>
              <a:t>But there can be systematic patterns in irrationality, that can be studied and incorporated into our models</a:t>
            </a:r>
          </a:p>
          <a:p>
            <a:pPr eaLnBrk="1" hangingPunct="1">
              <a:lnSpc>
                <a:spcPct val="110000"/>
              </a:lnSpc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Concluding </a:t>
            </a:r>
            <a:r>
              <a:rPr lang="en-US" dirty="0" smtClean="0"/>
              <a:t>remarks</a:t>
            </a:r>
            <a:endParaRPr lang="en-US" dirty="0" smtClean="0"/>
          </a:p>
        </p:txBody>
      </p:sp>
      <p:sp>
        <p:nvSpPr>
          <p:cNvPr id="66562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Less likely that a single model, a simple (but wrong) paradigm will dominate as it did in the past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Trade-offs in modeling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Greater realism in modeling banking/shadow banking, key distributional issues (life cycle), key financial market constraints  may necessitate simplifying in other, less important directions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Complexities arising from intertemporal maximization over an infinite horizon of far less importance than those associated with an accurate depiction of financial markets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New </a:t>
            </a:r>
            <a:r>
              <a:rPr lang="en-US" i="1" dirty="0" smtClean="0"/>
              <a:t>policy frameworks</a:t>
            </a:r>
            <a:endParaRPr lang="en-US" i="1" dirty="0" smtClean="0"/>
          </a:p>
        </p:txBody>
      </p:sp>
      <p:sp>
        <p:nvSpPr>
          <p:cNvPr id="675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New policy frameworks need to be developed based on this new macroeconomic modeling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Focus not just on price stability but also in financial stability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2. </a:t>
            </a:r>
            <a:r>
              <a:rPr lang="en-US" dirty="0" smtClean="0"/>
              <a:t>“</a:t>
            </a:r>
            <a:r>
              <a:rPr lang="en-US" dirty="0" smtClean="0"/>
              <a:t>Markets are neither efficient nor self-correcting”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eaLnBrk="1" hangingPunct="1">
              <a:lnSpc>
                <a:spcPct val="110000"/>
              </a:lnSpc>
              <a:defRPr/>
            </a:pPr>
            <a:r>
              <a:rPr lang="en-US" sz="2500" dirty="0" smtClean="0"/>
              <a:t>General theorem:  </a:t>
            </a:r>
            <a:r>
              <a:rPr lang="en-US" sz="2500" b="1" dirty="0" smtClean="0"/>
              <a:t>whenever information is imperfect or risk markets incomplete (that is, always) markets are not constrained Pareto efficient </a:t>
            </a:r>
            <a:r>
              <a:rPr lang="en-US" sz="2500" dirty="0" smtClean="0"/>
              <a:t>(Greenwald-</a:t>
            </a:r>
            <a:r>
              <a:rPr lang="en-US" sz="2500" dirty="0" err="1" smtClean="0"/>
              <a:t>Stiglitz</a:t>
            </a:r>
            <a:r>
              <a:rPr lang="en-US" sz="2500" dirty="0" smtClean="0"/>
              <a:t>)</a:t>
            </a:r>
            <a:endParaRPr lang="en-US" sz="2500" b="1" dirty="0" smtClean="0"/>
          </a:p>
          <a:p>
            <a:pPr marL="914400" lvl="1" indent="-514350" eaLnBrk="1" hangingPunct="1">
              <a:lnSpc>
                <a:spcPct val="110000"/>
              </a:lnSpc>
              <a:defRPr/>
            </a:pPr>
            <a:r>
              <a:rPr lang="en-US" sz="2200" dirty="0" smtClean="0"/>
              <a:t>Pervasive </a:t>
            </a:r>
            <a:r>
              <a:rPr lang="en-US" sz="2200" b="1" dirty="0" smtClean="0"/>
              <a:t>externalities</a:t>
            </a:r>
          </a:p>
          <a:p>
            <a:pPr marL="914400" lvl="1" indent="-514350" eaLnBrk="1" hangingPunct="1">
              <a:lnSpc>
                <a:spcPct val="110000"/>
              </a:lnSpc>
              <a:defRPr/>
            </a:pPr>
            <a:r>
              <a:rPr lang="en-US" sz="2200" dirty="0" smtClean="0"/>
              <a:t>Pervasive </a:t>
            </a:r>
            <a:r>
              <a:rPr lang="en-US" sz="2200" b="1" dirty="0" smtClean="0"/>
              <a:t>agency</a:t>
            </a:r>
            <a:r>
              <a:rPr lang="en-US" sz="2200" dirty="0" smtClean="0"/>
              <a:t> problems </a:t>
            </a:r>
          </a:p>
          <a:p>
            <a:pPr marL="1314450" lvl="2" indent="-514350" eaLnBrk="1" hangingPunct="1">
              <a:lnSpc>
                <a:spcPct val="110000"/>
              </a:lnSpc>
              <a:defRPr/>
            </a:pPr>
            <a:r>
              <a:rPr lang="en-US" sz="2000" dirty="0" smtClean="0"/>
              <a:t>Manifest in financial sector (e.g. in their incentive structure)</a:t>
            </a:r>
          </a:p>
          <a:p>
            <a:pPr marL="914400" lvl="1" indent="-514350" eaLnBrk="1" hangingPunct="1">
              <a:lnSpc>
                <a:spcPct val="110000"/>
              </a:lnSpc>
              <a:defRPr/>
            </a:pPr>
            <a:r>
              <a:rPr lang="en-US" sz="2200" dirty="0" smtClean="0"/>
              <a:t>Greenspan should not have been surprised at risks—they had incentive to undertake excessive risk</a:t>
            </a:r>
          </a:p>
          <a:p>
            <a:pPr marL="1314450" lvl="2" indent="-514350" eaLnBrk="1" hangingPunct="1">
              <a:lnSpc>
                <a:spcPct val="110000"/>
              </a:lnSpc>
              <a:defRPr/>
            </a:pPr>
            <a:r>
              <a:rPr lang="en-US" sz="2000" dirty="0" smtClean="0"/>
              <a:t>Both at the individual level (agency problems)</a:t>
            </a:r>
          </a:p>
          <a:p>
            <a:pPr marL="1314450" lvl="2" indent="-514350" eaLnBrk="1" hangingPunct="1">
              <a:lnSpc>
                <a:spcPct val="110000"/>
              </a:lnSpc>
              <a:defRPr/>
            </a:pPr>
            <a:r>
              <a:rPr lang="en-US" sz="2000" dirty="0" smtClean="0"/>
              <a:t>And organizational (too big to fail) </a:t>
            </a:r>
          </a:p>
          <a:p>
            <a:pPr marL="1314450" lvl="2" indent="-514350" eaLnBrk="1" hangingPunct="1">
              <a:lnSpc>
                <a:spcPct val="110000"/>
              </a:lnSpc>
              <a:defRPr/>
            </a:pPr>
            <a:r>
              <a:rPr lang="en-US" sz="1900" dirty="0" smtClean="0"/>
              <a:t>Problems of too big to fail banks had grown markedly worse in previous decade as a result of repeal of Glass-</a:t>
            </a:r>
            <a:r>
              <a:rPr lang="en-US" sz="1900" dirty="0" err="1" smtClean="0"/>
              <a:t>Steagall</a:t>
            </a:r>
            <a:endParaRPr lang="en-US" sz="2000" dirty="0" smtClean="0"/>
          </a:p>
          <a:p>
            <a:pPr marL="914400" lvl="1" indent="-514350" eaLnBrk="1" hangingPunct="1">
              <a:lnSpc>
                <a:spcPct val="110000"/>
              </a:lnSpc>
              <a:defRPr/>
            </a:pPr>
            <a:r>
              <a:rPr lang="en-US" sz="2200" b="1" dirty="0" smtClean="0"/>
              <a:t>Systemic consequences (which market participants will not take into account) are the reason we have regulation</a:t>
            </a:r>
          </a:p>
          <a:p>
            <a:pPr marL="1314450" lvl="2" indent="-514350" eaLnBrk="1" hangingPunct="1">
              <a:lnSpc>
                <a:spcPct val="110000"/>
              </a:lnSpc>
              <a:defRPr/>
            </a:pPr>
            <a:r>
              <a:rPr lang="en-US" sz="2000" dirty="0" smtClean="0"/>
              <a:t>Especially significant when government provides (implicit or explicit) insurance</a:t>
            </a:r>
          </a:p>
          <a:p>
            <a:pPr marL="514350" indent="-514350" eaLnBrk="1" hangingPunct="1">
              <a:lnSpc>
                <a:spcPct val="110000"/>
              </a:lnSpc>
              <a:defRPr/>
            </a:pPr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3. </a:t>
            </a:r>
            <a:r>
              <a:rPr lang="en-US" dirty="0" smtClean="0"/>
              <a:t>“</a:t>
            </a:r>
            <a:r>
              <a:rPr lang="en-US" dirty="0" smtClean="0"/>
              <a:t>There cannot be bubbles..”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/>
              <a:t>Bubbles have marked capitalism since the beginning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Bubbles </a:t>
            </a:r>
            <a:r>
              <a:rPr lang="en-US" dirty="0" smtClean="0"/>
              <a:t>are even consistent with models of rational expectations (Allen, Morris, and </a:t>
            </a:r>
            <a:r>
              <a:rPr lang="en-US" dirty="0" err="1" smtClean="0"/>
              <a:t>Postlewaite</a:t>
            </a:r>
            <a:r>
              <a:rPr lang="en-US" dirty="0" smtClean="0"/>
              <a:t> 1993) and rational arbitrage (Abreu and </a:t>
            </a:r>
            <a:r>
              <a:rPr lang="en-US" dirty="0" err="1" smtClean="0"/>
              <a:t>Brunnermeier</a:t>
            </a:r>
            <a:r>
              <a:rPr lang="en-US" dirty="0" smtClean="0"/>
              <a:t> 2003).</a:t>
            </a:r>
            <a:endParaRPr lang="en-US" dirty="0" smtClean="0">
              <a:solidFill>
                <a:srgbClr val="FF0000"/>
              </a:solidFill>
            </a:endParaRP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Collateral-based </a:t>
            </a:r>
            <a:r>
              <a:rPr lang="en-US" dirty="0" smtClean="0"/>
              <a:t>credit systems are especially prone to bubbles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4.  “Can’t be sure…”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All policy is made in the context of uncertainty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As </a:t>
            </a:r>
            <a:r>
              <a:rPr lang="en-US" dirty="0" smtClean="0"/>
              <a:t>housing prices continued to increase—even though real incomes of most Americans were declining—it was increasingly likely that there was a bubble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ustom 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F497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5062</TotalTime>
  <Words>4583</Words>
  <Application>Microsoft Office PowerPoint</Application>
  <PresentationFormat>On-screen Show (4:3)</PresentationFormat>
  <Paragraphs>597</Paragraphs>
  <Slides>65</Slides>
  <Notes>65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Urban</vt:lpstr>
      <vt:lpstr>The Global Financial Crisis and Its Implications for Heterodox Economics</vt:lpstr>
      <vt:lpstr>Outline</vt:lpstr>
      <vt:lpstr>General consensus:</vt:lpstr>
      <vt:lpstr>Six flaws in policy framework</vt:lpstr>
      <vt:lpstr>Conventional policy wisdom</vt:lpstr>
      <vt:lpstr>1. Inflation targeting</vt:lpstr>
      <vt:lpstr>2. “Markets are neither efficient nor self-correcting”</vt:lpstr>
      <vt:lpstr>3. “There cannot be bubbles..”</vt:lpstr>
      <vt:lpstr>4.  “Can’t be sure…”</vt:lpstr>
      <vt:lpstr>5.  “We had no instruments…”</vt:lpstr>
      <vt:lpstr>6.  “Less expensive to clean up the mess…”</vt:lpstr>
      <vt:lpstr>What went wrong?  Why did the models fail?</vt:lpstr>
      <vt:lpstr>Key problem </vt:lpstr>
      <vt:lpstr>Arguments for simplifications uncompelling</vt:lpstr>
      <vt:lpstr>Recent progress</vt:lpstr>
      <vt:lpstr>(cont.)</vt:lpstr>
      <vt:lpstr>Asking the right questions</vt:lpstr>
      <vt:lpstr>Major puzzles</vt:lpstr>
      <vt:lpstr>Fast declines</vt:lpstr>
      <vt:lpstr>Large changes in state of economy from small changes in state variables</vt:lpstr>
      <vt:lpstr>Fast declines</vt:lpstr>
      <vt:lpstr>Amplification</vt:lpstr>
      <vt:lpstr>Amplifications imply fast seclines</vt:lpstr>
      <vt:lpstr>PowerPoint Presentation</vt:lpstr>
      <vt:lpstr>Slow recovery</vt:lpstr>
      <vt:lpstr>Fight over who bears losses</vt:lpstr>
      <vt:lpstr>New frameworks</vt:lpstr>
      <vt:lpstr>…and four hypotheses</vt:lpstr>
      <vt:lpstr>Underlying theorem</vt:lpstr>
      <vt:lpstr>New frameworks and hypotheses: 1. Risk</vt:lpstr>
      <vt:lpstr>Insufficient attention to “architecture of risk” </vt:lpstr>
      <vt:lpstr>New research</vt:lpstr>
      <vt:lpstr>New research</vt:lpstr>
      <vt:lpstr>PowerPoint Presentation</vt:lpstr>
      <vt:lpstr>Incoherence in standard  macro-frameworks</vt:lpstr>
      <vt:lpstr>PowerPoint Presentation</vt:lpstr>
      <vt:lpstr>An analogous problem</vt:lpstr>
      <vt:lpstr>A simple example</vt:lpstr>
      <vt:lpstr>Some results</vt:lpstr>
      <vt:lpstr>Further results:  design matters</vt:lpstr>
      <vt:lpstr>Dynamic versions</vt:lpstr>
      <vt:lpstr>Reference</vt:lpstr>
      <vt:lpstr>Stability can be affected by policy frameworks</vt:lpstr>
      <vt:lpstr>2.  Information imperfections and asymmetries are central</vt:lpstr>
      <vt:lpstr>PowerPoint Presentation</vt:lpstr>
      <vt:lpstr>Again:  Market equilibrium is not in general efficient</vt:lpstr>
      <vt:lpstr>3.  Structural Transformation</vt:lpstr>
      <vt:lpstr>PowerPoint Presentation</vt:lpstr>
      <vt:lpstr>PowerPoint Presentation</vt:lpstr>
      <vt:lpstr>Basic model</vt:lpstr>
      <vt:lpstr>Basic result</vt:lpstr>
      <vt:lpstr>Great Depression</vt:lpstr>
      <vt:lpstr>Government Expenditures</vt:lpstr>
      <vt:lpstr>Emerging from the Great Depression</vt:lpstr>
      <vt:lpstr>War</vt:lpstr>
      <vt:lpstr>Wages</vt:lpstr>
      <vt:lpstr>An aside on irrelevance of standard macro-models</vt:lpstr>
      <vt:lpstr>An aside on current interpretations of the Great Depression</vt:lpstr>
      <vt:lpstr>4.  Instability</vt:lpstr>
      <vt:lpstr>This crisis</vt:lpstr>
      <vt:lpstr>Toward a New Macroeconomics</vt:lpstr>
      <vt:lpstr>PowerPoint Presentation</vt:lpstr>
      <vt:lpstr>Concluding remarks</vt:lpstr>
      <vt:lpstr>Concluding remarks</vt:lpstr>
      <vt:lpstr>New policy frameworks</vt:lpstr>
    </vt:vector>
  </TitlesOfParts>
  <Company>Columbia Business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Joseph Stiglitz</dc:creator>
  <cp:lastModifiedBy>Eamon Kircher-Allen</cp:lastModifiedBy>
  <cp:revision>41</cp:revision>
  <dcterms:created xsi:type="dcterms:W3CDTF">2010-08-22T06:49:23Z</dcterms:created>
  <dcterms:modified xsi:type="dcterms:W3CDTF">2011-10-25T21:24:20Z</dcterms:modified>
</cp:coreProperties>
</file>