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1"/>
  </p:notesMasterIdLst>
  <p:sldIdLst>
    <p:sldId id="256" r:id="rId2"/>
    <p:sldId id="257" r:id="rId3"/>
    <p:sldId id="258" r:id="rId4"/>
    <p:sldId id="279" r:id="rId5"/>
    <p:sldId id="280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86" autoAdjust="0"/>
  </p:normalViewPr>
  <p:slideViewPr>
    <p:cSldViewPr>
      <p:cViewPr>
        <p:scale>
          <a:sx n="66" d="100"/>
          <a:sy n="66" d="100"/>
        </p:scale>
        <p:origin x="-2094" y="-5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1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02B632-CA7C-4471-AF70-2AFF40609909}" type="datetimeFigureOut">
              <a:rPr lang="en-US" smtClean="0"/>
              <a:t>10/21/2011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B29566-5BA5-4C7C-B58C-D276A9F17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916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B29566-5BA5-4C7C-B58C-D276A9F1753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8687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B29566-5BA5-4C7C-B58C-D276A9F1753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9960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B29566-5BA5-4C7C-B58C-D276A9F1753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6902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B29566-5BA5-4C7C-B58C-D276A9F1753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4900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B29566-5BA5-4C7C-B58C-D276A9F1753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6799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B29566-5BA5-4C7C-B58C-D276A9F1753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8484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B29566-5BA5-4C7C-B58C-D276A9F1753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2623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B29566-5BA5-4C7C-B58C-D276A9F1753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481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B29566-5BA5-4C7C-B58C-D276A9F1753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1920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B29566-5BA5-4C7C-B58C-D276A9F1753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6398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B29566-5BA5-4C7C-B58C-D276A9F1753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757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B29566-5BA5-4C7C-B58C-D276A9F1753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4807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B29566-5BA5-4C7C-B58C-D276A9F1753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5847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B29566-5BA5-4C7C-B58C-D276A9F1753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3688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B29566-5BA5-4C7C-B58C-D276A9F1753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8324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B29566-5BA5-4C7C-B58C-D276A9F1753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6558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B29566-5BA5-4C7C-B58C-D276A9F1753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1689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B29566-5BA5-4C7C-B58C-D276A9F1753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6662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B29566-5BA5-4C7C-B58C-D276A9F1753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275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CD7E500-02B9-42D1-8211-33D9AACEB169}" type="datetimeFigureOut">
              <a:rPr lang="en-US" smtClean="0"/>
              <a:t>10/21/2011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B91CB20-A0C0-4EE5-99E3-D9D40FBD65D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E500-02B9-42D1-8211-33D9AACEB169}" type="datetimeFigureOut">
              <a:rPr lang="en-US" smtClean="0"/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CB20-A0C0-4EE5-99E3-D9D40FBD65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E500-02B9-42D1-8211-33D9AACEB169}" type="datetimeFigureOut">
              <a:rPr lang="en-US" smtClean="0"/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B91CB20-A0C0-4EE5-99E3-D9D40FBD65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E500-02B9-42D1-8211-33D9AACEB169}" type="datetimeFigureOut">
              <a:rPr lang="en-US" smtClean="0"/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CB20-A0C0-4EE5-99E3-D9D40FBD65D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CD7E500-02B9-42D1-8211-33D9AACEB169}" type="datetimeFigureOut">
              <a:rPr lang="en-US" smtClean="0"/>
              <a:t>10/21/2011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B91CB20-A0C0-4EE5-99E3-D9D40FBD65D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E500-02B9-42D1-8211-33D9AACEB169}" type="datetimeFigureOut">
              <a:rPr lang="en-US" smtClean="0"/>
              <a:t>10/21/2011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CB20-A0C0-4EE5-99E3-D9D40FBD65D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E500-02B9-42D1-8211-33D9AACEB169}" type="datetimeFigureOut">
              <a:rPr lang="en-US" smtClean="0"/>
              <a:t>10/21/2011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CB20-A0C0-4EE5-99E3-D9D40FBD65D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E500-02B9-42D1-8211-33D9AACEB169}" type="datetimeFigureOut">
              <a:rPr lang="en-US" smtClean="0"/>
              <a:t>10/21/2011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CB20-A0C0-4EE5-99E3-D9D40FBD65D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E500-02B9-42D1-8211-33D9AACEB169}" type="datetimeFigureOut">
              <a:rPr lang="en-US" smtClean="0"/>
              <a:t>10/21/2011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CB20-A0C0-4EE5-99E3-D9D40FBD65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E500-02B9-42D1-8211-33D9AACEB169}" type="datetimeFigureOut">
              <a:rPr lang="en-US" smtClean="0"/>
              <a:t>10/21/2011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B91CB20-A0C0-4EE5-99E3-D9D40FBD65D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E500-02B9-42D1-8211-33D9AACEB169}" type="datetimeFigureOut">
              <a:rPr lang="en-US" smtClean="0"/>
              <a:t>10/21/2011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CB20-A0C0-4EE5-99E3-D9D40FBD65D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4CD7E500-02B9-42D1-8211-33D9AACEB169}" type="datetimeFigureOut">
              <a:rPr lang="en-US" smtClean="0"/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4B91CB20-A0C0-4EE5-99E3-D9D40FBD65D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Joseph E. </a:t>
            </a:r>
            <a:r>
              <a:rPr lang="en-US" dirty="0" err="1" smtClean="0"/>
              <a:t>Stiglitz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Oaxaca</a:t>
            </a:r>
          </a:p>
          <a:p>
            <a:r>
              <a:rPr lang="en-US" dirty="0" smtClean="0"/>
              <a:t>Oct 27, 2011 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Participation, Growth, and Equity: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100" dirty="0" smtClean="0">
                <a:solidFill>
                  <a:srgbClr val="FFC000"/>
                </a:solidFill>
              </a:rPr>
              <a:t>the </a:t>
            </a:r>
            <a:r>
              <a:rPr lang="en-US" sz="3100" dirty="0">
                <a:solidFill>
                  <a:srgbClr val="FFC000"/>
                </a:solidFill>
              </a:rPr>
              <a:t>Global Economy in a Time of Crisis and </a:t>
            </a:r>
            <a:r>
              <a:rPr lang="en-US" sz="3100" dirty="0" smtClean="0">
                <a:solidFill>
                  <a:srgbClr val="FFC000"/>
                </a:solidFill>
              </a:rPr>
              <a:t>Change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7162800" y="2971800"/>
            <a:ext cx="1676400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Campaign </a:t>
            </a:r>
            <a:r>
              <a:rPr lang="en-US" dirty="0" smtClean="0"/>
              <a:t>contributions</a:t>
            </a:r>
          </a:p>
          <a:p>
            <a:endParaRPr lang="en-US" dirty="0" smtClean="0"/>
          </a:p>
          <a:p>
            <a:r>
              <a:rPr lang="en-US" dirty="0" smtClean="0"/>
              <a:t>Lobbying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Revolving door</a:t>
            </a:r>
          </a:p>
          <a:p>
            <a:pPr lvl="1"/>
            <a:r>
              <a:rPr lang="en-US" dirty="0" smtClean="0"/>
              <a:t>American process: </a:t>
            </a:r>
            <a:r>
              <a:rPr lang="en-US" dirty="0" smtClean="0"/>
              <a:t>“best government that money can buy</a:t>
            </a:r>
            <a:r>
              <a:rPr lang="en-US" dirty="0" smtClean="0"/>
              <a:t>”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Explaining the political process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Persuading </a:t>
            </a:r>
            <a:r>
              <a:rPr lang="en-US" dirty="0"/>
              <a:t>voters to vote</a:t>
            </a:r>
          </a:p>
          <a:p>
            <a:pPr lvl="1"/>
            <a:r>
              <a:rPr lang="en-US" dirty="0" smtClean="0"/>
              <a:t>They feel </a:t>
            </a:r>
            <a:r>
              <a:rPr lang="en-US" dirty="0" smtClean="0">
                <a:solidFill>
                  <a:schemeClr val="accent1"/>
                </a:solidFill>
              </a:rPr>
              <a:t>participation</a:t>
            </a:r>
            <a:r>
              <a:rPr lang="en-US" dirty="0" smtClean="0"/>
              <a:t> </a:t>
            </a:r>
            <a:r>
              <a:rPr lang="en-US" dirty="0">
                <a:solidFill>
                  <a:schemeClr val="accent1"/>
                </a:solidFill>
              </a:rPr>
              <a:t>won’t make a difference</a:t>
            </a:r>
          </a:p>
          <a:p>
            <a:pPr lvl="1"/>
            <a:r>
              <a:rPr lang="en-US" dirty="0"/>
              <a:t>Self-fulfilling prophecy</a:t>
            </a:r>
          </a:p>
          <a:p>
            <a:pPr lvl="1"/>
            <a:r>
              <a:rPr lang="en-US" dirty="0"/>
              <a:t>In 2010 election—youth voter </a:t>
            </a:r>
            <a:r>
              <a:rPr lang="en-US" dirty="0" smtClean="0"/>
              <a:t>turnout almost same as youth unemployment rate: a dismal ~20%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Informing </a:t>
            </a:r>
            <a:r>
              <a:rPr lang="en-US" dirty="0" smtClean="0"/>
              <a:t>voters </a:t>
            </a:r>
            <a:r>
              <a:rPr lang="en-US" dirty="0" smtClean="0"/>
              <a:t>on complex </a:t>
            </a:r>
            <a:r>
              <a:rPr lang="en-US" dirty="0" smtClean="0"/>
              <a:t>issues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Confusion</a:t>
            </a:r>
            <a:r>
              <a:rPr lang="en-US" dirty="0" smtClean="0"/>
              <a:t> between household and government finance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Belief</a:t>
            </a:r>
            <a:r>
              <a:rPr lang="en-US" dirty="0" smtClean="0"/>
              <a:t> that </a:t>
            </a:r>
            <a:r>
              <a:rPr lang="en-US" dirty="0" smtClean="0">
                <a:solidFill>
                  <a:schemeClr val="accent1"/>
                </a:solidFill>
              </a:rPr>
              <a:t>austerity</a:t>
            </a:r>
            <a:r>
              <a:rPr lang="en-US" dirty="0" smtClean="0"/>
              <a:t> is the solution</a:t>
            </a:r>
          </a:p>
          <a:p>
            <a:pPr lvl="1"/>
            <a:r>
              <a:rPr lang="en-US" dirty="0" smtClean="0"/>
              <a:t>But </a:t>
            </a:r>
            <a:r>
              <a:rPr lang="en-US" dirty="0" smtClean="0"/>
              <a:t>public </a:t>
            </a:r>
            <a:r>
              <a:rPr lang="en-US" dirty="0" smtClean="0">
                <a:solidFill>
                  <a:schemeClr val="accent1"/>
                </a:solidFill>
              </a:rPr>
              <a:t>skeptical of e</a:t>
            </a:r>
            <a:r>
              <a:rPr lang="en-US" dirty="0" smtClean="0">
                <a:solidFill>
                  <a:schemeClr val="accent1"/>
                </a:solidFill>
              </a:rPr>
              <a:t>xperts</a:t>
            </a:r>
            <a:endParaRPr lang="en-US" dirty="0">
              <a:solidFill>
                <a:schemeClr val="accent1"/>
              </a:solidFill>
            </a:endParaRPr>
          </a:p>
          <a:p>
            <a:pPr lvl="2"/>
            <a:r>
              <a:rPr lang="en-US" dirty="0" smtClean="0"/>
              <a:t>Not surprising: economic </a:t>
            </a:r>
            <a:r>
              <a:rPr lang="en-US" dirty="0" smtClean="0"/>
              <a:t>experts brought on the </a:t>
            </a:r>
            <a:r>
              <a:rPr lang="en-US" dirty="0" smtClean="0"/>
              <a:t>recession, and financial </a:t>
            </a:r>
            <a:r>
              <a:rPr lang="en-US" dirty="0" smtClean="0"/>
              <a:t>experts couldn’t manage risk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Key Problems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Ensuring </a:t>
            </a:r>
            <a:r>
              <a:rPr lang="en-US" dirty="0" smtClean="0"/>
              <a:t>that government officials act on behalf of citizens</a:t>
            </a:r>
          </a:p>
          <a:p>
            <a:pPr lvl="1"/>
            <a:r>
              <a:rPr lang="en-US" dirty="0" smtClean="0"/>
              <a:t>Information is key—which is why </a:t>
            </a:r>
            <a:r>
              <a:rPr lang="en-US" dirty="0" smtClean="0">
                <a:solidFill>
                  <a:schemeClr val="accent1"/>
                </a:solidFill>
              </a:rPr>
              <a:t>transparency</a:t>
            </a:r>
            <a:r>
              <a:rPr lang="en-US" dirty="0" smtClean="0"/>
              <a:t>, </a:t>
            </a:r>
            <a:r>
              <a:rPr lang="en-US" dirty="0" smtClean="0"/>
              <a:t>right-to-know </a:t>
            </a:r>
            <a:r>
              <a:rPr lang="en-US" dirty="0" smtClean="0"/>
              <a:t>laws are so important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Incentives</a:t>
            </a:r>
            <a:r>
              <a:rPr lang="en-US" dirty="0" smtClean="0"/>
              <a:t> are important—which is why revolving doors are so dangerous and why campaign finance reform is so important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Agency issue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Always </a:t>
            </a:r>
            <a:r>
              <a:rPr lang="en-US" dirty="0" smtClean="0"/>
              <a:t>difficult</a:t>
            </a:r>
          </a:p>
          <a:p>
            <a:endParaRPr lang="en-US" dirty="0" smtClean="0"/>
          </a:p>
          <a:p>
            <a:r>
              <a:rPr lang="en-US" dirty="0" smtClean="0"/>
              <a:t>But </a:t>
            </a:r>
            <a:r>
              <a:rPr lang="en-US" dirty="0" smtClean="0"/>
              <a:t>especially in areas of “expertise”</a:t>
            </a:r>
          </a:p>
          <a:p>
            <a:endParaRPr lang="en-US" dirty="0" smtClean="0"/>
          </a:p>
          <a:p>
            <a:r>
              <a:rPr lang="en-US" dirty="0" smtClean="0"/>
              <a:t>Is </a:t>
            </a:r>
            <a:r>
              <a:rPr lang="en-US" dirty="0" smtClean="0"/>
              <a:t>independent central bank “right” system?</a:t>
            </a:r>
          </a:p>
          <a:p>
            <a:pPr lvl="1"/>
            <a:r>
              <a:rPr lang="en-US" dirty="0" smtClean="0"/>
              <a:t>Political independence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smtClean="0"/>
              <a:t>easier to </a:t>
            </a:r>
            <a:r>
              <a:rPr lang="en-US" dirty="0" smtClean="0"/>
              <a:t>be “captured” by financial market</a:t>
            </a:r>
          </a:p>
          <a:p>
            <a:pPr lvl="1"/>
            <a:r>
              <a:rPr lang="en-US" dirty="0" smtClean="0"/>
              <a:t>Less </a:t>
            </a:r>
            <a:r>
              <a:rPr lang="en-US" dirty="0" smtClean="0"/>
              <a:t>independent central banks (like those of India and Brazil) performed better</a:t>
            </a:r>
          </a:p>
          <a:p>
            <a:pPr lvl="1"/>
            <a:r>
              <a:rPr lang="en-US" i="1" dirty="0" smtClean="0"/>
              <a:t>If </a:t>
            </a:r>
            <a:r>
              <a:rPr lang="en-US" dirty="0" smtClean="0"/>
              <a:t>independent, still could/should be representative</a:t>
            </a:r>
          </a:p>
          <a:p>
            <a:pPr lvl="2"/>
            <a:r>
              <a:rPr lang="en-US" dirty="0" smtClean="0"/>
              <a:t>US Fed was not representative, not transparent—major flaws in governance which have inflamed popular reaction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Designing systems of </a:t>
            </a:r>
            <a:r>
              <a:rPr lang="en-US" b="1" dirty="0" smtClean="0">
                <a:solidFill>
                  <a:srgbClr val="FFC000"/>
                </a:solidFill>
              </a:rPr>
              <a:t>accountability</a:t>
            </a:r>
            <a:endParaRPr lang="en-US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757929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Large </a:t>
            </a:r>
            <a:r>
              <a:rPr lang="en-US" dirty="0" smtClean="0"/>
              <a:t>inequalities can </a:t>
            </a:r>
            <a:r>
              <a:rPr lang="en-US" dirty="0" smtClean="0">
                <a:solidFill>
                  <a:schemeClr val="accent1"/>
                </a:solidFill>
              </a:rPr>
              <a:t>undermine social cohesion</a:t>
            </a:r>
          </a:p>
          <a:p>
            <a:endParaRPr lang="en-US" dirty="0" smtClean="0"/>
          </a:p>
          <a:p>
            <a:r>
              <a:rPr lang="en-US" dirty="0" smtClean="0"/>
              <a:t>Which In turn may undermine the political </a:t>
            </a:r>
            <a:r>
              <a:rPr lang="en-US" dirty="0" smtClean="0"/>
              <a:t>process</a:t>
            </a:r>
          </a:p>
          <a:p>
            <a:pPr lvl="1"/>
            <a:r>
              <a:rPr lang="en-US" dirty="0" smtClean="0"/>
              <a:t>Worry that state will engage in redistributions</a:t>
            </a:r>
          </a:p>
          <a:p>
            <a:pPr lvl="2"/>
            <a:r>
              <a:rPr lang="en-US" dirty="0" smtClean="0"/>
              <a:t>And wealthy are less dependent on public provision of services</a:t>
            </a:r>
          </a:p>
          <a:p>
            <a:pPr lvl="1"/>
            <a:r>
              <a:rPr lang="en-US" dirty="0" smtClean="0"/>
              <a:t>Result: constraints </a:t>
            </a:r>
            <a:r>
              <a:rPr lang="en-US" dirty="0" smtClean="0"/>
              <a:t>on </a:t>
            </a:r>
            <a:r>
              <a:rPr lang="en-US" dirty="0" smtClean="0"/>
              <a:t>spending, weakening </a:t>
            </a:r>
            <a:r>
              <a:rPr lang="en-US" dirty="0" smtClean="0"/>
              <a:t>of government</a:t>
            </a:r>
          </a:p>
          <a:p>
            <a:pPr lvl="1"/>
            <a:r>
              <a:rPr lang="en-US" dirty="0" smtClean="0"/>
              <a:t>Impairing </a:t>
            </a:r>
            <a:r>
              <a:rPr lang="en-US" dirty="0" smtClean="0"/>
              <a:t>crucial investments </a:t>
            </a:r>
            <a:r>
              <a:rPr lang="en-US" dirty="0" smtClean="0"/>
              <a:t>in education, infrastructure, </a:t>
            </a:r>
            <a:r>
              <a:rPr lang="en-US" dirty="0" smtClean="0"/>
              <a:t>technology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Decaying education, social </a:t>
            </a:r>
            <a:r>
              <a:rPr lang="en-US" dirty="0" smtClean="0"/>
              <a:t>protection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more </a:t>
            </a:r>
            <a:r>
              <a:rPr lang="en-US" dirty="0" smtClean="0">
                <a:solidFill>
                  <a:schemeClr val="accent1"/>
                </a:solidFill>
              </a:rPr>
              <a:t>inequality</a:t>
            </a:r>
          </a:p>
          <a:p>
            <a:endParaRPr lang="en-US" dirty="0" smtClean="0"/>
          </a:p>
          <a:p>
            <a:r>
              <a:rPr lang="en-US" dirty="0" smtClean="0"/>
              <a:t>Contrast </a:t>
            </a:r>
            <a:r>
              <a:rPr lang="en-US" dirty="0" smtClean="0"/>
              <a:t>with successes in </a:t>
            </a:r>
            <a:r>
              <a:rPr lang="en-US" dirty="0" smtClean="0"/>
              <a:t>Scandinavia</a:t>
            </a:r>
          </a:p>
          <a:p>
            <a:pPr lvl="1"/>
            <a:r>
              <a:rPr lang="en-US" dirty="0" smtClean="0"/>
              <a:t>GDP </a:t>
            </a:r>
            <a:r>
              <a:rPr lang="en-US" dirty="0" smtClean="0"/>
              <a:t>is a bad </a:t>
            </a:r>
            <a:r>
              <a:rPr lang="en-US" dirty="0" smtClean="0"/>
              <a:t>measure, but </a:t>
            </a:r>
            <a:r>
              <a:rPr lang="en-US" dirty="0" smtClean="0"/>
              <a:t>even on that measure they perform well</a:t>
            </a:r>
          </a:p>
          <a:p>
            <a:endParaRPr lang="en-US" dirty="0" smtClean="0"/>
          </a:p>
          <a:p>
            <a:r>
              <a:rPr lang="en-US" dirty="0" smtClean="0"/>
              <a:t>Even </a:t>
            </a:r>
            <a:r>
              <a:rPr lang="en-US" dirty="0" smtClean="0"/>
              <a:t>the successful </a:t>
            </a:r>
            <a:r>
              <a:rPr lang="en-US" dirty="0" smtClean="0"/>
              <a:t>East Asian countries had </a:t>
            </a:r>
            <a:r>
              <a:rPr lang="en-US" dirty="0" smtClean="0"/>
              <a:t>low inequality</a:t>
            </a:r>
          </a:p>
          <a:p>
            <a:pPr lvl="1"/>
            <a:r>
              <a:rPr lang="en-US" dirty="0" smtClean="0"/>
              <a:t>Key to their success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C000"/>
                </a:solidFill>
              </a:rPr>
              <a:t>Dysfunctional</a:t>
            </a:r>
            <a:r>
              <a:rPr lang="en-US" b="1" dirty="0" smtClean="0"/>
              <a:t> Dynamics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>
                <a:solidFill>
                  <a:schemeClr val="accent1"/>
                </a:solidFill>
              </a:rPr>
              <a:t>Unemployment</a:t>
            </a:r>
            <a:r>
              <a:rPr lang="en-US" dirty="0" smtClean="0"/>
              <a:t> </a:t>
            </a:r>
            <a:r>
              <a:rPr lang="en-US" dirty="0" smtClean="0"/>
              <a:t>in Europe and America </a:t>
            </a:r>
            <a:r>
              <a:rPr lang="en-US" dirty="0" smtClean="0">
                <a:solidFill>
                  <a:schemeClr val="accent1"/>
                </a:solidFill>
              </a:rPr>
              <a:t>still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unacceptably high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Even 4 </a:t>
            </a:r>
            <a:r>
              <a:rPr lang="en-US" sz="1900" dirty="0"/>
              <a:t>years after bubble burst, </a:t>
            </a:r>
            <a:r>
              <a:rPr lang="en-US" sz="1900" dirty="0" smtClean="0"/>
              <a:t>hundreds </a:t>
            </a:r>
            <a:r>
              <a:rPr lang="en-US" sz="1900" dirty="0"/>
              <a:t>of billions spent on banks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accent1"/>
                </a:solidFill>
              </a:rPr>
              <a:t>Risk</a:t>
            </a:r>
            <a:r>
              <a:rPr lang="en-US" dirty="0" smtClean="0"/>
              <a:t> </a:t>
            </a:r>
            <a:r>
              <a:rPr lang="en-US" dirty="0" smtClean="0"/>
              <a:t>of another </a:t>
            </a:r>
            <a:r>
              <a:rPr lang="en-US" dirty="0" smtClean="0">
                <a:solidFill>
                  <a:schemeClr val="accent1"/>
                </a:solidFill>
              </a:rPr>
              <a:t>financial </a:t>
            </a:r>
            <a:r>
              <a:rPr lang="en-US" dirty="0" smtClean="0">
                <a:solidFill>
                  <a:schemeClr val="accent1"/>
                </a:solidFill>
              </a:rPr>
              <a:t>crisis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chemeClr val="accent1"/>
                </a:solidFill>
              </a:rPr>
              <a:t>another </a:t>
            </a:r>
            <a:r>
              <a:rPr lang="en-US" dirty="0" smtClean="0">
                <a:solidFill>
                  <a:schemeClr val="accent1"/>
                </a:solidFill>
              </a:rPr>
              <a:t>downturn</a:t>
            </a:r>
            <a:endParaRPr lang="en-US" dirty="0" smtClean="0"/>
          </a:p>
          <a:p>
            <a:pPr lvl="1"/>
            <a:r>
              <a:rPr lang="en-US" dirty="0" smtClean="0"/>
              <a:t>2008—US exported toxic mortgages and crisis</a:t>
            </a:r>
          </a:p>
          <a:p>
            <a:pPr lvl="1"/>
            <a:r>
              <a:rPr lang="en-US" dirty="0" smtClean="0"/>
              <a:t>Now Europe is returning the favor</a:t>
            </a:r>
          </a:p>
          <a:p>
            <a:pPr lvl="1"/>
            <a:r>
              <a:rPr lang="en-US" dirty="0" smtClean="0"/>
              <a:t>Europe’s political problems worse than those of the US</a:t>
            </a:r>
          </a:p>
          <a:p>
            <a:pPr lvl="2"/>
            <a:r>
              <a:rPr lang="en-US" dirty="0" smtClean="0"/>
              <a:t>European project was “top down”</a:t>
            </a:r>
          </a:p>
          <a:p>
            <a:pPr lvl="2"/>
            <a:r>
              <a:rPr lang="en-US" dirty="0" smtClean="0"/>
              <a:t>Inadequate participation from citizenry</a:t>
            </a:r>
          </a:p>
          <a:p>
            <a:pPr lvl="2"/>
            <a:r>
              <a:rPr lang="en-US" dirty="0" smtClean="0"/>
              <a:t>Lack of support for “European solution” not surprising</a:t>
            </a:r>
          </a:p>
          <a:p>
            <a:pPr lvl="1"/>
            <a:r>
              <a:rPr lang="en-US" dirty="0" smtClean="0"/>
              <a:t>Evidence that we didn’t do what was needed to be done</a:t>
            </a:r>
          </a:p>
          <a:p>
            <a:pPr lvl="1"/>
            <a:r>
              <a:rPr lang="en-US" dirty="0" smtClean="0"/>
              <a:t>If another financial crisis occurs, won’t be able to take </a:t>
            </a:r>
            <a:r>
              <a:rPr lang="en-US" dirty="0" smtClean="0"/>
              <a:t>same actions as </a:t>
            </a:r>
            <a:r>
              <a:rPr lang="en-US" dirty="0" smtClean="0"/>
              <a:t>last time</a:t>
            </a:r>
          </a:p>
          <a:p>
            <a:pPr lvl="1"/>
            <a:r>
              <a:rPr lang="en-US" dirty="0" smtClean="0"/>
              <a:t>And global coordination that marked last response will be missing</a:t>
            </a:r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</a:t>
            </a:r>
            <a:r>
              <a:rPr lang="en-US" b="1" dirty="0" smtClean="0">
                <a:solidFill>
                  <a:srgbClr val="FFC000"/>
                </a:solidFill>
              </a:rPr>
              <a:t>world</a:t>
            </a:r>
            <a:r>
              <a:rPr lang="en-US" b="1" dirty="0" smtClean="0"/>
              <a:t> at the </a:t>
            </a:r>
            <a:r>
              <a:rPr lang="en-US" b="1" dirty="0" smtClean="0">
                <a:solidFill>
                  <a:srgbClr val="FFC000"/>
                </a:solidFill>
              </a:rPr>
              <a:t>brink</a:t>
            </a:r>
            <a:endParaRPr lang="en-US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681729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Resources </a:t>
            </a:r>
            <a:r>
              <a:rPr lang="en-US" dirty="0" smtClean="0"/>
              <a:t>(</a:t>
            </a:r>
            <a:r>
              <a:rPr lang="en-US" dirty="0" smtClean="0"/>
              <a:t>human, physical, intellectual, and natural </a:t>
            </a:r>
            <a:r>
              <a:rPr lang="en-US" dirty="0" smtClean="0"/>
              <a:t>capital) same as before the crisis</a:t>
            </a:r>
          </a:p>
          <a:p>
            <a:pPr lvl="1"/>
            <a:r>
              <a:rPr lang="en-US" dirty="0" smtClean="0"/>
              <a:t>Though management of crisis may </a:t>
            </a:r>
            <a:r>
              <a:rPr lang="en-US" dirty="0" smtClean="0"/>
              <a:t>have undermined social capital</a:t>
            </a:r>
          </a:p>
          <a:p>
            <a:pPr lvl="1"/>
            <a:r>
              <a:rPr lang="en-US" dirty="0" smtClean="0"/>
              <a:t>Real output after the crisis—after we eliminate distortions associated with the bubble—should be even higher than before the crisis</a:t>
            </a:r>
          </a:p>
          <a:p>
            <a:endParaRPr lang="en-US" dirty="0" smtClean="0"/>
          </a:p>
          <a:p>
            <a:r>
              <a:rPr lang="en-US" dirty="0" smtClean="0"/>
              <a:t>Key </a:t>
            </a:r>
            <a:r>
              <a:rPr lang="en-US" dirty="0" smtClean="0"/>
              <a:t>problem—claims on resources exceed resources</a:t>
            </a:r>
          </a:p>
          <a:p>
            <a:pPr lvl="1"/>
            <a:r>
              <a:rPr lang="en-US" dirty="0" smtClean="0"/>
              <a:t>Battle </a:t>
            </a:r>
            <a:r>
              <a:rPr lang="en-US" dirty="0" smtClean="0"/>
              <a:t>over whose claims are honored</a:t>
            </a:r>
          </a:p>
          <a:p>
            <a:pPr lvl="1"/>
            <a:r>
              <a:rPr lang="en-US" dirty="0" smtClean="0"/>
              <a:t>In that battle, all will lose, as wealth gets destroyed</a:t>
            </a:r>
          </a:p>
          <a:p>
            <a:pPr lvl="1"/>
            <a:r>
              <a:rPr lang="en-US" dirty="0" smtClean="0"/>
              <a:t>Debt restructuring can make everyone better off</a:t>
            </a:r>
          </a:p>
          <a:p>
            <a:pPr lvl="1"/>
            <a:r>
              <a:rPr lang="en-US" dirty="0" smtClean="0"/>
              <a:t>Inflation is a slow process of writing down the “real” debt</a:t>
            </a:r>
          </a:p>
          <a:p>
            <a:pPr lvl="1"/>
            <a:r>
              <a:rPr lang="en-US" dirty="0" smtClean="0"/>
              <a:t>But in current environment, neither is likely to happen</a:t>
            </a:r>
          </a:p>
          <a:p>
            <a:pPr lvl="1"/>
            <a:r>
              <a:rPr lang="en-US" dirty="0" smtClean="0"/>
              <a:t>Implying extended period of malaise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Underlying crisis is another </a:t>
            </a:r>
            <a:r>
              <a:rPr lang="en-US" b="1" dirty="0" smtClean="0">
                <a:solidFill>
                  <a:srgbClr val="FFC000"/>
                </a:solidFill>
              </a:rPr>
              <a:t>redistributive battle</a:t>
            </a:r>
            <a:endParaRPr lang="en-US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Restoring </a:t>
            </a:r>
            <a:r>
              <a:rPr lang="en-US" dirty="0" smtClean="0"/>
              <a:t>social cohesion</a:t>
            </a:r>
          </a:p>
          <a:p>
            <a:endParaRPr lang="en-US" dirty="0" smtClean="0"/>
          </a:p>
          <a:p>
            <a:r>
              <a:rPr lang="en-US" dirty="0" smtClean="0"/>
              <a:t>Creating </a:t>
            </a:r>
            <a:r>
              <a:rPr lang="en-US" dirty="0" smtClean="0"/>
              <a:t>a “fairer” society</a:t>
            </a:r>
          </a:p>
          <a:p>
            <a:endParaRPr lang="en-US" dirty="0" smtClean="0"/>
          </a:p>
          <a:p>
            <a:r>
              <a:rPr lang="en-US" dirty="0" smtClean="0"/>
              <a:t>Necessary </a:t>
            </a:r>
            <a:r>
              <a:rPr lang="en-US" dirty="0" smtClean="0"/>
              <a:t>to make our economy function better, more stably</a:t>
            </a:r>
          </a:p>
          <a:p>
            <a:pPr lvl="1"/>
            <a:r>
              <a:rPr lang="en-US" dirty="0" smtClean="0"/>
              <a:t>Increasing recognition  of link between instability and inequality (IMF)</a:t>
            </a:r>
          </a:p>
          <a:p>
            <a:pPr lvl="1"/>
            <a:r>
              <a:rPr lang="en-US" dirty="0" smtClean="0"/>
              <a:t>But also necessary to make our politics function better, more stably</a:t>
            </a:r>
          </a:p>
          <a:p>
            <a:pPr lvl="1"/>
            <a:r>
              <a:rPr lang="en-US" dirty="0" smtClean="0"/>
              <a:t>We need to create a more responsive politics, with more inclusive participation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900" b="1" dirty="0" smtClean="0"/>
              <a:t>Long-run </a:t>
            </a:r>
            <a:r>
              <a:rPr lang="en-US" sz="2900" b="1" dirty="0"/>
              <a:t>prosperity requires </a:t>
            </a:r>
            <a:r>
              <a:rPr lang="en-US" sz="2900" b="1" dirty="0" smtClean="0"/>
              <a:t/>
            </a:r>
            <a:br>
              <a:rPr lang="en-US" sz="2900" b="1" dirty="0" smtClean="0"/>
            </a:br>
            <a:r>
              <a:rPr lang="en-US" sz="2900" b="1" dirty="0" smtClean="0">
                <a:solidFill>
                  <a:srgbClr val="FFC000"/>
                </a:solidFill>
              </a:rPr>
              <a:t>BALANCE</a:t>
            </a:r>
            <a:r>
              <a:rPr lang="en-US" sz="2900" b="1" dirty="0" smtClean="0"/>
              <a:t> of </a:t>
            </a:r>
            <a:r>
              <a:rPr lang="en-US" sz="2900" b="1" dirty="0" smtClean="0">
                <a:solidFill>
                  <a:srgbClr val="FFC000"/>
                </a:solidFill>
              </a:rPr>
              <a:t>market and </a:t>
            </a:r>
            <a:r>
              <a:rPr lang="en-US" sz="2900" b="1" dirty="0">
                <a:solidFill>
                  <a:srgbClr val="FFC000"/>
                </a:solidFill>
              </a:rPr>
              <a:t>government</a:t>
            </a:r>
            <a:endParaRPr lang="en-US" sz="29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Changes </a:t>
            </a:r>
            <a:r>
              <a:rPr lang="en-US" dirty="0" smtClean="0"/>
              <a:t>in technology have given us new tools</a:t>
            </a:r>
          </a:p>
          <a:p>
            <a:endParaRPr lang="en-US" dirty="0" smtClean="0"/>
          </a:p>
          <a:p>
            <a:r>
              <a:rPr lang="en-US" dirty="0" smtClean="0"/>
              <a:t>Changes </a:t>
            </a:r>
            <a:r>
              <a:rPr lang="en-US" dirty="0" smtClean="0"/>
              <a:t>in technology/information make failures even more apparent</a:t>
            </a:r>
          </a:p>
          <a:p>
            <a:endParaRPr lang="en-US" dirty="0" smtClean="0"/>
          </a:p>
          <a:p>
            <a:r>
              <a:rPr lang="en-US" dirty="0" smtClean="0"/>
              <a:t>Political </a:t>
            </a:r>
            <a:r>
              <a:rPr lang="en-US" dirty="0" smtClean="0"/>
              <a:t>reforms </a:t>
            </a:r>
            <a:r>
              <a:rPr lang="en-US" dirty="0" smtClean="0"/>
              <a:t>can change current unfavorable dynamic </a:t>
            </a:r>
          </a:p>
          <a:p>
            <a:pPr lvl="1"/>
            <a:r>
              <a:rPr lang="en-US" dirty="0"/>
              <a:t>Campaign contributions, mandatory voting, more effective right-to-know laws</a:t>
            </a:r>
          </a:p>
          <a:p>
            <a:pPr lvl="1"/>
            <a:r>
              <a:rPr lang="en-US" dirty="0" smtClean="0"/>
              <a:t>“R</a:t>
            </a:r>
            <a:r>
              <a:rPr lang="en-US" dirty="0" smtClean="0"/>
              <a:t>einventing </a:t>
            </a:r>
            <a:r>
              <a:rPr lang="en-US" dirty="0" smtClean="0"/>
              <a:t>government” to make it more responsive </a:t>
            </a:r>
            <a:r>
              <a:rPr lang="en-US" dirty="0" smtClean="0"/>
              <a:t>and accountable</a:t>
            </a:r>
          </a:p>
          <a:p>
            <a:pPr lvl="1"/>
            <a:r>
              <a:rPr lang="en-US" dirty="0" smtClean="0"/>
              <a:t>Public </a:t>
            </a:r>
            <a:r>
              <a:rPr lang="en-US" dirty="0" smtClean="0"/>
              <a:t>support of media, restrictions on media </a:t>
            </a:r>
            <a:r>
              <a:rPr lang="en-US" dirty="0" smtClean="0"/>
              <a:t>concentration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Creating a more </a:t>
            </a:r>
            <a:r>
              <a:rPr lang="en-US" b="1" dirty="0" smtClean="0">
                <a:solidFill>
                  <a:srgbClr val="FFC000"/>
                </a:solidFill>
              </a:rPr>
              <a:t>responsive</a:t>
            </a:r>
            <a:r>
              <a:rPr lang="en-US" b="1" dirty="0" smtClean="0"/>
              <a:t> and </a:t>
            </a:r>
            <a:r>
              <a:rPr lang="en-US" b="1" dirty="0" smtClean="0">
                <a:solidFill>
                  <a:srgbClr val="FFC000"/>
                </a:solidFill>
              </a:rPr>
              <a:t>inclusive</a:t>
            </a:r>
            <a:r>
              <a:rPr lang="en-US" b="1" dirty="0" smtClean="0"/>
              <a:t> </a:t>
            </a:r>
            <a:r>
              <a:rPr lang="en-US" b="1" dirty="0" smtClean="0"/>
              <a:t>political </a:t>
            </a:r>
            <a:r>
              <a:rPr lang="en-US" b="1" dirty="0" smtClean="0"/>
              <a:t>process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Politics </a:t>
            </a:r>
            <a:r>
              <a:rPr lang="en-US" dirty="0" smtClean="0"/>
              <a:t>sets the rules of the game</a:t>
            </a:r>
          </a:p>
          <a:p>
            <a:endParaRPr lang="en-US" dirty="0" smtClean="0"/>
          </a:p>
          <a:p>
            <a:r>
              <a:rPr lang="en-US" dirty="0" smtClean="0"/>
              <a:t>Unless </a:t>
            </a:r>
            <a:r>
              <a:rPr lang="en-US" dirty="0" smtClean="0"/>
              <a:t>the rules are set right, the game is neither efficient nor fair</a:t>
            </a:r>
          </a:p>
          <a:p>
            <a:endParaRPr lang="en-US" dirty="0" smtClean="0"/>
          </a:p>
          <a:p>
            <a:r>
              <a:rPr lang="en-US" dirty="0" smtClean="0"/>
              <a:t>And </a:t>
            </a:r>
            <a:r>
              <a:rPr lang="en-US" dirty="0" smtClean="0"/>
              <a:t>such a political/economic system will not be sustainable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Politics and </a:t>
            </a:r>
            <a:r>
              <a:rPr lang="en-US" b="1" dirty="0" smtClean="0"/>
              <a:t>economics: </a:t>
            </a:r>
            <a:r>
              <a:rPr lang="en-US" b="1" dirty="0" smtClean="0">
                <a:solidFill>
                  <a:srgbClr val="FFC000"/>
                </a:solidFill>
              </a:rPr>
              <a:t>inseparable</a:t>
            </a:r>
            <a:endParaRPr lang="en-US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Protests are no surprise</a:t>
            </a:r>
          </a:p>
          <a:p>
            <a:pPr lvl="1"/>
            <a:r>
              <a:rPr lang="en-US" dirty="0" smtClean="0"/>
              <a:t>Real </a:t>
            </a:r>
            <a:r>
              <a:rPr lang="en-US" dirty="0" smtClean="0"/>
              <a:t>surprise </a:t>
            </a:r>
            <a:r>
              <a:rPr lang="en-US" dirty="0" smtClean="0"/>
              <a:t>is they didn’t come sooner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OWS numbers may be small, but many share their views  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>
                <a:solidFill>
                  <a:schemeClr val="accent1"/>
                </a:solidFill>
              </a:rPr>
              <a:t>market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chemeClr val="accent1"/>
                </a:solidFill>
              </a:rPr>
              <a:t>unfair</a:t>
            </a:r>
          </a:p>
          <a:p>
            <a:pPr lvl="2"/>
            <a:r>
              <a:rPr lang="en-US" dirty="0" smtClean="0"/>
              <a:t>“We </a:t>
            </a:r>
            <a:r>
              <a:rPr lang="en-US" dirty="0" smtClean="0"/>
              <a:t>are the 99</a:t>
            </a:r>
            <a:r>
              <a:rPr lang="en-US" dirty="0" smtClean="0"/>
              <a:t>%” </a:t>
            </a:r>
            <a:endParaRPr lang="en-US" dirty="0" smtClean="0"/>
          </a:p>
          <a:p>
            <a:pPr lvl="2"/>
            <a:r>
              <a:rPr lang="en-US" dirty="0" smtClean="0"/>
              <a:t>Inequalities not justified by relative contributions (old fashioned theory of “marginal productivity theory”)</a:t>
            </a:r>
          </a:p>
          <a:p>
            <a:pPr lvl="2"/>
            <a:r>
              <a:rPr lang="en-US" dirty="0" smtClean="0"/>
              <a:t>Inequities major complaint in each of the protests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>
                <a:solidFill>
                  <a:schemeClr val="accent1"/>
                </a:solidFill>
              </a:rPr>
              <a:t>political system </a:t>
            </a:r>
            <a:r>
              <a:rPr lang="en-US" dirty="0" smtClean="0"/>
              <a:t>is </a:t>
            </a:r>
            <a:r>
              <a:rPr lang="en-US" dirty="0" smtClean="0">
                <a:solidFill>
                  <a:schemeClr val="accent1"/>
                </a:solidFill>
              </a:rPr>
              <a:t>unfair</a:t>
            </a:r>
            <a:r>
              <a:rPr lang="en-US" dirty="0" smtClean="0"/>
              <a:t>, has been captured by the 1%</a:t>
            </a:r>
          </a:p>
          <a:p>
            <a:pPr lvl="2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From </a:t>
            </a:r>
            <a:r>
              <a:rPr lang="en-US" b="1" dirty="0" smtClean="0">
                <a:solidFill>
                  <a:srgbClr val="FFC000"/>
                </a:solidFill>
              </a:rPr>
              <a:t>Tunisia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smtClean="0"/>
              <a:t>to </a:t>
            </a:r>
            <a:r>
              <a:rPr lang="en-US" dirty="0" smtClean="0"/>
              <a:t>the </a:t>
            </a:r>
            <a:r>
              <a:rPr lang="en-US" b="1" i="1" dirty="0" err="1">
                <a:solidFill>
                  <a:srgbClr val="FFC000"/>
                </a:solidFill>
              </a:rPr>
              <a:t>indignaDos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smtClean="0"/>
              <a:t>to </a:t>
            </a:r>
            <a:r>
              <a:rPr lang="en-US" b="1" dirty="0">
                <a:solidFill>
                  <a:srgbClr val="FFC000"/>
                </a:solidFill>
              </a:rPr>
              <a:t>Occupy Wall Street</a:t>
            </a:r>
            <a:endParaRPr lang="en-US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Competitive </a:t>
            </a:r>
            <a:r>
              <a:rPr lang="en-US" dirty="0" smtClean="0"/>
              <a:t>theory:</a:t>
            </a:r>
          </a:p>
          <a:p>
            <a:pPr lvl="1"/>
            <a:r>
              <a:rPr lang="en-US" dirty="0" smtClean="0"/>
              <a:t>Profits are supposed to be </a:t>
            </a:r>
            <a:r>
              <a:rPr lang="en-US" dirty="0" smtClean="0"/>
              <a:t>zero</a:t>
            </a:r>
          </a:p>
          <a:p>
            <a:pPr lvl="1"/>
            <a:r>
              <a:rPr lang="en-US" dirty="0" smtClean="0"/>
              <a:t>Supply is supposed to equal demand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chemeClr val="accent1"/>
                </a:solidFill>
              </a:rPr>
              <a:t>In </a:t>
            </a:r>
            <a:r>
              <a:rPr lang="en-US" dirty="0" smtClean="0">
                <a:solidFill>
                  <a:schemeClr val="accent1"/>
                </a:solidFill>
              </a:rPr>
              <a:t>practice</a:t>
            </a:r>
          </a:p>
          <a:p>
            <a:pPr lvl="1"/>
            <a:r>
              <a:rPr lang="en-US" dirty="0"/>
              <a:t>High </a:t>
            </a:r>
            <a:r>
              <a:rPr lang="en-US" dirty="0" smtClean="0"/>
              <a:t>unemployment</a:t>
            </a:r>
          </a:p>
          <a:p>
            <a:pPr lvl="1"/>
            <a:r>
              <a:rPr lang="en-US" dirty="0" smtClean="0"/>
              <a:t>Credit not available, even for good borrowers</a:t>
            </a:r>
          </a:p>
          <a:p>
            <a:pPr lvl="1"/>
            <a:r>
              <a:rPr lang="en-US" dirty="0" smtClean="0"/>
              <a:t>Banks </a:t>
            </a:r>
            <a:r>
              <a:rPr lang="en-US" dirty="0" smtClean="0"/>
              <a:t>make large profits, use market power over the payments system, engage in predatory </a:t>
            </a:r>
            <a:r>
              <a:rPr lang="en-US" dirty="0" smtClean="0"/>
              <a:t>lending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In crisis, we </a:t>
            </a:r>
            <a:r>
              <a:rPr lang="en-US" dirty="0" smtClean="0">
                <a:solidFill>
                  <a:schemeClr val="accent1"/>
                </a:solidFill>
              </a:rPr>
              <a:t>socialized losses</a:t>
            </a:r>
            <a:r>
              <a:rPr lang="en-US" dirty="0" smtClean="0"/>
              <a:t> while allowing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accent1"/>
                </a:solidFill>
              </a:rPr>
              <a:t>privatization </a:t>
            </a:r>
            <a:r>
              <a:rPr lang="en-US" dirty="0" smtClean="0">
                <a:solidFill>
                  <a:schemeClr val="accent1"/>
                </a:solidFill>
              </a:rPr>
              <a:t>of gains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</a:t>
            </a:r>
            <a:r>
              <a:rPr lang="en-US" b="1" dirty="0" smtClean="0">
                <a:solidFill>
                  <a:srgbClr val="FFC000"/>
                </a:solidFill>
              </a:rPr>
              <a:t>market hasn’t </a:t>
            </a:r>
            <a:r>
              <a:rPr lang="en-US" b="1" dirty="0" smtClean="0">
                <a:solidFill>
                  <a:srgbClr val="FFC000"/>
                </a:solidFill>
              </a:rPr>
              <a:t>worked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like it </a:t>
            </a:r>
            <a:r>
              <a:rPr lang="en-US" b="1" dirty="0" smtClean="0"/>
              <a:t>should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We </a:t>
            </a:r>
            <a:r>
              <a:rPr lang="en-US" dirty="0"/>
              <a:t>have homeless people and empty </a:t>
            </a:r>
            <a:r>
              <a:rPr lang="en-US" dirty="0" smtClean="0"/>
              <a:t>homes</a:t>
            </a:r>
          </a:p>
          <a:p>
            <a:pPr lvl="1"/>
            <a:r>
              <a:rPr lang="en-US" dirty="0" smtClean="0"/>
              <a:t>Millions of Americans have lost their homes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We have vast unmet needs and underutilized resources</a:t>
            </a:r>
          </a:p>
          <a:p>
            <a:pPr lvl="1"/>
            <a:r>
              <a:rPr lang="en-US" dirty="0" smtClean="0"/>
              <a:t>Retrofitting </a:t>
            </a:r>
            <a:r>
              <a:rPr lang="en-US" dirty="0"/>
              <a:t>the global economy for global </a:t>
            </a:r>
            <a:r>
              <a:rPr lang="en-US" dirty="0" smtClean="0"/>
              <a:t>warming</a:t>
            </a:r>
          </a:p>
          <a:p>
            <a:pPr lvl="1"/>
            <a:r>
              <a:rPr lang="en-US" dirty="0" smtClean="0"/>
              <a:t>Investments </a:t>
            </a:r>
            <a:r>
              <a:rPr lang="en-US" dirty="0"/>
              <a:t>in </a:t>
            </a:r>
            <a:r>
              <a:rPr lang="en-US" dirty="0" smtClean="0"/>
              <a:t>infrastructure</a:t>
            </a:r>
          </a:p>
          <a:p>
            <a:pPr lvl="1"/>
            <a:r>
              <a:rPr lang="en-US" dirty="0" smtClean="0"/>
              <a:t>Needs </a:t>
            </a:r>
            <a:r>
              <a:rPr lang="en-US" dirty="0"/>
              <a:t>for </a:t>
            </a:r>
            <a:r>
              <a:rPr lang="en-US" dirty="0" smtClean="0"/>
              <a:t>development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Understandable </a:t>
            </a:r>
            <a:r>
              <a:rPr lang="en-US" dirty="0" smtClean="0"/>
              <a:t>why young people in Spain were </a:t>
            </a:r>
            <a:r>
              <a:rPr lang="en-US" i="1" dirty="0" smtClean="0">
                <a:solidFill>
                  <a:schemeClr val="accent1"/>
                </a:solidFill>
              </a:rPr>
              <a:t>indignant</a:t>
            </a:r>
          </a:p>
          <a:p>
            <a:pPr lvl="1"/>
            <a:r>
              <a:rPr lang="en-US" dirty="0" smtClean="0"/>
              <a:t>Youth unemployment </a:t>
            </a:r>
            <a:r>
              <a:rPr lang="en-US" dirty="0" smtClean="0"/>
              <a:t>rate more than 40%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The </a:t>
            </a:r>
            <a:r>
              <a:rPr lang="en-US" b="1" dirty="0">
                <a:solidFill>
                  <a:srgbClr val="FFC000"/>
                </a:solidFill>
              </a:rPr>
              <a:t>market hasn’t worked 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like it should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Rather, we </a:t>
            </a:r>
            <a:r>
              <a:rPr lang="en-US" dirty="0" smtClean="0"/>
              <a:t>don’t have the </a:t>
            </a:r>
            <a:r>
              <a:rPr lang="en-US" i="1" dirty="0" smtClean="0">
                <a:solidFill>
                  <a:schemeClr val="accent1"/>
                </a:solidFill>
              </a:rPr>
              <a:t>right </a:t>
            </a:r>
            <a:r>
              <a:rPr lang="en-US" dirty="0" smtClean="0"/>
              <a:t>regulations</a:t>
            </a:r>
          </a:p>
          <a:p>
            <a:pPr lvl="1"/>
            <a:r>
              <a:rPr lang="en-US" dirty="0" smtClean="0"/>
              <a:t>In any </a:t>
            </a:r>
            <a:r>
              <a:rPr lang="en-US" dirty="0" smtClean="0"/>
              <a:t>society, individuals can take actions </a:t>
            </a:r>
            <a:r>
              <a:rPr lang="en-US" dirty="0" smtClean="0"/>
              <a:t>that harm </a:t>
            </a:r>
            <a:r>
              <a:rPr lang="en-US" dirty="0" smtClean="0"/>
              <a:t>others</a:t>
            </a:r>
          </a:p>
          <a:p>
            <a:pPr lvl="1"/>
            <a:r>
              <a:rPr lang="en-US" dirty="0" smtClean="0"/>
              <a:t>Preventing </a:t>
            </a:r>
            <a:r>
              <a:rPr lang="en-US" dirty="0" smtClean="0"/>
              <a:t>such harm (externalities) is one of the main objectives of regulation</a:t>
            </a:r>
          </a:p>
          <a:p>
            <a:pPr lvl="1"/>
            <a:r>
              <a:rPr lang="en-US" dirty="0" smtClean="0"/>
              <a:t>In the </a:t>
            </a:r>
            <a:r>
              <a:rPr lang="en-US" dirty="0" smtClean="0"/>
              <a:t>US protest</a:t>
            </a:r>
            <a:r>
              <a:rPr lang="en-US" dirty="0" smtClean="0"/>
              <a:t>, </a:t>
            </a:r>
            <a:r>
              <a:rPr lang="en-US" dirty="0" smtClean="0"/>
              <a:t>megaphones prohibited</a:t>
            </a:r>
            <a:endParaRPr lang="en-US" dirty="0" smtClean="0"/>
          </a:p>
          <a:p>
            <a:pPr lvl="1"/>
            <a:r>
              <a:rPr lang="en-US" dirty="0" smtClean="0"/>
              <a:t>But corporations have </a:t>
            </a:r>
            <a:r>
              <a:rPr lang="en-US" dirty="0" smtClean="0"/>
              <a:t>unbridled spending to amplify </a:t>
            </a:r>
            <a:r>
              <a:rPr lang="en-US" dirty="0" smtClean="0"/>
              <a:t>political </a:t>
            </a:r>
            <a:r>
              <a:rPr lang="en-US" dirty="0" smtClean="0"/>
              <a:t>views</a:t>
            </a:r>
          </a:p>
          <a:p>
            <a:pPr lvl="1"/>
            <a:r>
              <a:rPr lang="en-US" dirty="0" smtClean="0"/>
              <a:t>Banking system is </a:t>
            </a:r>
            <a:r>
              <a:rPr lang="en-US" dirty="0" err="1" smtClean="0">
                <a:solidFill>
                  <a:schemeClr val="accent1"/>
                </a:solidFill>
              </a:rPr>
              <a:t>underregulated</a:t>
            </a:r>
            <a:r>
              <a:rPr lang="en-US" dirty="0" smtClean="0"/>
              <a:t>,  </a:t>
            </a:r>
            <a:r>
              <a:rPr lang="en-US" dirty="0" smtClean="0"/>
              <a:t>which allowed the banks to impose huge costs on the rest of society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Overregulation is </a:t>
            </a:r>
            <a:r>
              <a:rPr lang="en-US" b="1" i="1" dirty="0" smtClean="0">
                <a:solidFill>
                  <a:srgbClr val="FFC000"/>
                </a:solidFill>
              </a:rPr>
              <a:t>not</a:t>
            </a:r>
            <a:r>
              <a:rPr lang="en-US" b="1" i="1" dirty="0" smtClean="0"/>
              <a:t> </a:t>
            </a:r>
            <a:r>
              <a:rPr lang="en-US" b="1" dirty="0" smtClean="0"/>
              <a:t>the problem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Banks </a:t>
            </a:r>
            <a:r>
              <a:rPr lang="en-US" i="1" dirty="0" smtClean="0">
                <a:solidFill>
                  <a:schemeClr val="accent1"/>
                </a:solidFill>
              </a:rPr>
              <a:t>and their </a:t>
            </a:r>
            <a:r>
              <a:rPr lang="en-US" i="1" dirty="0" smtClean="0">
                <a:solidFill>
                  <a:schemeClr val="accent1"/>
                </a:solidFill>
              </a:rPr>
              <a:t>shareholders, bondholders</a:t>
            </a:r>
            <a:r>
              <a:rPr lang="en-US" i="1" dirty="0" smtClean="0">
                <a:solidFill>
                  <a:schemeClr val="accent1"/>
                </a:solidFill>
              </a:rPr>
              <a:t>, and bankers</a:t>
            </a:r>
            <a:r>
              <a:rPr lang="en-US" i="1" dirty="0" smtClean="0"/>
              <a:t> </a:t>
            </a:r>
            <a:r>
              <a:rPr lang="en-US" dirty="0" smtClean="0"/>
              <a:t>were bailed </a:t>
            </a:r>
            <a:r>
              <a:rPr lang="en-US" dirty="0" smtClean="0"/>
              <a:t>out</a:t>
            </a:r>
          </a:p>
          <a:p>
            <a:pPr marL="274320" lvl="1" indent="-228600">
              <a:buClr>
                <a:schemeClr val="accent1"/>
              </a:buClr>
              <a:buFont typeface="Wingdings 2" pitchFamily="18" charset="2"/>
              <a:buChar char=""/>
            </a:pPr>
            <a:endParaRPr lang="en-US" sz="2000" spc="150" dirty="0" smtClean="0"/>
          </a:p>
          <a:p>
            <a:pPr marL="274320" lvl="1" indent="-228600">
              <a:buClr>
                <a:schemeClr val="accent1"/>
              </a:buClr>
              <a:buFont typeface="Wingdings 2" pitchFamily="18" charset="2"/>
              <a:buChar char=""/>
            </a:pPr>
            <a:r>
              <a:rPr lang="en-US" sz="2000" spc="150" dirty="0" smtClean="0"/>
              <a:t>Those </a:t>
            </a:r>
            <a:r>
              <a:rPr lang="en-US" sz="2000" spc="150" dirty="0"/>
              <a:t>who caused crisis have done well, the rest of society has suffered</a:t>
            </a:r>
          </a:p>
          <a:p>
            <a:pPr lvl="1"/>
            <a:r>
              <a:rPr lang="en-US" dirty="0" smtClean="0"/>
              <a:t>Banks bailed out </a:t>
            </a:r>
            <a:r>
              <a:rPr lang="en-US" dirty="0" smtClean="0">
                <a:solidFill>
                  <a:schemeClr val="accent1"/>
                </a:solidFill>
              </a:rPr>
              <a:t>without conditions </a:t>
            </a:r>
            <a:endParaRPr lang="en-US" dirty="0">
              <a:solidFill>
                <a:schemeClr val="accent1"/>
              </a:solidFill>
            </a:endParaRPr>
          </a:p>
          <a:p>
            <a:pPr lvl="1"/>
            <a:r>
              <a:rPr lang="en-US" dirty="0" smtClean="0"/>
              <a:t>But assistance </a:t>
            </a:r>
            <a:r>
              <a:rPr lang="en-US" dirty="0" smtClean="0"/>
              <a:t>to </a:t>
            </a:r>
            <a:r>
              <a:rPr lang="en-US" dirty="0" smtClean="0">
                <a:solidFill>
                  <a:schemeClr val="accent1"/>
                </a:solidFill>
              </a:rPr>
              <a:t>ordinary citizens </a:t>
            </a:r>
            <a:r>
              <a:rPr lang="en-US" dirty="0" smtClean="0"/>
              <a:t>comes with </a:t>
            </a:r>
            <a:r>
              <a:rPr lang="en-US" dirty="0" smtClean="0">
                <a:solidFill>
                  <a:schemeClr val="accent1"/>
                </a:solidFill>
              </a:rPr>
              <a:t>many conditions</a:t>
            </a:r>
          </a:p>
          <a:p>
            <a:pPr lvl="1"/>
            <a:r>
              <a:rPr lang="en-US" dirty="0" smtClean="0"/>
              <a:t>Banks were </a:t>
            </a:r>
            <a:r>
              <a:rPr lang="en-US" dirty="0" smtClean="0"/>
              <a:t>supposed to use the money to restart lending</a:t>
            </a:r>
          </a:p>
          <a:p>
            <a:pPr lvl="2"/>
            <a:r>
              <a:rPr lang="en-US" dirty="0" smtClean="0"/>
              <a:t>Hasn’t happened -- used </a:t>
            </a:r>
            <a:r>
              <a:rPr lang="en-US" dirty="0" smtClean="0"/>
              <a:t>the money for bonuses, dividends</a:t>
            </a:r>
          </a:p>
          <a:p>
            <a:pPr lvl="1"/>
            <a:r>
              <a:rPr lang="en-US" dirty="0" smtClean="0"/>
              <a:t>No </a:t>
            </a:r>
            <a:r>
              <a:rPr lang="en-US" dirty="0" smtClean="0"/>
              <a:t>one </a:t>
            </a:r>
            <a:r>
              <a:rPr lang="en-US" dirty="0" smtClean="0"/>
              <a:t>held </a:t>
            </a:r>
            <a:r>
              <a:rPr lang="en-US" dirty="0" smtClean="0"/>
              <a:t>accountable for what went wrong</a:t>
            </a:r>
          </a:p>
          <a:p>
            <a:pPr lvl="2"/>
            <a:r>
              <a:rPr lang="en-US" dirty="0" smtClean="0"/>
              <a:t>Culprits </a:t>
            </a:r>
            <a:r>
              <a:rPr lang="en-US" dirty="0" smtClean="0"/>
              <a:t>seem </a:t>
            </a:r>
            <a:r>
              <a:rPr lang="en-US" dirty="0" smtClean="0"/>
              <a:t>to have been </a:t>
            </a:r>
            <a:r>
              <a:rPr lang="en-US" dirty="0" smtClean="0"/>
              <a:t>rewarded—by the victims</a:t>
            </a:r>
            <a:endParaRPr lang="en-US" dirty="0" smtClean="0"/>
          </a:p>
          <a:p>
            <a:pPr lvl="1"/>
            <a:r>
              <a:rPr lang="en-US" dirty="0" smtClean="0"/>
              <a:t>This </a:t>
            </a:r>
            <a:r>
              <a:rPr lang="en-US" dirty="0" smtClean="0"/>
              <a:t>was not just an accident—it was a </a:t>
            </a:r>
            <a:r>
              <a:rPr lang="en-US" dirty="0" smtClean="0"/>
              <a:t>manmade </a:t>
            </a:r>
            <a:r>
              <a:rPr lang="en-US" dirty="0" smtClean="0"/>
              <a:t>event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The </a:t>
            </a:r>
            <a:r>
              <a:rPr lang="en-US" b="1" dirty="0" smtClean="0">
                <a:solidFill>
                  <a:srgbClr val="FFC000"/>
                </a:solidFill>
              </a:rPr>
              <a:t>political </a:t>
            </a:r>
            <a:r>
              <a:rPr lang="en-US" b="1" dirty="0" smtClean="0"/>
              <a:t>system</a:t>
            </a:r>
            <a:r>
              <a:rPr lang="en-US" b="1" dirty="0" smtClean="0">
                <a:solidFill>
                  <a:srgbClr val="FFC000"/>
                </a:solidFill>
              </a:rPr>
              <a:t> hasn’t </a:t>
            </a:r>
            <a:r>
              <a:rPr lang="en-US" b="1" dirty="0" smtClean="0">
                <a:solidFill>
                  <a:srgbClr val="FFC000"/>
                </a:solidFill>
              </a:rPr>
              <a:t>Worked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Predatory lending</a:t>
            </a:r>
          </a:p>
          <a:p>
            <a:endParaRPr lang="en-US" dirty="0"/>
          </a:p>
          <a:p>
            <a:r>
              <a:rPr lang="en-US" dirty="0" smtClean="0"/>
              <a:t>Credit </a:t>
            </a:r>
            <a:r>
              <a:rPr lang="en-US" dirty="0" smtClean="0"/>
              <a:t>card </a:t>
            </a:r>
            <a:r>
              <a:rPr lang="en-US" dirty="0" smtClean="0"/>
              <a:t>practices</a:t>
            </a:r>
          </a:p>
          <a:p>
            <a:endParaRPr lang="en-US" dirty="0"/>
          </a:p>
          <a:p>
            <a:r>
              <a:rPr lang="en-US" dirty="0" smtClean="0"/>
              <a:t>Foreclosures—even on people </a:t>
            </a:r>
            <a:r>
              <a:rPr lang="en-US" dirty="0" smtClean="0"/>
              <a:t>who owe nothing </a:t>
            </a:r>
            <a:r>
              <a:rPr lang="en-US" dirty="0" smtClean="0"/>
              <a:t>on </a:t>
            </a:r>
            <a:r>
              <a:rPr lang="en-US" dirty="0" smtClean="0"/>
              <a:t>their homes</a:t>
            </a:r>
          </a:p>
          <a:p>
            <a:pPr lvl="1"/>
            <a:r>
              <a:rPr lang="en-US" dirty="0" smtClean="0"/>
              <a:t>Standard of justice—most of the people thrown out of their homes did owe money—not acceptable</a:t>
            </a:r>
          </a:p>
          <a:p>
            <a:pPr lvl="1"/>
            <a:r>
              <a:rPr lang="en-US" dirty="0" smtClean="0"/>
              <a:t>Burden of proof changed—guilty until proven innocent</a:t>
            </a:r>
          </a:p>
          <a:p>
            <a:pPr lvl="1"/>
            <a:r>
              <a:rPr lang="en-US" dirty="0" err="1" smtClean="0"/>
              <a:t>Robo</a:t>
            </a:r>
            <a:r>
              <a:rPr lang="en-US" dirty="0" smtClean="0"/>
              <a:t>-signing epitomizes fraudulent and near-fraudulent practices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Political influence used to stop effective reforms 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BANKS </a:t>
            </a:r>
            <a:r>
              <a:rPr lang="en-US" b="1" dirty="0" smtClean="0">
                <a:solidFill>
                  <a:srgbClr val="FFC000"/>
                </a:solidFill>
              </a:rPr>
              <a:t>haven’t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C000"/>
                </a:solidFill>
              </a:rPr>
              <a:t>changed</a:t>
            </a:r>
            <a:r>
              <a:rPr lang="en-US" b="1" dirty="0" smtClean="0"/>
              <a:t> behavior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Problem </a:t>
            </a:r>
            <a:r>
              <a:rPr lang="en-US" dirty="0" smtClean="0"/>
              <a:t>of </a:t>
            </a:r>
            <a:r>
              <a:rPr lang="en-US" dirty="0" smtClean="0">
                <a:solidFill>
                  <a:schemeClr val="accent1"/>
                </a:solidFill>
              </a:rPr>
              <a:t>too-big-to-fail</a:t>
            </a:r>
            <a:r>
              <a:rPr lang="en-US" dirty="0" smtClean="0"/>
              <a:t> worse</a:t>
            </a:r>
          </a:p>
          <a:p>
            <a:endParaRPr lang="en-US" dirty="0"/>
          </a:p>
          <a:p>
            <a:r>
              <a:rPr lang="en-US" dirty="0" smtClean="0"/>
              <a:t>Non-transparent </a:t>
            </a:r>
            <a:r>
              <a:rPr lang="en-US" dirty="0" smtClean="0"/>
              <a:t>CDS’s </a:t>
            </a:r>
            <a:r>
              <a:rPr lang="en-US" dirty="0" smtClean="0"/>
              <a:t>continue</a:t>
            </a:r>
          </a:p>
          <a:p>
            <a:endParaRPr lang="en-US" dirty="0"/>
          </a:p>
          <a:p>
            <a:r>
              <a:rPr lang="en-US" dirty="0" smtClean="0"/>
              <a:t>Derivatives </a:t>
            </a:r>
            <a:r>
              <a:rPr lang="en-US" dirty="0" smtClean="0"/>
              <a:t>continue to be underwritten by US </a:t>
            </a:r>
            <a:r>
              <a:rPr lang="en-US" dirty="0" smtClean="0"/>
              <a:t>taxpayer</a:t>
            </a:r>
          </a:p>
          <a:p>
            <a:endParaRPr lang="en-US" dirty="0"/>
          </a:p>
          <a:p>
            <a:r>
              <a:rPr lang="en-US" dirty="0" smtClean="0"/>
              <a:t>Capital </a:t>
            </a:r>
            <a:r>
              <a:rPr lang="en-US" dirty="0" smtClean="0"/>
              <a:t>is still </a:t>
            </a:r>
            <a:r>
              <a:rPr lang="en-US" dirty="0" smtClean="0"/>
              <a:t>inadequate</a:t>
            </a:r>
          </a:p>
          <a:p>
            <a:endParaRPr lang="en-US" dirty="0"/>
          </a:p>
          <a:p>
            <a:r>
              <a:rPr lang="en-US" dirty="0" smtClean="0"/>
              <a:t>Accounting </a:t>
            </a:r>
            <a:r>
              <a:rPr lang="en-US" dirty="0" smtClean="0"/>
              <a:t>practices still </a:t>
            </a:r>
            <a:r>
              <a:rPr lang="en-US" dirty="0" smtClean="0"/>
              <a:t>deficient</a:t>
            </a:r>
          </a:p>
          <a:p>
            <a:pPr lvl="1"/>
            <a:r>
              <a:rPr lang="en-US" dirty="0" smtClean="0"/>
              <a:t>Explains </a:t>
            </a:r>
            <a:r>
              <a:rPr lang="en-US" dirty="0" smtClean="0"/>
              <a:t>fragility of global credit </a:t>
            </a:r>
            <a:r>
              <a:rPr lang="en-US" dirty="0" smtClean="0"/>
              <a:t>markets</a:t>
            </a:r>
          </a:p>
          <a:p>
            <a:pPr lvl="1"/>
            <a:r>
              <a:rPr lang="en-US" dirty="0" smtClean="0"/>
              <a:t>Banks </a:t>
            </a:r>
            <a:r>
              <a:rPr lang="en-US" dirty="0" smtClean="0"/>
              <a:t>know that they can’t trust anyone else—risk of credit markets freezing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C000"/>
                </a:solidFill>
              </a:rPr>
              <a:t>Incomplete</a:t>
            </a:r>
            <a:r>
              <a:rPr lang="en-US" b="1" dirty="0" smtClean="0"/>
              <a:t> </a:t>
            </a:r>
            <a:r>
              <a:rPr lang="en-US" b="1" dirty="0" smtClean="0"/>
              <a:t>Reform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Example: </a:t>
            </a:r>
            <a:r>
              <a:rPr lang="en-US" dirty="0" smtClean="0"/>
              <a:t>the debate </a:t>
            </a:r>
            <a:r>
              <a:rPr lang="en-US" dirty="0" smtClean="0"/>
              <a:t>on reform of bank regulation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Most </a:t>
            </a:r>
            <a:r>
              <a:rPr lang="en-US" dirty="0" smtClean="0"/>
              <a:t>Americans </a:t>
            </a:r>
            <a:r>
              <a:rPr lang="en-US" dirty="0" smtClean="0"/>
              <a:t>want </a:t>
            </a:r>
            <a:r>
              <a:rPr lang="en-US" dirty="0" smtClean="0"/>
              <a:t>banks to be regulated</a:t>
            </a:r>
          </a:p>
          <a:p>
            <a:endParaRPr lang="en-US" dirty="0" smtClean="0"/>
          </a:p>
          <a:p>
            <a:r>
              <a:rPr lang="en-US" dirty="0" smtClean="0"/>
              <a:t>But </a:t>
            </a:r>
            <a:r>
              <a:rPr lang="en-US" dirty="0" smtClean="0"/>
              <a:t>political influence of few banks roughly balanced that of 350 million </a:t>
            </a:r>
            <a:r>
              <a:rPr lang="en-US" dirty="0" smtClean="0"/>
              <a:t>Americans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Theory: “</a:t>
            </a:r>
            <a:r>
              <a:rPr lang="en-US" dirty="0" smtClean="0"/>
              <a:t>median voter” is supposed to be </a:t>
            </a:r>
            <a:r>
              <a:rPr lang="en-US" dirty="0" smtClean="0"/>
              <a:t>decisive</a:t>
            </a:r>
          </a:p>
          <a:p>
            <a:pPr lvl="1"/>
            <a:r>
              <a:rPr lang="en-US" dirty="0" smtClean="0"/>
              <a:t>In </a:t>
            </a:r>
            <a:r>
              <a:rPr lang="en-US" dirty="0" smtClean="0"/>
              <a:t>practice, doesn’t seem to be the case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C000"/>
                </a:solidFill>
              </a:rPr>
              <a:t>Not </a:t>
            </a:r>
            <a:r>
              <a:rPr lang="en-US" b="1" dirty="0" smtClean="0"/>
              <a:t>the way </a:t>
            </a:r>
            <a:r>
              <a:rPr lang="en-US" b="1" dirty="0" smtClean="0">
                <a:solidFill>
                  <a:srgbClr val="FFC000"/>
                </a:solidFill>
              </a:rPr>
              <a:t>democracy</a:t>
            </a:r>
            <a:r>
              <a:rPr lang="en-US" b="1" dirty="0" smtClean="0"/>
              <a:t> </a:t>
            </a:r>
            <a:br>
              <a:rPr lang="en-US" b="1" dirty="0" smtClean="0"/>
            </a:br>
            <a:r>
              <a:rPr lang="en-US" b="1" dirty="0" smtClean="0"/>
              <a:t>is supposed </a:t>
            </a:r>
            <a:r>
              <a:rPr lang="en-US" b="1" dirty="0" smtClean="0"/>
              <a:t>to work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241</TotalTime>
  <Words>1075</Words>
  <Application>Microsoft Office PowerPoint</Application>
  <PresentationFormat>On-screen Show (4:3)</PresentationFormat>
  <Paragraphs>219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Grid</vt:lpstr>
      <vt:lpstr>Participation, Growth, and Equity:  the Global Economy in a Time of Crisis and Change</vt:lpstr>
      <vt:lpstr>From Tunisia to the indignaDos to Occupy Wall Street</vt:lpstr>
      <vt:lpstr>The market hasn’t worked  like it should</vt:lpstr>
      <vt:lpstr>The market hasn’t worked  like it should</vt:lpstr>
      <vt:lpstr>Overregulation is not the problem</vt:lpstr>
      <vt:lpstr>The political system hasn’t Worked</vt:lpstr>
      <vt:lpstr>BANKS haven’t changed behavior</vt:lpstr>
      <vt:lpstr>Incomplete Reform</vt:lpstr>
      <vt:lpstr>Not the way democracy  is supposed to work</vt:lpstr>
      <vt:lpstr>Explaining the political process</vt:lpstr>
      <vt:lpstr>Key Problems</vt:lpstr>
      <vt:lpstr>Agency issue</vt:lpstr>
      <vt:lpstr>Designing systems of accountability</vt:lpstr>
      <vt:lpstr>Dysfunctional Dynamics</vt:lpstr>
      <vt:lpstr>The world at the brink</vt:lpstr>
      <vt:lpstr>Underlying crisis is another redistributive battle</vt:lpstr>
      <vt:lpstr>Long-run prosperity requires  BALANCE of market and government</vt:lpstr>
      <vt:lpstr>Creating a more responsive and inclusive political process</vt:lpstr>
      <vt:lpstr>Politics and economics: inseparable</vt:lpstr>
    </vt:vector>
  </TitlesOfParts>
  <Company>Columbia Business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Participation, Growth, and Equity: the Global Economy in a Time of Crisis and Change</dc:title>
  <dc:creator>JStiglitz</dc:creator>
  <cp:lastModifiedBy>Eamon Kircher-Allen</cp:lastModifiedBy>
  <cp:revision>18</cp:revision>
  <dcterms:created xsi:type="dcterms:W3CDTF">2011-10-18T20:44:12Z</dcterms:created>
  <dcterms:modified xsi:type="dcterms:W3CDTF">2011-10-21T16:48:12Z</dcterms:modified>
</cp:coreProperties>
</file>