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2.xml" ContentType="application/vnd.openxmlformats-officedocument.presentationml.notesSlide+xml"/>
  <Override PartName="/ppt/notesSlides/notesSlide31.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notesSlides/notesSlide11.xml" ContentType="application/vnd.openxmlformats-officedocument.presentationml.notesSlide+xml"/>
  <Override PartName="/docProps/app.xml" ContentType="application/vnd.openxmlformats-officedocument.extended-properties+xml"/>
  <Override PartName="/ppt/slides/slide30.xml" ContentType="application/vnd.openxmlformats-officedocument.presentationml.slide+xml"/>
  <Override PartName="/ppt/notesSlides/notesSlide9.xml" ContentType="application/vnd.openxmlformats-officedocument.presentationml.notes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47.xml" ContentType="application/vnd.openxmlformats-officedocument.presentationml.slide+xml"/>
  <Override PartName="/ppt/notesSlides/notesSlide32.xml" ContentType="application/vnd.openxmlformats-officedocument.presentationml.notesSlide+xml"/>
  <Override PartName="/ppt/notesSlides/notesSlide16.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s/slide23.xml" ContentType="application/vnd.openxmlformats-officedocument.presentationml.slide+xml"/>
  <Override PartName="/ppt/slideLayouts/slideLayout9.xml" ContentType="application/vnd.openxmlformats-officedocument.presentationml.slideLayout+xml"/>
  <Override PartName="/ppt/slides/slide52.xml" ContentType="application/vnd.openxmlformats-officedocument.presentationml.slide+xml"/>
  <Override PartName="/ppt/slides/slide1.xml" ContentType="application/vnd.openxmlformats-officedocument.presentationml.slide+xml"/>
  <Override PartName="/ppt/slides/slide51.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13.xml" ContentType="application/vnd.openxmlformats-officedocument.presentationml.slide+xml"/>
  <Override PartName="/ppt/notesSlides/notesSlide23.xml" ContentType="application/vnd.openxmlformats-officedocument.presentationml.notesSlide+xml"/>
  <Override PartName="/ppt/notesSlides/notesSlide17.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13.xml" ContentType="application/vnd.openxmlformats-officedocument.presentationml.notesSlide+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s/slide43.xml" ContentType="application/vnd.openxmlformats-officedocument.presentationml.slide+xml"/>
  <Override PartName="/ppt/slideLayouts/slideLayout6.xml" ContentType="application/vnd.openxmlformats-officedocument.presentationml.slideLayout+xml"/>
  <Override PartName="/ppt/slides/slide37.xml" ContentType="application/vnd.openxmlformats-officedocument.presentationml.slide+xml"/>
  <Override PartName="/ppt/slides/slide10.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notesSlides/notesSlide18.xml" ContentType="application/vnd.openxmlformats-officedocument.presentationml.notesSlide+xml"/>
  <Default Extension="png" ContentType="image/png"/>
  <Override PartName="/ppt/slides/slide27.xml" ContentType="application/vnd.openxmlformats-officedocument.presentationml.slide+xml"/>
  <Override PartName="/docProps/core.xml" ContentType="application/vnd.openxmlformats-package.core-properties+xml"/>
  <Override PartName="/ppt/slides/slide56.xml" ContentType="application/vnd.openxmlformats-officedocument.presentationml.slide+xml"/>
  <Override PartName="/ppt/slides/slide31.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Override PartName="/ppt/slides/slide53.xml" ContentType="application/vnd.openxmlformats-officedocument.presentationml.slide+xml"/>
  <Override PartName="/ppt/notesSlides/notesSlide24.xml" ContentType="application/vnd.openxmlformats-officedocument.presentationml.notesSlide+xml"/>
  <Override PartName="/ppt/slides/slide55.xml" ContentType="application/vnd.openxmlformats-officedocument.presentationml.slide+xml"/>
  <Override PartName="/ppt/slides/slide12.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notesSlides/notesSlide14.xml" ContentType="application/vnd.openxmlformats-officedocument.presentationml.notesSlide+xml"/>
  <Override PartName="/ppt/notesSlides/notesSlide28.xml" ContentType="application/vnd.openxmlformats-officedocument.presentationml.notesSlide+xml"/>
  <Override PartName="/ppt/theme/theme2.xml" ContentType="application/vnd.openxmlformats-officedocument.theme+xml"/>
  <Override PartName="/ppt/notesSlides/notesSlide27.xml" ContentType="application/vnd.openxmlformats-officedocument.presentationml.notesSlide+xml"/>
  <Override PartName="/ppt/slides/slide2.xml" ContentType="application/vnd.openxmlformats-officedocument.presentationml.slide+xml"/>
  <Override PartName="/ppt/notesSlides/notesSlide25.xml" ContentType="application/vnd.openxmlformats-officedocument.presentationml.notesSlide+xml"/>
  <Override PartName="/ppt/slides/slide35.xml" ContentType="application/vnd.openxmlformats-officedocument.presentationml.slide+xml"/>
  <Override PartName="/ppt/slides/slide42.xml" ContentType="application/vnd.openxmlformats-officedocument.presentationml.slide+xml"/>
  <Override PartName="/ppt/slides/slide45.xml" ContentType="application/vnd.openxmlformats-officedocument.presentationml.slide+xml"/>
  <Override PartName="/ppt/notesSlides/notesSlide34.xml" ContentType="application/vnd.openxmlformats-officedocument.presentationml.notesSlide+xml"/>
  <Override PartName="/ppt/notesSlides/notesSlide21.xml" ContentType="application/vnd.openxmlformats-officedocument.presentationml.notesSlide+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s/slide50.xml" ContentType="application/vnd.openxmlformats-officedocument.presentationml.slide+xml"/>
  <Override PartName="/ppt/slides/slide54.xml" ContentType="application/vnd.openxmlformats-officedocument.presentationml.slide+xml"/>
  <Override PartName="/ppt/notesSlides/notesSlide3.xml" ContentType="application/vnd.openxmlformats-officedocument.presentationml.notesSlide+xml"/>
  <Override PartName="/ppt/notesSlides/notesSlide29.xml" ContentType="application/vnd.openxmlformats-officedocument.presentationml.notesSlide+xml"/>
  <Default Extension="xml" ContentType="application/xml"/>
  <Override PartName="/ppt/slides/slide26.xml" ContentType="application/vnd.openxmlformats-officedocument.presentationml.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slides/slide25.xml" ContentType="application/vnd.openxmlformats-officedocument.presentationml.slide+xml"/>
  <Override PartName="/ppt/notesSlides/notesSlide19.xml" ContentType="application/vnd.openxmlformats-officedocument.presentationml.notesSlide+xml"/>
  <Override PartName="/ppt/slides/slide14.xml" ContentType="application/vnd.openxmlformats-officedocument.presentationml.slide+xml"/>
  <Override PartName="/ppt/slides/slide40.xml" ContentType="application/vnd.openxmlformats-officedocument.presentationml.slide+xml"/>
  <Override PartName="/ppt/slides/slide34.xml" ContentType="application/vnd.openxmlformats-officedocument.presentationml.slide+xml"/>
  <Override PartName="/ppt/notesSlides/notesSlide26.xml" ContentType="application/vnd.openxmlformats-officedocument.presentationml.notesSlide+xml"/>
  <Override PartName="/ppt/slides/slide44.xml" ContentType="application/vnd.openxmlformats-officedocument.presentationml.slide+xml"/>
  <Override PartName="/ppt/notesSlides/notesSlide12.xml" ContentType="application/vnd.openxmlformats-officedocument.presentationml.notesSlide+xml"/>
  <Override PartName="/ppt/notesSlides/notesSlide5.xml" ContentType="application/vnd.openxmlformats-officedocument.presentationml.notesSlide+xml"/>
  <Override PartName="/ppt/slides/slide49.xml" ContentType="application/vnd.openxmlformats-officedocument.presentationml.slide+xml"/>
  <Override PartName="/ppt/slideLayouts/slideLayout1.xml" ContentType="application/vnd.openxmlformats-officedocument.presentationml.slideLayout+xml"/>
  <Override PartName="/ppt/slides/slide48.xml" ContentType="application/vnd.openxmlformats-officedocument.presentationml.slide+xml"/>
  <Override PartName="/ppt/theme/theme1.xml" ContentType="application/vnd.openxmlformats-officedocument.theme+xml"/>
  <Override PartName="/ppt/presentation.xml" ContentType="application/vnd.openxmlformats-officedocument.presentationml.presentation.main+xml"/>
  <Override PartName="/ppt/slides/slide5.xml" ContentType="application/vnd.openxmlformats-officedocument.presentationml.slide+xml"/>
  <Override PartName="/ppt/slideLayouts/slideLayout7.xml" ContentType="application/vnd.openxmlformats-officedocument.presentationml.slideLayout+xml"/>
  <Default Extension="jpeg" ContentType="image/jpeg"/>
  <Override PartName="/ppt/notesSlides/notesSlide33.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ppt/slides/slide8.xml" ContentType="application/vnd.openxmlformats-officedocument.presentationml.slide+xml"/>
  <Override PartName="/ppt/slides/slide15.xml" ContentType="application/vnd.openxmlformats-officedocument.presentationml.slide+xml"/>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notesSlides/notesSlide30.xml" ContentType="application/vnd.openxmlformats-officedocument.presentationml.notesSlide+xml"/>
  <Override PartName="/ppt/slides/slide6.xml" ContentType="application/vnd.openxmlformats-officedocument.presentationml.slide+xml"/>
  <Override PartName="/ppt/slides/slide16.xml" ContentType="application/vnd.openxmlformats-officedocument.presentationml.slide+xml"/>
  <Override PartName="/ppt/slides/slide38.xml" ContentType="application/vnd.openxmlformats-officedocument.presentationml.slide+xml"/>
  <Override PartName="/ppt/notesSlides/notesSlide20.xml" ContentType="application/vnd.openxmlformats-officedocument.presentationml.notes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2" Type="http://schemas.openxmlformats.org/package/2006/relationships/metadata/core-properties" Target="docProps/core.xml"/><Relationship Id="rId3" Type="http://schemas.openxmlformats.org/officeDocument/2006/relationships/extended-properties" Target="docProps/app.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58"/>
  </p:notesMasterIdLst>
  <p:sldIdLst>
    <p:sldId id="256" r:id="rId2"/>
    <p:sldId id="292" r:id="rId3"/>
    <p:sldId id="257" r:id="rId4"/>
    <p:sldId id="276" r:id="rId5"/>
    <p:sldId id="258" r:id="rId6"/>
    <p:sldId id="259" r:id="rId7"/>
    <p:sldId id="260" r:id="rId8"/>
    <p:sldId id="261" r:id="rId9"/>
    <p:sldId id="262" r:id="rId10"/>
    <p:sldId id="274" r:id="rId11"/>
    <p:sldId id="275" r:id="rId12"/>
    <p:sldId id="263" r:id="rId13"/>
    <p:sldId id="264" r:id="rId14"/>
    <p:sldId id="265" r:id="rId15"/>
    <p:sldId id="277" r:id="rId16"/>
    <p:sldId id="278" r:id="rId17"/>
    <p:sldId id="279" r:id="rId18"/>
    <p:sldId id="266" r:id="rId19"/>
    <p:sldId id="267" r:id="rId20"/>
    <p:sldId id="268" r:id="rId21"/>
    <p:sldId id="269" r:id="rId22"/>
    <p:sldId id="280" r:id="rId23"/>
    <p:sldId id="270" r:id="rId24"/>
    <p:sldId id="287" r:id="rId25"/>
    <p:sldId id="288" r:id="rId26"/>
    <p:sldId id="271" r:id="rId27"/>
    <p:sldId id="286" r:id="rId28"/>
    <p:sldId id="272" r:id="rId29"/>
    <p:sldId id="282" r:id="rId30"/>
    <p:sldId id="283" r:id="rId31"/>
    <p:sldId id="284" r:id="rId32"/>
    <p:sldId id="273" r:id="rId33"/>
    <p:sldId id="289" r:id="rId34"/>
    <p:sldId id="291" r:id="rId35"/>
    <p:sldId id="293" r:id="rId36"/>
    <p:sldId id="314" r:id="rId37"/>
    <p:sldId id="294" r:id="rId38"/>
    <p:sldId id="295" r:id="rId39"/>
    <p:sldId id="296" r:id="rId40"/>
    <p:sldId id="297" r:id="rId41"/>
    <p:sldId id="298" r:id="rId42"/>
    <p:sldId id="299" r:id="rId43"/>
    <p:sldId id="300" r:id="rId44"/>
    <p:sldId id="307" r:id="rId45"/>
    <p:sldId id="301" r:id="rId46"/>
    <p:sldId id="302" r:id="rId47"/>
    <p:sldId id="303" r:id="rId48"/>
    <p:sldId id="304" r:id="rId49"/>
    <p:sldId id="306" r:id="rId50"/>
    <p:sldId id="308" r:id="rId51"/>
    <p:sldId id="312" r:id="rId52"/>
    <p:sldId id="309" r:id="rId53"/>
    <p:sldId id="310" r:id="rId54"/>
    <p:sldId id="311" r:id="rId55"/>
    <p:sldId id="290" r:id="rId56"/>
    <p:sldId id="313" r:id="rId5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p14="http://schemas.microsoft.com/office/powerpoint/2010/main" xmlns:p="http://schemas.openxmlformats.org/presentationml/2006/main" xmlns:r="http://schemas.openxmlformats.org/officeDocument/2006/relationships" xmlns:a="http://schemas.openxmlformats.org/drawingml/2006/main" val="0"/>
    </p:ext>
    <p:ext uri="{D31A062A-798A-4329-ABDD-BBA856620510}">
      <p14:defaultImageDpi xmlns="" xmlns:p14="http://schemas.microsoft.com/office/powerpoint/2010/main" xmlns:p="http://schemas.openxmlformats.org/presentationml/2006/main" xmlns:r="http://schemas.openxmlformats.org/officeDocument/2006/relationships" xmlns:a="http://schemas.openxmlformats.org/drawingml/2006/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p:scale>
          <a:sx n="80" d="100"/>
          <a:sy n="80" d="100"/>
        </p:scale>
        <p:origin x="-1160" y="-22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60" Type="http://schemas.openxmlformats.org/officeDocument/2006/relationships/presProps" Target="presProps.xml"/><Relationship Id="rId39" Type="http://schemas.openxmlformats.org/officeDocument/2006/relationships/slide" Target="slides/slide38.xml"/><Relationship Id="rId7" Type="http://schemas.openxmlformats.org/officeDocument/2006/relationships/slide" Target="slides/slide6.xml"/><Relationship Id="rId43" Type="http://schemas.openxmlformats.org/officeDocument/2006/relationships/slide" Target="slides/slide42.xml"/><Relationship Id="rId25" Type="http://schemas.openxmlformats.org/officeDocument/2006/relationships/slide" Target="slides/slide24.xml"/><Relationship Id="rId10" Type="http://schemas.openxmlformats.org/officeDocument/2006/relationships/slide" Target="slides/slide9.xml"/><Relationship Id="rId50" Type="http://schemas.openxmlformats.org/officeDocument/2006/relationships/slide" Target="slides/slide49.xml"/><Relationship Id="rId63" Type="http://schemas.openxmlformats.org/officeDocument/2006/relationships/tableStyles" Target="tableStyles.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27" Type="http://schemas.openxmlformats.org/officeDocument/2006/relationships/slide" Target="slides/slide26.xml"/><Relationship Id="rId14" Type="http://schemas.openxmlformats.org/officeDocument/2006/relationships/slide" Target="slides/slide13.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slide" Target="slides/slide44.xml"/><Relationship Id="rId58" Type="http://schemas.openxmlformats.org/officeDocument/2006/relationships/notesMaster" Target="notesMasters/notesMaster1.xml"/><Relationship Id="rId42" Type="http://schemas.openxmlformats.org/officeDocument/2006/relationships/slide" Target="slides/slide41.xml"/><Relationship Id="rId6" Type="http://schemas.openxmlformats.org/officeDocument/2006/relationships/slide" Target="slides/slide5.xml"/><Relationship Id="rId49" Type="http://schemas.openxmlformats.org/officeDocument/2006/relationships/slide" Target="slides/slide48.xml"/><Relationship Id="rId44" Type="http://schemas.openxmlformats.org/officeDocument/2006/relationships/slide" Target="slides/slide43.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 Type="http://schemas.openxmlformats.org/officeDocument/2006/relationships/slide" Target="slides/slide1.xml"/><Relationship Id="rId46" Type="http://schemas.openxmlformats.org/officeDocument/2006/relationships/slide" Target="slides/slide45.xml"/><Relationship Id="rId57" Type="http://schemas.openxmlformats.org/officeDocument/2006/relationships/slide" Target="slides/slide56.xml"/><Relationship Id="rId59" Type="http://schemas.openxmlformats.org/officeDocument/2006/relationships/printerSettings" Target="printerSettings/printerSettings1.bin"/><Relationship Id="rId35" Type="http://schemas.openxmlformats.org/officeDocument/2006/relationships/slide" Target="slides/slide34.xml"/><Relationship Id="rId51" Type="http://schemas.openxmlformats.org/officeDocument/2006/relationships/slide" Target="slides/slide50.xml"/><Relationship Id="rId55" Type="http://schemas.openxmlformats.org/officeDocument/2006/relationships/slide" Target="slides/slide54.xml"/><Relationship Id="rId31" Type="http://schemas.openxmlformats.org/officeDocument/2006/relationships/slide" Target="slides/slide30.xml"/><Relationship Id="rId34" Type="http://schemas.openxmlformats.org/officeDocument/2006/relationships/slide" Target="slides/slide33.xml"/><Relationship Id="rId40" Type="http://schemas.openxmlformats.org/officeDocument/2006/relationships/slide" Target="slides/slide39.xml"/><Relationship Id="rId62" Type="http://schemas.openxmlformats.org/officeDocument/2006/relationships/theme" Target="theme/theme1.xml"/><Relationship Id="rId36" Type="http://schemas.openxmlformats.org/officeDocument/2006/relationships/slide" Target="slides/slide35.xml"/><Relationship Id="rId1" Type="http://schemas.openxmlformats.org/officeDocument/2006/relationships/slideMaster" Target="slideMasters/slideMaster1.xml"/><Relationship Id="rId24" Type="http://schemas.openxmlformats.org/officeDocument/2006/relationships/slide" Target="slides/slide23.xml"/><Relationship Id="rId47" Type="http://schemas.openxmlformats.org/officeDocument/2006/relationships/slide" Target="slides/slide46.xml"/><Relationship Id="rId56" Type="http://schemas.openxmlformats.org/officeDocument/2006/relationships/slide" Target="slides/slide55.xml"/><Relationship Id="rId48" Type="http://schemas.openxmlformats.org/officeDocument/2006/relationships/slide" Target="slides/slide47.xml"/><Relationship Id="rId8" Type="http://schemas.openxmlformats.org/officeDocument/2006/relationships/slide" Target="slides/slide7.xml"/><Relationship Id="rId13" Type="http://schemas.openxmlformats.org/officeDocument/2006/relationships/slide" Target="slides/slide12.xml"/><Relationship Id="rId32" Type="http://schemas.openxmlformats.org/officeDocument/2006/relationships/slide" Target="slides/slide31.xml"/><Relationship Id="rId37" Type="http://schemas.openxmlformats.org/officeDocument/2006/relationships/slide" Target="slides/slide36.xml"/><Relationship Id="rId52" Type="http://schemas.openxmlformats.org/officeDocument/2006/relationships/slide" Target="slides/slide51.xml"/><Relationship Id="rId54" Type="http://schemas.openxmlformats.org/officeDocument/2006/relationships/slide" Target="slides/slide53.xml"/><Relationship Id="rId12" Type="http://schemas.openxmlformats.org/officeDocument/2006/relationships/slide" Target="slides/slide11.xml"/><Relationship Id="rId3" Type="http://schemas.openxmlformats.org/officeDocument/2006/relationships/slide" Target="slides/slide2.xml"/><Relationship Id="rId23" Type="http://schemas.openxmlformats.org/officeDocument/2006/relationships/slide" Target="slides/slide22.xml"/><Relationship Id="rId61" Type="http://schemas.openxmlformats.org/officeDocument/2006/relationships/viewProps" Target="viewProps.xml"/><Relationship Id="rId53" Type="http://schemas.openxmlformats.org/officeDocument/2006/relationships/slide" Target="slides/slide52.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22" Type="http://schemas.openxmlformats.org/officeDocument/2006/relationships/slide" Target="slides/slide21.xml"/><Relationship Id="rId21" Type="http://schemas.openxmlformats.org/officeDocument/2006/relationships/slide" Target="slides/slide2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E4ECAD7-FDD5-4CC4-A0EB-7D0EDF0B774E}" type="datetimeFigureOut">
              <a:rPr lang="en-US" smtClean="0"/>
              <a:pPr/>
              <a:t>10/8/11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C2EF509-433F-4BF7-8BD2-A9B2A9594AE8}" type="slidenum">
              <a:rPr lang="en-US" smtClean="0"/>
              <a:pPr/>
              <a:t>‹#›</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247092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793027896"/>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11</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581988854"/>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12</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416558984"/>
      </p:ext>
    </p:extLst>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13</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902232293"/>
      </p:ext>
    </p:extLst>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14</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548122812"/>
      </p:ext>
    </p:extLst>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15</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443560679"/>
      </p:ext>
    </p:extLst>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16</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857969890"/>
      </p:ext>
    </p:extLst>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17</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837227186"/>
      </p:ext>
    </p:extLst>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18</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940133557"/>
      </p:ext>
    </p:extLst>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19</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322224445"/>
      </p:ext>
    </p:extLst>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20</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920399268"/>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3</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485582761"/>
      </p:ext>
    </p:extLst>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21</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73538953"/>
      </p:ext>
    </p:extLst>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22</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26400166"/>
      </p:ext>
    </p:extLst>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23</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702696538"/>
      </p:ext>
    </p:extLst>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24</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81277585"/>
      </p:ext>
    </p:extLst>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25</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701588012"/>
      </p:ext>
    </p:extLst>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26</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279243524"/>
      </p:ext>
    </p:extLst>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27</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912352792"/>
      </p:ext>
    </p:extLst>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28</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842812244"/>
      </p:ext>
    </p:extLst>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29</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514611233"/>
      </p:ext>
    </p:extLst>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30</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013499291"/>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4</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491859311"/>
      </p:ext>
    </p:extLst>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31</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267746666"/>
      </p:ext>
    </p:extLst>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32</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862008083"/>
      </p:ext>
    </p:extLst>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33</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2109591303"/>
      </p:ext>
    </p:extLst>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34</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512044719"/>
      </p:ext>
    </p:extLst>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55</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498205614"/>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5</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451426587"/>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6</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3870458397"/>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7</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4055901246"/>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8</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966121610"/>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9</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564484748"/>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EF509-433F-4BF7-8BD2-A9B2A9594AE8}" type="slidenum">
              <a:rPr lang="en-US" smtClean="0"/>
              <a:pPr/>
              <a:t>10</a:t>
            </a:fld>
            <a:endParaRPr lang="en-US"/>
          </a:p>
        </p:txBody>
      </p:sp>
    </p:spTree>
    <p:extLst>
      <p:ext uri="{BB962C8B-B14F-4D97-AF65-F5344CB8AC3E}">
        <p14:creationId xmlns="" xmlns:p14="http://schemas.microsoft.com/office/powerpoint/2010/main" xmlns:p="http://schemas.openxmlformats.org/presentationml/2006/main" xmlns:r="http://schemas.openxmlformats.org/officeDocument/2006/relationships" xmlns:a="http://schemas.openxmlformats.org/drawingml/2006/main" val="1278054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ADEBAB0-46A1-48A4-B1EA-77BAEB246F2A}" type="datetimeFigureOut">
              <a:rPr lang="en-US" smtClean="0"/>
              <a:pPr/>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9D663-75DF-4644-9747-377F8408FB06}"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DEBAB0-46A1-48A4-B1EA-77BAEB246F2A}" type="datetimeFigureOut">
              <a:rPr lang="en-US" smtClean="0"/>
              <a:pPr/>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9D663-75DF-4644-9747-377F8408FB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DEBAB0-46A1-48A4-B1EA-77BAEB246F2A}" type="datetimeFigureOut">
              <a:rPr lang="en-US" smtClean="0"/>
              <a:pPr/>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9D663-75DF-4644-9747-377F8408FB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DEBAB0-46A1-48A4-B1EA-77BAEB246F2A}" type="datetimeFigureOut">
              <a:rPr lang="en-US" smtClean="0"/>
              <a:pPr/>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9D663-75DF-4644-9747-377F8408FB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DEBAB0-46A1-48A4-B1EA-77BAEB246F2A}" type="datetimeFigureOut">
              <a:rPr lang="en-US" smtClean="0"/>
              <a:pPr/>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9D663-75DF-4644-9747-377F8408FB06}"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ADEBAB0-46A1-48A4-B1EA-77BAEB246F2A}" type="datetimeFigureOut">
              <a:rPr lang="en-US" smtClean="0"/>
              <a:pPr/>
              <a:t>10/8/11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9D663-75DF-4644-9747-377F8408FB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ADEBAB0-46A1-48A4-B1EA-77BAEB246F2A}" type="datetimeFigureOut">
              <a:rPr lang="en-US" smtClean="0"/>
              <a:pPr/>
              <a:t>10/8/11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09D663-75DF-4644-9747-377F8408FB06}"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DEBAB0-46A1-48A4-B1EA-77BAEB246F2A}" type="datetimeFigureOut">
              <a:rPr lang="en-US" smtClean="0"/>
              <a:pPr/>
              <a:t>10/8/11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09D663-75DF-4644-9747-377F8408FB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EBAB0-46A1-48A4-B1EA-77BAEB246F2A}" type="datetimeFigureOut">
              <a:rPr lang="en-US" smtClean="0"/>
              <a:pPr/>
              <a:t>10/8/11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09D663-75DF-4644-9747-377F8408FB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DEBAB0-46A1-48A4-B1EA-77BAEB246F2A}" type="datetimeFigureOut">
              <a:rPr lang="en-US" smtClean="0"/>
              <a:pPr/>
              <a:t>10/8/11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9D663-75DF-4644-9747-377F8408FB06}"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DEBAB0-46A1-48A4-B1EA-77BAEB246F2A}" type="datetimeFigureOut">
              <a:rPr lang="en-US" smtClean="0"/>
              <a:pPr/>
              <a:t>10/8/11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9D663-75DF-4644-9747-377F8408FB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ADEBAB0-46A1-48A4-B1EA-77BAEB246F2A}" type="datetimeFigureOut">
              <a:rPr lang="en-US" smtClean="0"/>
              <a:pPr/>
              <a:t>10/8/11</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209D663-75DF-4644-9747-377F8408FB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848600" cy="3298825"/>
          </a:xfrm>
        </p:spPr>
        <p:txBody>
          <a:bodyPr/>
          <a:lstStyle/>
          <a:p>
            <a:pPr algn="ctr"/>
            <a:r>
              <a:rPr lang="en-US" sz="3200" cap="none" dirty="0" smtClean="0"/>
              <a:t>Restoring Growth and Stability</a:t>
            </a:r>
            <a:r>
              <a:rPr lang="en-US" sz="3200" cap="none" dirty="0" smtClean="0"/>
              <a:t> </a:t>
            </a:r>
            <a:br>
              <a:rPr lang="en-US" sz="3200" cap="none" dirty="0" smtClean="0"/>
            </a:br>
            <a:r>
              <a:rPr lang="en-US" sz="3200" b="1" cap="none" dirty="0" smtClean="0"/>
              <a:t>in a World of Crisis and Contagion:</a:t>
            </a:r>
            <a:r>
              <a:rPr lang="en-US" sz="3200" cap="none" dirty="0" smtClean="0"/>
              <a:t/>
            </a:r>
            <a:br>
              <a:rPr lang="en-US" sz="3200" cap="none" dirty="0" smtClean="0"/>
            </a:br>
            <a:r>
              <a:rPr lang="en-US" sz="3200" cap="none" dirty="0" smtClean="0"/>
              <a:t>  </a:t>
            </a:r>
            <a:r>
              <a:rPr lang="en-US" sz="2800" cap="none" dirty="0" smtClean="0">
                <a:solidFill>
                  <a:schemeClr val="tx1">
                    <a:lumMod val="75000"/>
                    <a:lumOff val="25000"/>
                  </a:schemeClr>
                </a:solidFill>
                <a:latin typeface="+mn-lt"/>
                <a:ea typeface="+mn-ea"/>
                <a:cs typeface="+mn-cs"/>
              </a:rPr>
              <a:t>Lessons </a:t>
            </a:r>
            <a:r>
              <a:rPr lang="en-US" sz="2800" cap="none" dirty="0" smtClean="0">
                <a:solidFill>
                  <a:schemeClr val="tx1">
                    <a:lumMod val="75000"/>
                    <a:lumOff val="25000"/>
                  </a:schemeClr>
                </a:solidFill>
                <a:latin typeface="+mn-lt"/>
                <a:ea typeface="+mn-ea"/>
                <a:cs typeface="+mn-cs"/>
              </a:rPr>
              <a:t>from Economic Theory and History</a:t>
            </a:r>
            <a:r>
              <a:rPr lang="en-US" sz="2800" dirty="0" smtClean="0">
                <a:solidFill>
                  <a:schemeClr val="tx1">
                    <a:lumMod val="75000"/>
                    <a:lumOff val="25000"/>
                  </a:schemeClr>
                </a:solidFill>
                <a:latin typeface="+mn-lt"/>
                <a:ea typeface="+mn-ea"/>
                <a:cs typeface="+mn-cs"/>
              </a:rPr>
              <a:t/>
            </a:r>
            <a:br>
              <a:rPr lang="en-US" sz="2800" dirty="0" smtClean="0">
                <a:solidFill>
                  <a:schemeClr val="tx1">
                    <a:lumMod val="75000"/>
                    <a:lumOff val="25000"/>
                  </a:schemeClr>
                </a:solidFill>
                <a:latin typeface="+mn-lt"/>
                <a:ea typeface="+mn-ea"/>
                <a:cs typeface="+mn-cs"/>
              </a:rPr>
            </a:br>
            <a:endParaRPr lang="en-US" sz="2800" dirty="0">
              <a:solidFill>
                <a:schemeClr val="tx1">
                  <a:lumMod val="75000"/>
                  <a:lumOff val="25000"/>
                </a:schemeClr>
              </a:solidFill>
              <a:latin typeface="+mn-lt"/>
              <a:ea typeface="+mn-ea"/>
              <a:cs typeface="+mn-cs"/>
            </a:endParaRPr>
          </a:p>
        </p:txBody>
      </p:sp>
      <p:sp>
        <p:nvSpPr>
          <p:cNvPr id="3" name="Subtitle 2"/>
          <p:cNvSpPr>
            <a:spLocks noGrp="1"/>
          </p:cNvSpPr>
          <p:nvPr>
            <p:ph type="subTitle" idx="1"/>
          </p:nvPr>
        </p:nvSpPr>
        <p:spPr>
          <a:xfrm>
            <a:off x="685800" y="3886200"/>
            <a:ext cx="6400800" cy="1752600"/>
          </a:xfrm>
        </p:spPr>
        <p:txBody>
          <a:bodyPr>
            <a:normAutofit/>
          </a:bodyPr>
          <a:lstStyle/>
          <a:p>
            <a:r>
              <a:rPr lang="en-US" sz="2000" dirty="0" smtClean="0"/>
              <a:t>Joseph E. </a:t>
            </a:r>
            <a:r>
              <a:rPr lang="en-US" sz="2000" dirty="0" err="1" smtClean="0"/>
              <a:t>Stiglitz</a:t>
            </a:r>
            <a:endParaRPr lang="en-US" sz="2000" dirty="0" smtClean="0"/>
          </a:p>
          <a:p>
            <a:r>
              <a:rPr lang="en-US" sz="2000" dirty="0" smtClean="0"/>
              <a:t>Prague</a:t>
            </a:r>
          </a:p>
          <a:p>
            <a:r>
              <a:rPr lang="en-US" sz="2000" dirty="0" smtClean="0"/>
              <a:t>October 2011</a:t>
            </a:r>
          </a:p>
        </p:txBody>
      </p:sp>
      <p:sp>
        <p:nvSpPr>
          <p:cNvPr id="4" name="TextBox 3"/>
          <p:cNvSpPr txBox="1"/>
          <p:nvPr/>
        </p:nvSpPr>
        <p:spPr>
          <a:xfrm>
            <a:off x="4429125" y="3381375"/>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Great Depression</a:t>
            </a:r>
            <a:endParaRPr lang="en-US" dirty="0"/>
          </a:p>
        </p:txBody>
      </p:sp>
      <p:sp>
        <p:nvSpPr>
          <p:cNvPr id="3" name="Content Placeholder 2"/>
          <p:cNvSpPr>
            <a:spLocks noGrp="1"/>
          </p:cNvSpPr>
          <p:nvPr>
            <p:ph idx="1"/>
          </p:nvPr>
        </p:nvSpPr>
        <p:spPr/>
        <p:txBody>
          <a:bodyPr>
            <a:normAutofit/>
          </a:bodyPr>
          <a:lstStyle/>
          <a:p>
            <a:r>
              <a:rPr lang="en-US" dirty="0" smtClean="0"/>
              <a:t>From 1929 to 1932, US agriculture income fell more than 50% </a:t>
            </a:r>
          </a:p>
          <a:p>
            <a:r>
              <a:rPr lang="en-US" dirty="0" smtClean="0"/>
              <a:t>While there had been considerable mobility out of agriculture in the 1920s (from 30% to 25% of population), in the 1930s almost no outmigration</a:t>
            </a:r>
          </a:p>
          <a:p>
            <a:pPr lvl="1"/>
            <a:r>
              <a:rPr lang="en-US" dirty="0" smtClean="0"/>
              <a:t>Labor was trapped</a:t>
            </a:r>
          </a:p>
          <a:p>
            <a:pPr lvl="1"/>
            <a:r>
              <a:rPr lang="en-US" dirty="0" smtClean="0"/>
              <a:t>Could not afford to move</a:t>
            </a:r>
          </a:p>
          <a:p>
            <a:pPr lvl="1"/>
            <a:r>
              <a:rPr lang="en-US" dirty="0" smtClean="0"/>
              <a:t>High unemployment meant returns to moving low</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Financial and Real Causes of Downturn</a:t>
            </a:r>
            <a:endParaRPr lang="en-US" dirty="0"/>
          </a:p>
        </p:txBody>
      </p:sp>
      <p:sp>
        <p:nvSpPr>
          <p:cNvPr id="3" name="Content Placeholder 2"/>
          <p:cNvSpPr>
            <a:spLocks noGrp="1"/>
          </p:cNvSpPr>
          <p:nvPr>
            <p:ph idx="1"/>
          </p:nvPr>
        </p:nvSpPr>
        <p:spPr/>
        <p:txBody>
          <a:bodyPr/>
          <a:lstStyle/>
          <a:p>
            <a:r>
              <a:rPr lang="en-US" dirty="0" smtClean="0"/>
              <a:t>Banking crisis was a result of the economic downturn, not a cause</a:t>
            </a:r>
          </a:p>
          <a:p>
            <a:r>
              <a:rPr lang="en-US" dirty="0" smtClean="0"/>
              <a:t>But financial crisis can help perpetuate downturn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Expenditures</a:t>
            </a:r>
            <a:endParaRPr lang="en-US" dirty="0"/>
          </a:p>
        </p:txBody>
      </p:sp>
      <p:sp>
        <p:nvSpPr>
          <p:cNvPr id="3" name="Content Placeholder 2"/>
          <p:cNvSpPr>
            <a:spLocks noGrp="1"/>
          </p:cNvSpPr>
          <p:nvPr>
            <p:ph idx="1"/>
          </p:nvPr>
        </p:nvSpPr>
        <p:spPr/>
        <p:txBody>
          <a:bodyPr>
            <a:normAutofit/>
          </a:bodyPr>
          <a:lstStyle/>
          <a:p>
            <a:pPr>
              <a:buNone/>
            </a:pPr>
            <a:r>
              <a:rPr lang="en-US" dirty="0" smtClean="0">
                <a:latin typeface="Helvetica" pitchFamily="34" charset="0"/>
                <a:cs typeface="Helvetica" pitchFamily="34" charset="0"/>
              </a:rPr>
              <a:t> </a:t>
            </a:r>
          </a:p>
          <a:p>
            <a:r>
              <a:rPr lang="en-US" dirty="0" smtClean="0">
                <a:latin typeface="Helvetica" pitchFamily="34" charset="0"/>
                <a:cs typeface="Helvetica" pitchFamily="34" charset="0"/>
              </a:rPr>
              <a:t>Under the stability condition, an increase in government expenditure increases urban employment and raises agricultural prices and incomes</a:t>
            </a:r>
          </a:p>
          <a:p>
            <a:pPr>
              <a:buNone/>
            </a:pPr>
            <a:r>
              <a:rPr lang="en-US" i="1" dirty="0" smtClean="0"/>
              <a:t>Even though problem is structural, Keynesian policies work</a:t>
            </a:r>
          </a:p>
          <a:p>
            <a:pPr>
              <a:buNone/>
            </a:pPr>
            <a:r>
              <a:rPr lang="en-US" i="1" dirty="0" smtClean="0"/>
              <a:t>Even more effective if spending is directed at underlying structural problem</a:t>
            </a:r>
            <a:endParaRPr lang="en-US"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Emerging from the Great Depression</a:t>
            </a:r>
            <a:endParaRPr lang="en-US" dirty="0"/>
          </a:p>
        </p:txBody>
      </p:sp>
      <p:sp>
        <p:nvSpPr>
          <p:cNvPr id="3" name="Content Placeholder 2"/>
          <p:cNvSpPr>
            <a:spLocks noGrp="1"/>
          </p:cNvSpPr>
          <p:nvPr>
            <p:ph idx="1"/>
          </p:nvPr>
        </p:nvSpPr>
        <p:spPr/>
        <p:txBody>
          <a:bodyPr/>
          <a:lstStyle/>
          <a:p>
            <a:r>
              <a:rPr lang="en-US" dirty="0" smtClean="0"/>
              <a:t>New Deal was not big enough to offset negative effects of declining farm income</a:t>
            </a:r>
          </a:p>
          <a:p>
            <a:r>
              <a:rPr lang="en-US" dirty="0" smtClean="0"/>
              <a:t>And much of Federal spending offset by cutbacks at state and local level</a:t>
            </a:r>
          </a:p>
          <a:p>
            <a:r>
              <a:rPr lang="en-US" dirty="0" smtClean="0"/>
              <a:t>Analogous to current situation, where government employment is now lower by 700,00 than it was before crisis</a:t>
            </a:r>
          </a:p>
          <a:p>
            <a:pPr lvl="1"/>
            <a:r>
              <a:rPr lang="en-US" dirty="0"/>
              <a:t> Local government alone has lost 550,000 since the peak of employment in September 2008</a:t>
            </a:r>
            <a:endParaRPr lang="en-US" dirty="0" smtClean="0"/>
          </a:p>
          <a:p>
            <a:pPr marL="548640" lvl="2" indent="0">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a:t>
            </a:r>
            <a:endParaRPr lang="en-US" dirty="0"/>
          </a:p>
        </p:txBody>
      </p:sp>
      <p:sp>
        <p:nvSpPr>
          <p:cNvPr id="3" name="Content Placeholder 2"/>
          <p:cNvSpPr>
            <a:spLocks noGrp="1"/>
          </p:cNvSpPr>
          <p:nvPr>
            <p:ph idx="1"/>
          </p:nvPr>
        </p:nvSpPr>
        <p:spPr/>
        <p:txBody>
          <a:bodyPr>
            <a:normAutofit/>
          </a:bodyPr>
          <a:lstStyle/>
          <a:p>
            <a:r>
              <a:rPr lang="en-US" dirty="0" smtClean="0"/>
              <a:t>WWII was a massive Keynesian stimulus</a:t>
            </a:r>
          </a:p>
          <a:p>
            <a:r>
              <a:rPr lang="en-US" dirty="0" smtClean="0"/>
              <a:t>Moved people from rural to urban sector</a:t>
            </a:r>
          </a:p>
          <a:p>
            <a:r>
              <a:rPr lang="en-US" dirty="0" smtClean="0"/>
              <a:t>Provided them with training</a:t>
            </a:r>
          </a:p>
          <a:p>
            <a:r>
              <a:rPr lang="en-US" dirty="0" smtClean="0"/>
              <a:t>Especially in conjunction with GI bill</a:t>
            </a:r>
          </a:p>
          <a:p>
            <a:r>
              <a:rPr lang="en-US" i="1" dirty="0" smtClean="0"/>
              <a:t>It was thus an “industrial policy” as well as a Keynesian policy</a:t>
            </a:r>
          </a:p>
          <a:p>
            <a:r>
              <a:rPr lang="en-US" dirty="0" smtClean="0"/>
              <a:t>Forced savings during War provided stimulus to buy goods after War</a:t>
            </a:r>
          </a:p>
          <a:p>
            <a:pPr lvl="1"/>
            <a:r>
              <a:rPr lang="en-US" dirty="0" smtClean="0"/>
              <a:t>In contrast to the legacy of debt now</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Wages</a:t>
            </a:r>
            <a:endParaRPr lang="en-US" dirty="0"/>
          </a:p>
        </p:txBody>
      </p:sp>
      <p:sp>
        <p:nvSpPr>
          <p:cNvPr id="3" name="Content Placeholder 2"/>
          <p:cNvSpPr>
            <a:spLocks noGrp="1"/>
          </p:cNvSpPr>
          <p:nvPr>
            <p:ph idx="1"/>
          </p:nvPr>
        </p:nvSpPr>
        <p:spPr/>
        <p:txBody>
          <a:bodyPr>
            <a:normAutofit/>
          </a:bodyPr>
          <a:lstStyle/>
          <a:p>
            <a:pPr>
              <a:buNone/>
            </a:pPr>
            <a:r>
              <a:rPr lang="en-US" dirty="0" smtClean="0"/>
              <a:t>In model, under normal condition, lowering urban wages lowers agricultural prices and urban employment</a:t>
            </a:r>
          </a:p>
          <a:p>
            <a:r>
              <a:rPr lang="en-US" i="1" dirty="0" smtClean="0"/>
              <a:t>High (rigid) wages are not the problem</a:t>
            </a:r>
          </a:p>
          <a:p>
            <a:r>
              <a:rPr lang="en-US" i="1" dirty="0" smtClean="0"/>
              <a:t>Lowering wages would lower aggregate demand—worsen the problem</a:t>
            </a:r>
          </a:p>
          <a:p>
            <a:r>
              <a:rPr lang="en-US" i="1" dirty="0" smtClean="0"/>
              <a:t>In this crisis, the US—country with most flexible labor market—has had poor job performance, worse than many others</a:t>
            </a:r>
            <a:endParaRPr lang="en-US"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An Aside on Irrelevance of Standard Macro-models</a:t>
            </a:r>
            <a:endParaRPr lang="en-US" i="1" dirty="0"/>
          </a:p>
        </p:txBody>
      </p:sp>
      <p:sp>
        <p:nvSpPr>
          <p:cNvPr id="3" name="Content Placeholder 2"/>
          <p:cNvSpPr>
            <a:spLocks noGrp="1"/>
          </p:cNvSpPr>
          <p:nvPr>
            <p:ph idx="1"/>
          </p:nvPr>
        </p:nvSpPr>
        <p:spPr/>
        <p:txBody>
          <a:bodyPr>
            <a:normAutofit/>
          </a:bodyPr>
          <a:lstStyle/>
          <a:p>
            <a:r>
              <a:rPr lang="en-US" dirty="0" smtClean="0">
                <a:latin typeface="Helvetica" pitchFamily="34" charset="0"/>
                <a:cs typeface="Helvetica" pitchFamily="34" charset="0"/>
              </a:rPr>
              <a:t>Since such structural transformations occur  very seldom, rational expectation models are not of much help</a:t>
            </a:r>
          </a:p>
          <a:p>
            <a:r>
              <a:rPr lang="en-US" dirty="0" smtClean="0">
                <a:latin typeface="Helvetica" pitchFamily="34" charset="0"/>
                <a:cs typeface="Helvetica" pitchFamily="34" charset="0"/>
              </a:rPr>
              <a:t>Since the central issue is structural, aggregate model with single sector not of much help</a:t>
            </a:r>
          </a:p>
          <a:p>
            <a:r>
              <a:rPr lang="en-US" dirty="0" smtClean="0">
                <a:latin typeface="Helvetica" pitchFamily="34" charset="0"/>
                <a:cs typeface="Helvetica" pitchFamily="34" charset="0"/>
              </a:rPr>
              <a:t>Since among major effects are those arising from redistribution, a representative agent model is not of much help</a:t>
            </a:r>
          </a:p>
          <a:p>
            <a:r>
              <a:rPr lang="en-US" dirty="0" smtClean="0">
                <a:latin typeface="Helvetica" pitchFamily="34" charset="0"/>
                <a:cs typeface="Helvetica" pitchFamily="34" charset="0"/>
              </a:rPr>
              <a:t>Since central issue entails frictions in mobility, assuming perfect markets is not of much help</a:t>
            </a:r>
          </a:p>
          <a:p>
            <a:r>
              <a:rPr lang="en-US" dirty="0" smtClean="0">
                <a:latin typeface="Helvetica" pitchFamily="34" charset="0"/>
                <a:cs typeface="Helvetica" pitchFamily="34" charset="0"/>
              </a:rPr>
              <a:t>Problems exacerbated by efficiency wage effects </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lstStyle/>
          <a:p>
            <a:pPr>
              <a:buNone/>
            </a:pPr>
            <a:r>
              <a:rPr lang="it-IT" dirty="0" smtClean="0">
                <a:latin typeface="Helvetica" pitchFamily="34" charset="0"/>
                <a:cs typeface="Helvetica" pitchFamily="34" charset="0"/>
              </a:rPr>
              <a:t>Domenico Delli Gatti; Mauro Gallegati; Bruce C. Greenwald; Alberto Russo; Joseph E. Stiglitz, “</a:t>
            </a:r>
            <a:r>
              <a:rPr lang="en-US" dirty="0" err="1" smtClean="0">
                <a:latin typeface="Helvetica" pitchFamily="34" charset="0"/>
                <a:cs typeface="Helvetica" pitchFamily="34" charset="0"/>
              </a:rPr>
              <a:t>Sectoral</a:t>
            </a:r>
            <a:r>
              <a:rPr lang="en-US" dirty="0" smtClean="0">
                <a:latin typeface="Helvetica" pitchFamily="34" charset="0"/>
                <a:cs typeface="Helvetica" pitchFamily="34" charset="0"/>
              </a:rPr>
              <a:t> Imbalances and Long Run Crises,” presented to IEA meeting, Beijing, July, 2011.</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INEQUALITY</a:t>
            </a:r>
            <a:endParaRPr lang="en-US" b="1" dirty="0"/>
          </a:p>
        </p:txBody>
      </p:sp>
      <p:sp>
        <p:nvSpPr>
          <p:cNvPr id="3" name="Content Placeholder 2"/>
          <p:cNvSpPr>
            <a:spLocks noGrp="1"/>
          </p:cNvSpPr>
          <p:nvPr>
            <p:ph idx="1"/>
          </p:nvPr>
        </p:nvSpPr>
        <p:spPr/>
        <p:txBody>
          <a:bodyPr>
            <a:normAutofit/>
          </a:bodyPr>
          <a:lstStyle/>
          <a:p>
            <a:r>
              <a:rPr lang="en-US" dirty="0" smtClean="0"/>
              <a:t>Redistribution from those who would spend all of their income to those that don’t lowers aggregate demand</a:t>
            </a:r>
          </a:p>
          <a:p>
            <a:r>
              <a:rPr lang="en-US" dirty="0" smtClean="0"/>
              <a:t>Large increases in inequality in most countries of the world</a:t>
            </a:r>
          </a:p>
          <a:p>
            <a:r>
              <a:rPr lang="en-US" dirty="0" smtClean="0"/>
              <a:t>America said “spend as if your income was going up,” that is—borrow</a:t>
            </a:r>
          </a:p>
          <a:p>
            <a:r>
              <a:rPr lang="en-US" dirty="0" smtClean="0"/>
              <a:t>Problem exacerbated—downturn leading to lower wages and incomes</a:t>
            </a:r>
          </a:p>
          <a:p>
            <a:pPr>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RISING OIL PRICES</a:t>
            </a:r>
            <a:endParaRPr lang="en-US" b="1" dirty="0"/>
          </a:p>
        </p:txBody>
      </p:sp>
      <p:sp>
        <p:nvSpPr>
          <p:cNvPr id="3" name="Content Placeholder 2"/>
          <p:cNvSpPr>
            <a:spLocks noGrp="1"/>
          </p:cNvSpPr>
          <p:nvPr>
            <p:ph idx="1"/>
          </p:nvPr>
        </p:nvSpPr>
        <p:spPr/>
        <p:txBody>
          <a:bodyPr/>
          <a:lstStyle/>
          <a:p>
            <a:r>
              <a:rPr lang="en-US" dirty="0" smtClean="0"/>
              <a:t>Meant US consumers were spending more of their income abroad</a:t>
            </a:r>
          </a:p>
          <a:p>
            <a:r>
              <a:rPr lang="en-US" dirty="0" smtClean="0"/>
              <a:t>In effect, a redistribution from oil consuming countries to oil rich countries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romanUcPeriod"/>
            </a:pPr>
            <a:r>
              <a:rPr lang="en-US" dirty="0" smtClean="0"/>
              <a:t>D</a:t>
            </a:r>
            <a:r>
              <a:rPr lang="en-US" dirty="0" smtClean="0"/>
              <a:t>iagnosis</a:t>
            </a:r>
          </a:p>
          <a:p>
            <a:pPr marL="514350" indent="-514350">
              <a:buFont typeface="+mj-lt"/>
              <a:buAutoNum type="romanUcPeriod"/>
            </a:pPr>
            <a:r>
              <a:rPr lang="en-US" dirty="0" smtClean="0"/>
              <a:t>P</a:t>
            </a:r>
            <a:r>
              <a:rPr lang="en-US" dirty="0" smtClean="0"/>
              <a:t>rescriptions</a:t>
            </a:r>
          </a:p>
          <a:p>
            <a:pPr marL="514350" indent="-514350">
              <a:buFont typeface="+mj-lt"/>
              <a:buAutoNum type="romanUcPeriod"/>
            </a:pPr>
            <a:r>
              <a:rPr lang="en-US" dirty="0" smtClean="0"/>
              <a:t>R</a:t>
            </a:r>
            <a:r>
              <a:rPr lang="en-US" dirty="0" smtClean="0"/>
              <a:t>ole </a:t>
            </a:r>
            <a:r>
              <a:rPr lang="en-US" dirty="0" smtClean="0"/>
              <a:t>and theory of contagion</a:t>
            </a:r>
            <a:endParaRPr lang="en-US" dirty="0" smtClean="0"/>
          </a:p>
          <a:p>
            <a:pPr marL="514350" indent="-514350">
              <a:buFont typeface="+mj-lt"/>
              <a:buAutoNum type="romanUcPeriod"/>
            </a:pPr>
            <a:r>
              <a:rPr lang="en-US" dirty="0" smtClean="0"/>
              <a:t>S</a:t>
            </a:r>
            <a:r>
              <a:rPr lang="en-US" dirty="0" smtClean="0"/>
              <a:t>ome </a:t>
            </a:r>
            <a:r>
              <a:rPr lang="en-US" dirty="0" smtClean="0"/>
              <a:t>general comments on the failure of modern macroeconomics</a:t>
            </a:r>
            <a:endParaRPr lang="en-US" dirty="0" smtClean="0"/>
          </a:p>
          <a:p>
            <a:pPr marL="514350" indent="-514350">
              <a:buFont typeface="+mj-lt"/>
              <a:buAutoNum type="romanUcPeriod"/>
            </a:pPr>
            <a:r>
              <a:rPr lang="en-US" dirty="0" smtClean="0"/>
              <a:t>C</a:t>
            </a:r>
            <a:r>
              <a:rPr lang="en-US" dirty="0" smtClean="0"/>
              <a:t>oncluding </a:t>
            </a:r>
            <a:r>
              <a:rPr lang="en-US" dirty="0" smtClean="0"/>
              <a:t>remarks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GLOBALIZATION</a:t>
            </a:r>
            <a:endParaRPr lang="en-US" b="1" dirty="0"/>
          </a:p>
        </p:txBody>
      </p:sp>
      <p:sp>
        <p:nvSpPr>
          <p:cNvPr id="3" name="Content Placeholder 2"/>
          <p:cNvSpPr>
            <a:spLocks noGrp="1"/>
          </p:cNvSpPr>
          <p:nvPr>
            <p:ph idx="1"/>
          </p:nvPr>
        </p:nvSpPr>
        <p:spPr/>
        <p:txBody>
          <a:bodyPr/>
          <a:lstStyle/>
          <a:p>
            <a:r>
              <a:rPr lang="en-US" dirty="0" smtClean="0"/>
              <a:t>Global competition for limited number of manufacturing jobs</a:t>
            </a:r>
          </a:p>
          <a:p>
            <a:r>
              <a:rPr lang="en-US" dirty="0" smtClean="0"/>
              <a:t>Shifting comparative advantage compounded problems for US</a:t>
            </a:r>
          </a:p>
          <a:p>
            <a:r>
              <a:rPr lang="en-US" dirty="0" smtClean="0"/>
              <a:t>One of factors contributing to growing inequality</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GLOBAL RESERVES</a:t>
            </a:r>
            <a:endParaRPr lang="en-US" b="1" dirty="0"/>
          </a:p>
        </p:txBody>
      </p:sp>
      <p:sp>
        <p:nvSpPr>
          <p:cNvPr id="3" name="Content Placeholder 2"/>
          <p:cNvSpPr>
            <a:spLocks noGrp="1"/>
          </p:cNvSpPr>
          <p:nvPr>
            <p:ph idx="1"/>
          </p:nvPr>
        </p:nvSpPr>
        <p:spPr/>
        <p:txBody>
          <a:bodyPr/>
          <a:lstStyle/>
          <a:p>
            <a:r>
              <a:rPr lang="en-US" dirty="0" smtClean="0"/>
              <a:t>Build up of reserves weakened global aggregate demand</a:t>
            </a:r>
          </a:p>
          <a:p>
            <a:r>
              <a:rPr lang="en-US" dirty="0" smtClean="0"/>
              <a:t>Some of it based on precautionary savings—response to crisis exacerbating this problem too (countries with large reserves did better)</a:t>
            </a:r>
          </a:p>
          <a:p>
            <a:r>
              <a:rPr lang="en-US" dirty="0" smtClean="0"/>
              <a:t>Some of reflecting high oil prices</a:t>
            </a:r>
          </a:p>
          <a:p>
            <a:r>
              <a:rPr lang="en-US" dirty="0" smtClean="0"/>
              <a:t>Some of it part of export-led growth—most successful growth strategy</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UN Commission</a:t>
            </a:r>
          </a:p>
          <a:p>
            <a:r>
              <a:rPr lang="en-US" dirty="0" smtClean="0"/>
              <a:t>J. E. </a:t>
            </a:r>
            <a:r>
              <a:rPr lang="en-US" dirty="0" err="1" smtClean="0"/>
              <a:t>Stiglitz</a:t>
            </a:r>
            <a:r>
              <a:rPr lang="en-US" dirty="0" smtClean="0"/>
              <a:t>, </a:t>
            </a:r>
            <a:r>
              <a:rPr lang="en-US" i="1" dirty="0" smtClean="0"/>
              <a:t>Freefall</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447800"/>
          </a:xfrm>
        </p:spPr>
        <p:txBody>
          <a:bodyPr>
            <a:normAutofit/>
          </a:bodyPr>
          <a:lstStyle/>
          <a:p>
            <a:r>
              <a:rPr lang="en-US" sz="6600" b="1" dirty="0" smtClean="0"/>
              <a:t>II.  Remedies</a:t>
            </a:r>
            <a:endParaRPr lang="en-US" sz="6600" b="1" dirty="0"/>
          </a:p>
        </p:txBody>
      </p:sp>
      <p:sp>
        <p:nvSpPr>
          <p:cNvPr id="3" name="Content Placeholder 2"/>
          <p:cNvSpPr>
            <a:spLocks noGrp="1"/>
          </p:cNvSpPr>
          <p:nvPr>
            <p:ph idx="1"/>
          </p:nvPr>
        </p:nvSpPr>
        <p:spPr>
          <a:xfrm>
            <a:off x="457200" y="2057400"/>
            <a:ext cx="8229600" cy="4419600"/>
          </a:xfrm>
        </p:spPr>
        <p:txBody>
          <a:bodyPr>
            <a:normAutofit/>
          </a:bodyPr>
          <a:lstStyle/>
          <a:p>
            <a:pPr>
              <a:buNone/>
            </a:pPr>
            <a:r>
              <a:rPr lang="en-US" dirty="0" smtClean="0"/>
              <a:t>Increase aggregate demand</a:t>
            </a:r>
          </a:p>
          <a:p>
            <a:pPr>
              <a:buNone/>
            </a:pPr>
            <a:r>
              <a:rPr lang="en-US" dirty="0" smtClean="0"/>
              <a:t>Addressing underlying issues</a:t>
            </a:r>
          </a:p>
          <a:p>
            <a:r>
              <a:rPr lang="en-US" dirty="0" smtClean="0"/>
              <a:t>Facilitate the structural transformation</a:t>
            </a:r>
          </a:p>
          <a:p>
            <a:pPr lvl="1"/>
            <a:r>
              <a:rPr lang="en-US" dirty="0" smtClean="0"/>
              <a:t>Adapting to changing comparative advantage</a:t>
            </a:r>
          </a:p>
          <a:p>
            <a:pPr lvl="1"/>
            <a:r>
              <a:rPr lang="en-US" dirty="0" smtClean="0"/>
              <a:t>Helping economy move into services</a:t>
            </a:r>
          </a:p>
          <a:p>
            <a:r>
              <a:rPr lang="en-US" dirty="0" smtClean="0"/>
              <a:t>Reduce inequality</a:t>
            </a:r>
          </a:p>
          <a:p>
            <a:r>
              <a:rPr lang="en-US" dirty="0" smtClean="0"/>
              <a:t>Reduce dependence on oil</a:t>
            </a:r>
          </a:p>
          <a:p>
            <a:r>
              <a:rPr lang="en-US" dirty="0" smtClean="0"/>
              <a:t>Reduce need for global reserves</a:t>
            </a:r>
          </a:p>
          <a:p>
            <a:r>
              <a:rPr lang="en-US" dirty="0" smtClean="0"/>
              <a:t>Finish the task of fixing the financial system and underlying real estate problem</a:t>
            </a:r>
          </a:p>
          <a:p>
            <a:pPr>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Finishing the Task of Fixing the Financial </a:t>
            </a:r>
            <a:r>
              <a:rPr lang="en-US" dirty="0"/>
              <a:t>S</a:t>
            </a:r>
            <a:r>
              <a:rPr lang="en-US" dirty="0" smtClean="0"/>
              <a:t>ystem</a:t>
            </a:r>
            <a:endParaRPr lang="en-US" dirty="0"/>
          </a:p>
        </p:txBody>
      </p:sp>
      <p:sp>
        <p:nvSpPr>
          <p:cNvPr id="3" name="Content Placeholder 2"/>
          <p:cNvSpPr>
            <a:spLocks noGrp="1"/>
          </p:cNvSpPr>
          <p:nvPr>
            <p:ph idx="1"/>
          </p:nvPr>
        </p:nvSpPr>
        <p:spPr/>
        <p:txBody>
          <a:bodyPr>
            <a:normAutofit/>
          </a:bodyPr>
          <a:lstStyle/>
          <a:p>
            <a:r>
              <a:rPr lang="en-US" dirty="0" smtClean="0"/>
              <a:t>Redirecting financial system to its core mission—lending (carrots and sticks)</a:t>
            </a:r>
          </a:p>
          <a:p>
            <a:pPr lvl="1"/>
            <a:r>
              <a:rPr lang="en-US" dirty="0" smtClean="0"/>
              <a:t>Restricting speculative activities, proprietary trading (“</a:t>
            </a:r>
            <a:r>
              <a:rPr lang="en-US" dirty="0" err="1" smtClean="0"/>
              <a:t>ringfencing</a:t>
            </a:r>
            <a:r>
              <a:rPr lang="en-US" dirty="0" smtClean="0"/>
              <a:t>”)</a:t>
            </a:r>
          </a:p>
          <a:p>
            <a:r>
              <a:rPr lang="en-US" dirty="0" smtClean="0"/>
              <a:t>Helping community and regional banks</a:t>
            </a:r>
          </a:p>
          <a:p>
            <a:pPr lvl="1"/>
            <a:r>
              <a:rPr lang="en-US" dirty="0" smtClean="0"/>
              <a:t>TARP was directed at helping the big banks</a:t>
            </a:r>
          </a:p>
          <a:p>
            <a:r>
              <a:rPr lang="en-US" dirty="0" smtClean="0"/>
              <a:t>Reregulating the banks</a:t>
            </a:r>
          </a:p>
          <a:p>
            <a:pPr lvl="1"/>
            <a:r>
              <a:rPr lang="en-US" dirty="0" smtClean="0"/>
              <a:t>Restricting excess leverage (Basel III doesn’t go far enough, failed to understand insights of Modigliani and Miller)</a:t>
            </a:r>
          </a:p>
          <a:p>
            <a:pPr lvl="1"/>
            <a:r>
              <a:rPr lang="en-US" dirty="0" smtClean="0"/>
              <a:t>Doing something about the too-big-to-fail financial institutions</a:t>
            </a:r>
          </a:p>
          <a:p>
            <a:pPr lvl="1"/>
            <a:r>
              <a:rPr lang="en-US" dirty="0" smtClean="0"/>
              <a:t>Transparency (e.g. OTC derivatives)</a:t>
            </a:r>
          </a:p>
          <a:p>
            <a:pPr lvl="1"/>
            <a:r>
              <a:rPr lang="en-US" dirty="0" smtClean="0"/>
              <a:t>Prohibiting predatory lending</a:t>
            </a:r>
          </a:p>
          <a:p>
            <a:pPr lvl="1"/>
            <a:r>
              <a:rPr lang="en-US" dirty="0" smtClean="0"/>
              <a:t>Stopping anti-competitive practices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Mortgages</a:t>
            </a:r>
            <a:endParaRPr lang="en-US" dirty="0"/>
          </a:p>
        </p:txBody>
      </p:sp>
      <p:sp>
        <p:nvSpPr>
          <p:cNvPr id="3" name="Content Placeholder 2"/>
          <p:cNvSpPr>
            <a:spLocks noGrp="1"/>
          </p:cNvSpPr>
          <p:nvPr>
            <p:ph idx="1"/>
          </p:nvPr>
        </p:nvSpPr>
        <p:spPr/>
        <p:txBody>
          <a:bodyPr>
            <a:normAutofit/>
          </a:bodyPr>
          <a:lstStyle/>
          <a:p>
            <a:r>
              <a:rPr lang="en-US" dirty="0" smtClean="0"/>
              <a:t>Real estate markets continues to fall</a:t>
            </a:r>
          </a:p>
          <a:p>
            <a:r>
              <a:rPr lang="en-US" dirty="0" smtClean="0"/>
              <a:t>Foreclosures continue apace</a:t>
            </a:r>
          </a:p>
          <a:p>
            <a:pPr lvl="1"/>
            <a:r>
              <a:rPr lang="en-US" dirty="0" smtClean="0"/>
              <a:t>Administration efforts inadequate</a:t>
            </a:r>
          </a:p>
          <a:p>
            <a:pPr lvl="1"/>
            <a:r>
              <a:rPr lang="en-US" dirty="0" smtClean="0"/>
              <a:t>More than 20% of mortgages underwater</a:t>
            </a:r>
          </a:p>
          <a:p>
            <a:r>
              <a:rPr lang="en-US" dirty="0" smtClean="0"/>
              <a:t>What is needed:  Homeowners’ Chapter 11</a:t>
            </a:r>
          </a:p>
          <a:p>
            <a:r>
              <a:rPr lang="en-US" dirty="0" smtClean="0"/>
              <a:t>Alternatively:  carrots and sticks to get banks to restructure</a:t>
            </a:r>
          </a:p>
          <a:p>
            <a:pPr lvl="1"/>
            <a:r>
              <a:rPr lang="en-US" dirty="0" smtClean="0"/>
              <a:t>Changing in accounting rules</a:t>
            </a:r>
          </a:p>
          <a:p>
            <a:pPr lvl="1"/>
            <a:r>
              <a:rPr lang="en-US" dirty="0" smtClean="0"/>
              <a:t>Tax incentives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Increasing Aggregate Demand</a:t>
            </a:r>
            <a:endParaRPr lang="en-US" dirty="0"/>
          </a:p>
        </p:txBody>
      </p:sp>
      <p:sp>
        <p:nvSpPr>
          <p:cNvPr id="3" name="Content Placeholder 2"/>
          <p:cNvSpPr>
            <a:spLocks noGrp="1"/>
          </p:cNvSpPr>
          <p:nvPr>
            <p:ph idx="1"/>
          </p:nvPr>
        </p:nvSpPr>
        <p:spPr/>
        <p:txBody>
          <a:bodyPr>
            <a:normAutofit/>
          </a:bodyPr>
          <a:lstStyle/>
          <a:p>
            <a:r>
              <a:rPr lang="en-US" dirty="0" smtClean="0"/>
              <a:t>Government spending in a world with fiscal deficits</a:t>
            </a:r>
          </a:p>
          <a:p>
            <a:pPr lvl="1"/>
            <a:r>
              <a:rPr lang="en-US" dirty="0" smtClean="0"/>
              <a:t>High return investments lower debt/GDP in medium term</a:t>
            </a:r>
          </a:p>
          <a:p>
            <a:pPr lvl="1"/>
            <a:r>
              <a:rPr lang="en-US" dirty="0" smtClean="0"/>
              <a:t>Well designed tax and expenditure programs can yield balanced budget multiplier of 2-3.</a:t>
            </a:r>
          </a:p>
          <a:p>
            <a:pPr lvl="1"/>
            <a:r>
              <a:rPr lang="en-US" dirty="0" smtClean="0"/>
              <a:t>Shifting composition of taxes and expenditures can increase GDP</a:t>
            </a:r>
          </a:p>
          <a:p>
            <a:r>
              <a:rPr lang="en-US" dirty="0" smtClean="0"/>
              <a:t>Cutbacks in spending can impede transition</a:t>
            </a:r>
          </a:p>
          <a:p>
            <a:pPr lvl="1"/>
            <a:r>
              <a:rPr lang="en-US" dirty="0" smtClean="0"/>
              <a:t>Especially since two of critical services (education and health) are typically government financed</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of Stimulus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High multipliers</a:t>
            </a:r>
          </a:p>
          <a:p>
            <a:r>
              <a:rPr lang="en-US" dirty="0" smtClean="0"/>
              <a:t>High job multipliers</a:t>
            </a:r>
          </a:p>
          <a:p>
            <a:r>
              <a:rPr lang="en-US" dirty="0" smtClean="0"/>
              <a:t>Sensitive to </a:t>
            </a:r>
            <a:r>
              <a:rPr lang="en-US" dirty="0" err="1" smtClean="0"/>
              <a:t>sectoral</a:t>
            </a:r>
            <a:r>
              <a:rPr lang="en-US" dirty="0" smtClean="0"/>
              <a:t>/skill mix of unemployed</a:t>
            </a:r>
          </a:p>
          <a:p>
            <a:r>
              <a:rPr lang="en-US" dirty="0" smtClean="0"/>
              <a:t>Money gets quickly into system</a:t>
            </a:r>
          </a:p>
          <a:p>
            <a:pPr lvl="1"/>
            <a:r>
              <a:rPr lang="en-US" dirty="0" smtClean="0"/>
              <a:t>Assistance to states and localities, which otherwise would have to fire teachers</a:t>
            </a:r>
          </a:p>
          <a:p>
            <a:r>
              <a:rPr lang="en-US" dirty="0" smtClean="0"/>
              <a:t>Addressing long term problems</a:t>
            </a:r>
          </a:p>
          <a:p>
            <a:pPr lvl="1"/>
            <a:r>
              <a:rPr lang="en-US" dirty="0" smtClean="0"/>
              <a:t>Facilitating restructuring</a:t>
            </a:r>
          </a:p>
          <a:p>
            <a:pPr lvl="1"/>
            <a:r>
              <a:rPr lang="en-US" dirty="0" smtClean="0"/>
              <a:t>Reducing inequality</a:t>
            </a:r>
          </a:p>
          <a:p>
            <a:pPr lvl="1"/>
            <a:r>
              <a:rPr lang="en-US" dirty="0" smtClean="0"/>
              <a:t>Investments (infrastructure, technology, education)</a:t>
            </a:r>
          </a:p>
          <a:p>
            <a:pPr lvl="1"/>
            <a:r>
              <a:rPr lang="en-US" dirty="0" smtClean="0"/>
              <a:t>Protecting the environment</a:t>
            </a:r>
          </a:p>
          <a:p>
            <a:r>
              <a:rPr lang="en-US" dirty="0" smtClean="0"/>
              <a:t>Sensitive to long term nature of problem</a:t>
            </a:r>
          </a:p>
          <a:p>
            <a:pPr lvl="1"/>
            <a:r>
              <a:rPr lang="en-US" dirty="0" smtClean="0"/>
              <a:t>Short term palliatives won’t work</a:t>
            </a:r>
          </a:p>
          <a:p>
            <a:pPr lvl="1"/>
            <a:r>
              <a:rPr lang="en-US" dirty="0" smtClean="0"/>
              <a:t>Scope for longer term investment strategy</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Objections</a:t>
            </a:r>
            <a:endParaRPr lang="en-US" dirty="0"/>
          </a:p>
        </p:txBody>
      </p:sp>
      <p:sp>
        <p:nvSpPr>
          <p:cNvPr id="3" name="Content Placeholder 2"/>
          <p:cNvSpPr>
            <a:spLocks noGrp="1"/>
          </p:cNvSpPr>
          <p:nvPr>
            <p:ph idx="1"/>
          </p:nvPr>
        </p:nvSpPr>
        <p:spPr/>
        <p:txBody>
          <a:bodyPr>
            <a:normAutofit/>
          </a:bodyPr>
          <a:lstStyle/>
          <a:p>
            <a:r>
              <a:rPr lang="en-US" dirty="0" smtClean="0"/>
              <a:t>With interest rate fixed at low levels, deficits won’t crowd out private investment</a:t>
            </a:r>
          </a:p>
          <a:p>
            <a:r>
              <a:rPr lang="en-US" dirty="0" smtClean="0"/>
              <a:t>Public investment </a:t>
            </a:r>
            <a:r>
              <a:rPr lang="en-US" i="1" dirty="0" smtClean="0"/>
              <a:t>crowds in </a:t>
            </a:r>
            <a:r>
              <a:rPr lang="en-US" dirty="0" smtClean="0"/>
              <a:t>private investment</a:t>
            </a:r>
          </a:p>
          <a:p>
            <a:r>
              <a:rPr lang="en-US" dirty="0" err="1" smtClean="0"/>
              <a:t>Ricardian</a:t>
            </a:r>
            <a:r>
              <a:rPr lang="en-US" dirty="0" smtClean="0"/>
              <a:t> equivalence doesn’t hold</a:t>
            </a:r>
          </a:p>
          <a:p>
            <a:r>
              <a:rPr lang="en-US" dirty="0"/>
              <a:t>W</a:t>
            </a:r>
            <a:r>
              <a:rPr lang="en-US" dirty="0" smtClean="0"/>
              <a:t>ell-designed investments improve future fiscal position, should lead to more consumption today</a:t>
            </a:r>
          </a:p>
          <a:p>
            <a:r>
              <a:rPr lang="en-US" dirty="0" smtClean="0"/>
              <a:t>Savings today translates into spending tomorrow; if future periods demand constrained, increases income in future; expectation of that leads to more consumption today:  </a:t>
            </a:r>
            <a:r>
              <a:rPr lang="en-US" i="1" dirty="0" smtClean="0"/>
              <a:t>with rational expectations, multipliers </a:t>
            </a:r>
            <a:r>
              <a:rPr lang="en-US" i="1" smtClean="0"/>
              <a:t>are larger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Investment</a:t>
            </a:r>
            <a:endParaRPr lang="en-US" dirty="0"/>
          </a:p>
        </p:txBody>
      </p:sp>
      <p:sp>
        <p:nvSpPr>
          <p:cNvPr id="3" name="Content Placeholder 2"/>
          <p:cNvSpPr>
            <a:spLocks noGrp="1"/>
          </p:cNvSpPr>
          <p:nvPr>
            <p:ph idx="1"/>
          </p:nvPr>
        </p:nvSpPr>
        <p:spPr/>
        <p:txBody>
          <a:bodyPr>
            <a:normAutofit/>
          </a:bodyPr>
          <a:lstStyle/>
          <a:p>
            <a:r>
              <a:rPr lang="en-US" dirty="0" smtClean="0"/>
              <a:t>In US biggest needs are in </a:t>
            </a:r>
            <a:r>
              <a:rPr lang="en-US" b="1" dirty="0" smtClean="0"/>
              <a:t>public sector</a:t>
            </a:r>
          </a:p>
          <a:p>
            <a:r>
              <a:rPr lang="en-US" dirty="0" smtClean="0"/>
              <a:t>What is holding back investment?</a:t>
            </a:r>
          </a:p>
          <a:p>
            <a:pPr lvl="1"/>
            <a:r>
              <a:rPr lang="en-US" dirty="0" smtClean="0"/>
              <a:t>Excess capacity in many sectors</a:t>
            </a:r>
          </a:p>
          <a:p>
            <a:pPr lvl="2"/>
            <a:r>
              <a:rPr lang="en-US" dirty="0" smtClean="0"/>
              <a:t>Lower interest rates and supply side policies won’t help</a:t>
            </a:r>
          </a:p>
          <a:p>
            <a:pPr lvl="1"/>
            <a:r>
              <a:rPr lang="en-US" dirty="0" smtClean="0"/>
              <a:t>Macro-uncertainty</a:t>
            </a:r>
          </a:p>
          <a:p>
            <a:pPr lvl="2"/>
            <a:r>
              <a:rPr lang="en-US" dirty="0" smtClean="0"/>
              <a:t>Government could </a:t>
            </a:r>
            <a:r>
              <a:rPr lang="en-US" b="1" dirty="0" smtClean="0"/>
              <a:t>issue “macro-Arrow-Debreu” securities</a:t>
            </a:r>
          </a:p>
          <a:p>
            <a:pPr lvl="2"/>
            <a:r>
              <a:rPr lang="en-US" dirty="0" smtClean="0"/>
              <a:t>Speeches about confidence, green shoots, won’t work</a:t>
            </a:r>
          </a:p>
          <a:p>
            <a:pPr lvl="3"/>
            <a:r>
              <a:rPr lang="en-US" dirty="0" smtClean="0"/>
              <a:t>In long run, counterproductive</a:t>
            </a:r>
          </a:p>
          <a:p>
            <a:pPr lvl="1"/>
            <a:r>
              <a:rPr lang="en-US" dirty="0" smtClean="0"/>
              <a:t>NOT too high taxes</a:t>
            </a:r>
          </a:p>
          <a:p>
            <a:pPr lvl="2"/>
            <a:r>
              <a:rPr lang="en-US" dirty="0" smtClean="0"/>
              <a:t>Lowering corporate tax rate will have no significant effect, except on cash constrained firms</a:t>
            </a:r>
          </a:p>
          <a:p>
            <a:pPr lvl="3"/>
            <a:r>
              <a:rPr lang="en-US" dirty="0" smtClean="0"/>
              <a:t>To extent that investment is debt financed, cost of capital will increase</a:t>
            </a:r>
          </a:p>
          <a:p>
            <a:pPr lvl="2"/>
            <a:endParaRPr lang="en-US" dirty="0" smtClean="0"/>
          </a:p>
          <a:p>
            <a:pPr lvl="1"/>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905000"/>
          </a:xfrm>
        </p:spPr>
        <p:txBody>
          <a:bodyPr>
            <a:normAutofit/>
          </a:bodyPr>
          <a:lstStyle/>
          <a:p>
            <a:r>
              <a:rPr lang="en-US" sz="6600" b="1" dirty="0" smtClean="0"/>
              <a:t>I.  Diagnosis</a:t>
            </a:r>
            <a:endParaRPr lang="en-US" sz="6600" b="1" dirty="0"/>
          </a:p>
        </p:txBody>
      </p:sp>
      <p:sp>
        <p:nvSpPr>
          <p:cNvPr id="3" name="Content Placeholder 2"/>
          <p:cNvSpPr>
            <a:spLocks noGrp="1"/>
          </p:cNvSpPr>
          <p:nvPr>
            <p:ph idx="1"/>
          </p:nvPr>
        </p:nvSpPr>
        <p:spPr>
          <a:xfrm>
            <a:off x="457200" y="2438400"/>
            <a:ext cx="8229600" cy="4038600"/>
          </a:xfrm>
        </p:spPr>
        <p:txBody>
          <a:bodyPr/>
          <a:lstStyle/>
          <a:p>
            <a:r>
              <a:rPr lang="en-US" dirty="0" smtClean="0"/>
              <a:t>Before the </a:t>
            </a:r>
            <a:r>
              <a:rPr lang="en-US" dirty="0" smtClean="0"/>
              <a:t>crisis, </a:t>
            </a:r>
            <a:r>
              <a:rPr lang="en-US" dirty="0" smtClean="0"/>
              <a:t>the US (and to a large extent the global) economy was “sick,” supported by a real estate bubble, that led to a consumption bubble</a:t>
            </a:r>
          </a:p>
          <a:p>
            <a:pPr lvl="1"/>
            <a:r>
              <a:rPr lang="en-US" dirty="0" smtClean="0"/>
              <a:t>Bottom 80% of Americans were consuming roughly 110% of their income</a:t>
            </a:r>
          </a:p>
          <a:p>
            <a:pPr lvl="1"/>
            <a:r>
              <a:rPr lang="en-US" dirty="0" smtClean="0"/>
              <a:t>Not sustainable</a:t>
            </a:r>
          </a:p>
          <a:p>
            <a:pPr lvl="1">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Green Growth Strategy</a:t>
            </a:r>
            <a:endParaRPr lang="en-US" dirty="0"/>
          </a:p>
        </p:txBody>
      </p:sp>
      <p:sp>
        <p:nvSpPr>
          <p:cNvPr id="3" name="Content Placeholder 2"/>
          <p:cNvSpPr>
            <a:spLocks noGrp="1"/>
          </p:cNvSpPr>
          <p:nvPr>
            <p:ph idx="1"/>
          </p:nvPr>
        </p:nvSpPr>
        <p:spPr/>
        <p:txBody>
          <a:bodyPr>
            <a:normAutofit/>
          </a:bodyPr>
          <a:lstStyle/>
          <a:p>
            <a:r>
              <a:rPr lang="en-US" dirty="0" smtClean="0"/>
              <a:t>Raising carbon prices will induce significant amounts of new investment</a:t>
            </a:r>
          </a:p>
          <a:p>
            <a:r>
              <a:rPr lang="en-US" dirty="0" smtClean="0"/>
              <a:t>Uncertainty about carbon price may be impeding investment</a:t>
            </a:r>
          </a:p>
          <a:p>
            <a:pPr lvl="1"/>
            <a:r>
              <a:rPr lang="en-US" dirty="0" smtClean="0"/>
              <a:t>Government could provide </a:t>
            </a:r>
            <a:r>
              <a:rPr lang="en-US" b="1" dirty="0" smtClean="0"/>
              <a:t>carbon price guarantees</a:t>
            </a:r>
            <a:r>
              <a:rPr lang="en-US" dirty="0" smtClean="0"/>
              <a:t>, paying off if carbon price is lower than critical level in future years</a:t>
            </a:r>
          </a:p>
          <a:p>
            <a:r>
              <a:rPr lang="en-US" dirty="0" smtClean="0"/>
              <a:t>Reducing dependence on oil will also have benefits for global aggregate demand</a:t>
            </a:r>
          </a:p>
          <a:p>
            <a:r>
              <a:rPr lang="en-US" dirty="0" smtClean="0"/>
              <a:t>A New Innovation model—focusing on saving the environment, rather than saving labor</a:t>
            </a:r>
          </a:p>
          <a:p>
            <a:pPr lvl="1"/>
            <a:r>
              <a:rPr lang="en-US" dirty="0" smtClean="0"/>
              <a:t>Especially important in a world with high unemployment</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Strategy</a:t>
            </a:r>
            <a:endParaRPr lang="en-US" dirty="0"/>
          </a:p>
        </p:txBody>
      </p:sp>
      <p:sp>
        <p:nvSpPr>
          <p:cNvPr id="3" name="Content Placeholder 2"/>
          <p:cNvSpPr>
            <a:spLocks noGrp="1"/>
          </p:cNvSpPr>
          <p:nvPr>
            <p:ph idx="1"/>
          </p:nvPr>
        </p:nvSpPr>
        <p:spPr/>
        <p:txBody>
          <a:bodyPr>
            <a:normAutofit/>
          </a:bodyPr>
          <a:lstStyle/>
          <a:p>
            <a:r>
              <a:rPr lang="en-US" dirty="0" smtClean="0"/>
              <a:t>In world of globalization, what matters is global aggregate demand</a:t>
            </a:r>
          </a:p>
          <a:p>
            <a:r>
              <a:rPr lang="en-US" b="1" dirty="0" smtClean="0"/>
              <a:t>Reform of global reserve system</a:t>
            </a:r>
            <a:r>
              <a:rPr lang="en-US" dirty="0" smtClean="0"/>
              <a:t> key</a:t>
            </a:r>
          </a:p>
          <a:p>
            <a:r>
              <a:rPr lang="en-US" b="1" dirty="0" smtClean="0"/>
              <a:t>Improving recycling of savings from reserve countries to where investment is badly needed</a:t>
            </a:r>
          </a:p>
          <a:p>
            <a:pPr lvl="1"/>
            <a:r>
              <a:rPr lang="en-US" dirty="0" smtClean="0"/>
              <a:t>Bernanke was wrong—the problem was not a savings glut</a:t>
            </a:r>
          </a:p>
          <a:p>
            <a:pPr lvl="1"/>
            <a:r>
              <a:rPr lang="en-US" dirty="0" smtClean="0"/>
              <a:t>G-20 strategy of encouraging consumption is misguided</a:t>
            </a:r>
          </a:p>
          <a:p>
            <a:pPr lvl="2"/>
            <a:r>
              <a:rPr lang="en-US" dirty="0" smtClean="0"/>
              <a:t>Planet will not survive if everyone aspires to US patterns of consumption</a:t>
            </a:r>
          </a:p>
          <a:p>
            <a:pPr lvl="1"/>
            <a:r>
              <a:rPr lang="en-US" dirty="0" smtClean="0"/>
              <a:t>Enormous needs for investments in developing countries and to retrofit global economy for global warming</a:t>
            </a:r>
          </a:p>
          <a:p>
            <a:pPr lvl="1"/>
            <a:r>
              <a:rPr lang="en-US" dirty="0" smtClean="0"/>
              <a:t>Mistake was that financial markets didn’t allocate capital well</a:t>
            </a:r>
          </a:p>
          <a:p>
            <a:pPr lvl="1"/>
            <a:r>
              <a:rPr lang="en-US" dirty="0" smtClean="0"/>
              <a:t>Part of the problem is that there needs to be better risk mitigation facilities</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Limited Scope for Monetary Policy</a:t>
            </a:r>
            <a:endParaRPr lang="en-US" dirty="0"/>
          </a:p>
        </p:txBody>
      </p:sp>
      <p:sp>
        <p:nvSpPr>
          <p:cNvPr id="3" name="Content Placeholder 2"/>
          <p:cNvSpPr>
            <a:spLocks noGrp="1"/>
          </p:cNvSpPr>
          <p:nvPr>
            <p:ph idx="1"/>
          </p:nvPr>
        </p:nvSpPr>
        <p:spPr/>
        <p:txBody>
          <a:bodyPr>
            <a:normAutofit/>
          </a:bodyPr>
          <a:lstStyle/>
          <a:p>
            <a:r>
              <a:rPr lang="en-US" dirty="0" smtClean="0"/>
              <a:t>Short-term interest rates can’t get any lower</a:t>
            </a:r>
          </a:p>
          <a:p>
            <a:r>
              <a:rPr lang="en-US" dirty="0" smtClean="0"/>
              <a:t>QE III effect on LT interest rates limited</a:t>
            </a:r>
          </a:p>
          <a:p>
            <a:r>
              <a:rPr lang="en-US" dirty="0" smtClean="0"/>
              <a:t>Hard to show any quantitatively significant effect of change in interest rates on investment or consumption, </a:t>
            </a:r>
          </a:p>
          <a:p>
            <a:pPr lvl="1"/>
            <a:r>
              <a:rPr lang="en-US" dirty="0" smtClean="0"/>
              <a:t>especially in periods of excess capacity, excess leverage</a:t>
            </a:r>
          </a:p>
          <a:p>
            <a:pPr lvl="1"/>
            <a:r>
              <a:rPr lang="en-US" dirty="0" smtClean="0"/>
              <a:t>Especially when “credit channel” is blocked, because of failure to fix banks</a:t>
            </a:r>
          </a:p>
          <a:p>
            <a:pPr lvl="1"/>
            <a:r>
              <a:rPr lang="en-US" dirty="0" smtClean="0"/>
              <a:t>QE I and II didn’t work—why expect QE III to do so?</a:t>
            </a:r>
          </a:p>
          <a:p>
            <a:pPr lvl="1"/>
            <a:endParaRPr lang="en-US"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Temporary measures likely to limit asset price effects, and even smaller consumption effects</a:t>
            </a:r>
          </a:p>
          <a:p>
            <a:r>
              <a:rPr lang="en-US" dirty="0" smtClean="0"/>
              <a:t>In a globalized capital market, money flows to where return is highest</a:t>
            </a:r>
          </a:p>
          <a:p>
            <a:pPr lvl="1"/>
            <a:r>
              <a:rPr lang="en-US" dirty="0" smtClean="0"/>
              <a:t>In emerging markets, where it’s not needed</a:t>
            </a:r>
          </a:p>
          <a:p>
            <a:pPr lvl="1"/>
            <a:r>
              <a:rPr lang="en-US" dirty="0" smtClean="0"/>
              <a:t>Not in US, where it’s needed</a:t>
            </a:r>
          </a:p>
          <a:p>
            <a:r>
              <a:rPr lang="en-US" dirty="0" smtClean="0"/>
              <a:t>Most effective channel may be through competitive devaluation</a:t>
            </a:r>
          </a:p>
          <a:p>
            <a:pPr lvl="1"/>
            <a:r>
              <a:rPr lang="en-US" dirty="0" smtClean="0"/>
              <a:t>But that only works if others don’t respond</a:t>
            </a:r>
          </a:p>
          <a:p>
            <a:pPr lvl="1"/>
            <a:r>
              <a:rPr lang="en-US" dirty="0" smtClean="0"/>
              <a:t>They are responding, with exchange rate interventions, capital controls, etc</a:t>
            </a:r>
          </a:p>
          <a:p>
            <a:pPr lvl="1"/>
            <a:r>
              <a:rPr lang="en-US" dirty="0" smtClean="0"/>
              <a:t>Leading to fragmentation of global capital market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Low interest rates may even be ensuring that we have a jobless recovery</a:t>
            </a:r>
          </a:p>
          <a:p>
            <a:pPr lvl="1"/>
            <a:r>
              <a:rPr lang="en-US" dirty="0" smtClean="0"/>
              <a:t>Evidence that this (and other recent recessions) are different</a:t>
            </a:r>
          </a:p>
          <a:p>
            <a:pPr lvl="1"/>
            <a:r>
              <a:rPr lang="en-US" dirty="0" smtClean="0"/>
              <a:t>In vintage capital model (putty-clay), low long term interest rates induce firms to use capital intensive technology—making labor redundant</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2895600"/>
          </a:xfrm>
        </p:spPr>
        <p:txBody>
          <a:bodyPr>
            <a:noAutofit/>
          </a:bodyPr>
          <a:lstStyle/>
          <a:p>
            <a:r>
              <a:rPr lang="en-US" sz="5400" b="1" dirty="0" smtClean="0"/>
              <a:t>III. Interconnectivity </a:t>
            </a:r>
            <a:r>
              <a:rPr lang="en-US" sz="5400" b="1" dirty="0" smtClean="0"/>
              <a:t>and</a:t>
            </a:r>
            <a:r>
              <a:rPr lang="en-US" sz="5400" b="1" dirty="0" smtClean="0"/>
              <a:t> Contagion</a:t>
            </a:r>
            <a:r>
              <a:rPr lang="en-US" sz="5400" b="1" dirty="0" smtClean="0"/>
              <a:t>: </a:t>
            </a:r>
            <a:r>
              <a:rPr lang="en-US" sz="5400" b="1" dirty="0" smtClean="0"/>
              <a:t> </a:t>
            </a:r>
            <a:br>
              <a:rPr lang="en-US" sz="5400" b="1" dirty="0" smtClean="0"/>
            </a:br>
            <a:r>
              <a:rPr lang="en-US" sz="4400" b="1" dirty="0" smtClean="0"/>
              <a:t>How </a:t>
            </a:r>
            <a:r>
              <a:rPr lang="en-US" sz="4400" b="1" dirty="0" smtClean="0"/>
              <a:t>the</a:t>
            </a:r>
            <a:r>
              <a:rPr lang="en-US" sz="4400" b="1" dirty="0" smtClean="0"/>
              <a:t> Crisis </a:t>
            </a:r>
            <a:r>
              <a:rPr lang="en-US" sz="4400" b="1" dirty="0" smtClean="0"/>
              <a:t>S</a:t>
            </a:r>
            <a:r>
              <a:rPr lang="en-US" sz="4400" b="1" dirty="0" smtClean="0"/>
              <a:t>pread </a:t>
            </a:r>
            <a:r>
              <a:rPr lang="en-US" sz="4400" b="1" dirty="0" smtClean="0"/>
              <a:t>A</a:t>
            </a:r>
            <a:r>
              <a:rPr lang="en-US" sz="4400" b="1" dirty="0" smtClean="0"/>
              <a:t>round </a:t>
            </a:r>
            <a:r>
              <a:rPr lang="en-US" sz="4400" b="1" dirty="0" smtClean="0"/>
              <a:t>the</a:t>
            </a:r>
            <a:r>
              <a:rPr lang="en-US" sz="4400" b="1" dirty="0" smtClean="0"/>
              <a:t> World</a:t>
            </a:r>
            <a:endParaRPr lang="en-US" sz="4400" b="1" dirty="0"/>
          </a:p>
        </p:txBody>
      </p:sp>
      <p:sp>
        <p:nvSpPr>
          <p:cNvPr id="3" name="Content Placeholder 2"/>
          <p:cNvSpPr>
            <a:spLocks noGrp="1"/>
          </p:cNvSpPr>
          <p:nvPr>
            <p:ph idx="1"/>
          </p:nvPr>
        </p:nvSpPr>
        <p:spPr>
          <a:xfrm>
            <a:off x="457200" y="4038600"/>
            <a:ext cx="8229600" cy="2438400"/>
          </a:xfrm>
        </p:spPr>
        <p:txBody>
          <a:bodyPr>
            <a:normAutofit/>
          </a:bodyPr>
          <a:lstStyle/>
          <a:p>
            <a:r>
              <a:rPr lang="en-US" dirty="0" smtClean="0"/>
              <a:t>Theoretical question:  </a:t>
            </a:r>
            <a:r>
              <a:rPr lang="en-US" dirty="0" smtClean="0">
                <a:cs typeface="Helvetica" pitchFamily="34" charset="0"/>
              </a:rPr>
              <a:t>Does Interconnectivity lead to more or less systemic stability?</a:t>
            </a:r>
          </a:p>
          <a:p>
            <a:pPr>
              <a:lnSpc>
                <a:spcPct val="90000"/>
              </a:lnSpc>
            </a:pPr>
            <a:r>
              <a:rPr lang="en-US" dirty="0" smtClean="0">
                <a:cs typeface="Helvetica" pitchFamily="34" charset="0"/>
              </a:rPr>
              <a:t>Standard answer:  spreading of risk, with concavity, leads to better outcomes</a:t>
            </a:r>
            <a:endParaRPr lang="en-US" dirty="0" smtClean="0">
              <a:cs typeface="Helvetica" pitchFamily="34" charset="0"/>
            </a:endParaRP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90000"/>
              </a:lnSpc>
            </a:pPr>
            <a:r>
              <a:rPr lang="en-US" dirty="0" smtClean="0">
                <a:cs typeface="Helvetica" pitchFamily="34" charset="0"/>
              </a:rPr>
              <a:t>But economic systems are rife with non-convexities—e.g. bankruptcy</a:t>
            </a:r>
          </a:p>
          <a:p>
            <a:pPr>
              <a:lnSpc>
                <a:spcPct val="90000"/>
              </a:lnSpc>
            </a:pPr>
            <a:r>
              <a:rPr lang="en-US" dirty="0" smtClean="0">
                <a:cs typeface="Helvetica" pitchFamily="34" charset="0"/>
              </a:rPr>
              <a:t>Interlinked systems are more prone to system wide failures, with huge costs</a:t>
            </a:r>
          </a:p>
          <a:p>
            <a:pPr lvl="1">
              <a:lnSpc>
                <a:spcPct val="90000"/>
              </a:lnSpc>
            </a:pPr>
            <a:r>
              <a:rPr lang="en-US" dirty="0" smtClean="0">
                <a:cs typeface="Helvetica" pitchFamily="34" charset="0"/>
              </a:rPr>
              <a:t>privately profitable transactions may not by socially desirable (Greenwald-</a:t>
            </a:r>
            <a:r>
              <a:rPr lang="en-US" dirty="0" err="1" smtClean="0">
                <a:cs typeface="Helvetica" pitchFamily="34" charset="0"/>
              </a:rPr>
              <a:t>Stiglitz</a:t>
            </a:r>
            <a:r>
              <a:rPr lang="en-US" dirty="0" smtClean="0">
                <a:cs typeface="Helvetica" pitchFamily="34" charset="0"/>
              </a:rPr>
              <a:t>, "Externalities in Economies with Imperfect Information and Incomplete Markets," </a:t>
            </a:r>
            <a:r>
              <a:rPr lang="en-US" i="1" dirty="0" smtClean="0">
                <a:cs typeface="Helvetica" pitchFamily="34" charset="0"/>
              </a:rPr>
              <a:t>The Quarterly Journal of Economics</a:t>
            </a:r>
            <a:r>
              <a:rPr lang="en-US" dirty="0" smtClean="0">
                <a:cs typeface="Helvetica" pitchFamily="34" charset="0"/>
              </a:rPr>
              <a:t>, 101(2), pp. 229-64. 1986)</a:t>
            </a:r>
          </a:p>
          <a:p>
            <a:pPr lvl="1">
              <a:lnSpc>
                <a:spcPct val="90000"/>
              </a:lnSpc>
            </a:pPr>
            <a:r>
              <a:rPr lang="en-US" dirty="0" smtClean="0">
                <a:cs typeface="Helvetica" pitchFamily="34" charset="0"/>
              </a:rPr>
              <a:t>May lead to </a:t>
            </a:r>
            <a:r>
              <a:rPr lang="en-US" b="1" dirty="0" smtClean="0">
                <a:cs typeface="Helvetica" pitchFamily="34" charset="0"/>
              </a:rPr>
              <a:t>systemic risk</a:t>
            </a:r>
          </a:p>
          <a:p>
            <a:pPr>
              <a:lnSpc>
                <a:spcPct val="90000"/>
              </a:lnSpc>
            </a:pPr>
            <a:r>
              <a:rPr lang="en-US" dirty="0" smtClean="0">
                <a:cs typeface="Helvetica" pitchFamily="34" charset="0"/>
              </a:rPr>
              <a:t>This crisis illustrates the risk</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Helvetica" pitchFamily="34" charset="0"/>
                <a:cs typeface="Helvetica" pitchFamily="34" charset="0"/>
              </a:rPr>
              <a:t>Incoherence in</a:t>
            </a:r>
            <a:r>
              <a:rPr lang="en-US" dirty="0" smtClean="0">
                <a:latin typeface="Helvetica" pitchFamily="34" charset="0"/>
                <a:cs typeface="Helvetica" pitchFamily="34" charset="0"/>
              </a:rPr>
              <a:t> Standard </a:t>
            </a:r>
            <a:br>
              <a:rPr lang="en-US" dirty="0" smtClean="0">
                <a:latin typeface="Helvetica" pitchFamily="34" charset="0"/>
                <a:cs typeface="Helvetica" pitchFamily="34" charset="0"/>
              </a:rPr>
            </a:br>
            <a:r>
              <a:rPr lang="en-US" dirty="0" smtClean="0">
                <a:latin typeface="Helvetica" pitchFamily="34" charset="0"/>
                <a:cs typeface="Helvetica" pitchFamily="34" charset="0"/>
              </a:rPr>
              <a:t>M</a:t>
            </a:r>
            <a:r>
              <a:rPr lang="en-US" dirty="0" smtClean="0">
                <a:latin typeface="Helvetica" pitchFamily="34" charset="0"/>
                <a:cs typeface="Helvetica" pitchFamily="34" charset="0"/>
              </a:rPr>
              <a:t>acro</a:t>
            </a:r>
            <a:r>
              <a:rPr lang="en-US" dirty="0" smtClean="0">
                <a:latin typeface="Helvetica" pitchFamily="34" charset="0"/>
                <a:cs typeface="Helvetica" pitchFamily="34" charset="0"/>
              </a:rPr>
              <a:t>-frameworks</a:t>
            </a:r>
            <a:endParaRPr lang="en-US" dirty="0"/>
          </a:p>
        </p:txBody>
      </p:sp>
      <p:sp>
        <p:nvSpPr>
          <p:cNvPr id="3" name="Content Placeholder 2"/>
          <p:cNvSpPr>
            <a:spLocks noGrp="1"/>
          </p:cNvSpPr>
          <p:nvPr>
            <p:ph idx="1"/>
          </p:nvPr>
        </p:nvSpPr>
        <p:spPr/>
        <p:txBody>
          <a:bodyPr/>
          <a:lstStyle/>
          <a:p>
            <a:r>
              <a:rPr lang="en-US" dirty="0" smtClean="0">
                <a:cs typeface="Helvetica" pitchFamily="34" charset="0"/>
              </a:rPr>
              <a:t>Argue for benefits of diversification (capital market liberalization) before crisis</a:t>
            </a:r>
          </a:p>
          <a:p>
            <a:r>
              <a:rPr lang="en-US" dirty="0" smtClean="0">
                <a:cs typeface="Helvetica" pitchFamily="34" charset="0"/>
              </a:rPr>
              <a:t>Worry about contagion (worsened by excessive integration) after crisis</a:t>
            </a:r>
          </a:p>
          <a:p>
            <a:r>
              <a:rPr lang="en-US" dirty="0" smtClean="0">
                <a:cs typeface="Helvetica" pitchFamily="34" charset="0"/>
              </a:rPr>
              <a:t>Optimal system design balances benefits and costs</a:t>
            </a:r>
          </a:p>
          <a:p>
            <a:pPr lvl="1"/>
            <a:r>
              <a:rPr lang="en-US" dirty="0" smtClean="0">
                <a:cs typeface="Helvetica" pitchFamily="34" charset="0"/>
              </a:rPr>
              <a:t>“Contagion, Liberalization, and the Optimal Structure of Globalization,” </a:t>
            </a:r>
            <a:r>
              <a:rPr lang="en-US" i="1" dirty="0" smtClean="0">
                <a:cs typeface="Helvetica" pitchFamily="34" charset="0"/>
              </a:rPr>
              <a:t>Journal of Globalization and Development, </a:t>
            </a:r>
            <a:r>
              <a:rPr lang="en-US" dirty="0" smtClean="0">
                <a:cs typeface="Helvetica" pitchFamily="34" charset="0"/>
              </a:rPr>
              <a:t>1(2),</a:t>
            </a:r>
          </a:p>
          <a:p>
            <a:pPr lvl="1"/>
            <a:r>
              <a:rPr lang="en-US" dirty="0" smtClean="0">
                <a:cs typeface="Helvetica" pitchFamily="34" charset="0"/>
              </a:rPr>
              <a:t>“Risk and Global Economic Architecture: Why Full Financial Integration May be Undesirable,” </a:t>
            </a:r>
            <a:r>
              <a:rPr lang="en-US" i="1" dirty="0" smtClean="0">
                <a:cs typeface="Helvetica" pitchFamily="34" charset="0"/>
              </a:rPr>
              <a:t>American Economic Review</a:t>
            </a:r>
            <a:r>
              <a:rPr lang="en-US" dirty="0" smtClean="0">
                <a:cs typeface="Helvetica" pitchFamily="34" charset="0"/>
              </a:rPr>
              <a:t>, 100(2), May 2010, pp. 388-392</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An Analogous Problem</a:t>
            </a:r>
            <a:endParaRPr lang="en-US" dirty="0"/>
          </a:p>
        </p:txBody>
      </p:sp>
      <p:sp>
        <p:nvSpPr>
          <p:cNvPr id="3" name="Content Placeholder 2"/>
          <p:cNvSpPr>
            <a:spLocks noGrp="1"/>
          </p:cNvSpPr>
          <p:nvPr>
            <p:ph idx="1"/>
          </p:nvPr>
        </p:nvSpPr>
        <p:spPr/>
        <p:txBody>
          <a:bodyPr/>
          <a:lstStyle/>
          <a:p>
            <a:pPr>
              <a:lnSpc>
                <a:spcPct val="80000"/>
              </a:lnSpc>
            </a:pPr>
            <a:r>
              <a:rPr lang="en-US" sz="2800" dirty="0" smtClean="0">
                <a:cs typeface="Helvetica" pitchFamily="34" charset="0"/>
              </a:rPr>
              <a:t>With an integrated electric grid the excess capacity required to prevent a blackout can be reduced </a:t>
            </a:r>
          </a:p>
          <a:p>
            <a:pPr lvl="1">
              <a:lnSpc>
                <a:spcPct val="80000"/>
              </a:lnSpc>
            </a:pPr>
            <a:r>
              <a:rPr lang="en-US" sz="2400" dirty="0" smtClean="0">
                <a:cs typeface="Helvetica" pitchFamily="34" charset="0"/>
              </a:rPr>
              <a:t>alternatively, for any given capacity, the probability of a blackout can be reduced. </a:t>
            </a:r>
          </a:p>
          <a:p>
            <a:pPr>
              <a:lnSpc>
                <a:spcPct val="80000"/>
              </a:lnSpc>
            </a:pPr>
            <a:r>
              <a:rPr lang="en-US" sz="2800" dirty="0" smtClean="0">
                <a:cs typeface="Helvetica" pitchFamily="34" charset="0"/>
              </a:rPr>
              <a:t>But a failure in one part of the system can lead to system-wide failure </a:t>
            </a:r>
          </a:p>
          <a:p>
            <a:pPr lvl="1">
              <a:lnSpc>
                <a:spcPct val="80000"/>
              </a:lnSpc>
            </a:pPr>
            <a:r>
              <a:rPr lang="en-US" sz="2400" dirty="0" smtClean="0">
                <a:cs typeface="Helvetica" pitchFamily="34" charset="0"/>
              </a:rPr>
              <a:t>in the absence of integration, the failure would have been geographically constrained </a:t>
            </a:r>
          </a:p>
          <a:p>
            <a:pPr>
              <a:lnSpc>
                <a:spcPct val="80000"/>
              </a:lnSpc>
            </a:pPr>
            <a:r>
              <a:rPr lang="en-US" sz="2800" dirty="0" smtClean="0">
                <a:cs typeface="Helvetica" pitchFamily="34" charset="0"/>
              </a:rPr>
              <a:t>Well-designed networks have circuit breakers, to prevent the “contagion” of the failure of one part of the system to others.</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A</a:t>
            </a:r>
            <a:r>
              <a:rPr lang="en-US" dirty="0" smtClean="0">
                <a:latin typeface="Helvetica" pitchFamily="34" charset="0"/>
                <a:cs typeface="Helvetica" pitchFamily="34" charset="0"/>
              </a:rPr>
              <a:t> Simple </a:t>
            </a:r>
            <a:r>
              <a:rPr lang="en-US" dirty="0" smtClean="0">
                <a:latin typeface="Helvetica" pitchFamily="34" charset="0"/>
                <a:cs typeface="Helvetica" pitchFamily="34" charset="0"/>
              </a:rPr>
              <a:t>E</a:t>
            </a:r>
            <a:r>
              <a:rPr lang="en-US" dirty="0" smtClean="0">
                <a:latin typeface="Helvetica" pitchFamily="34" charset="0"/>
                <a:cs typeface="Helvetica" pitchFamily="34" charset="0"/>
              </a:rPr>
              <a:t>xample</a:t>
            </a:r>
            <a:endParaRPr lang="en-US" dirty="0"/>
          </a:p>
        </p:txBody>
      </p:sp>
      <p:sp>
        <p:nvSpPr>
          <p:cNvPr id="4" name="Content Placeholder 2"/>
          <p:cNvSpPr>
            <a:spLocks noGrp="1" noRot="1" noChangeAspect="1" noMove="1" noResize="1" noEditPoints="1" noAdjustHandles="1" noChangeArrowheads="1" noChangeShapeType="1" noTextEdit="1"/>
          </p:cNvSpPr>
          <p:nvPr>
            <p:ph idx="1"/>
          </p:nvPr>
        </p:nvSpPr>
        <p:spPr>
          <a:blipFill rotWithShape="1">
            <a:blip r:embed="rId2" cstate="print"/>
            <a:stretch>
              <a:fillRect l="-1852" t="-1887"/>
            </a:stretch>
          </a:blipFill>
        </p:spPr>
        <p:txBody>
          <a:bodyPr/>
          <a:lstStyle/>
          <a:p>
            <a:r>
              <a:rPr lang="en-US" dirty="0">
                <a:noFill/>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and Real Crisis</a:t>
            </a:r>
            <a:endParaRPr lang="en-US" dirty="0"/>
          </a:p>
        </p:txBody>
      </p:sp>
      <p:sp>
        <p:nvSpPr>
          <p:cNvPr id="3" name="Content Placeholder 2"/>
          <p:cNvSpPr>
            <a:spLocks noGrp="1"/>
          </p:cNvSpPr>
          <p:nvPr>
            <p:ph idx="1"/>
          </p:nvPr>
        </p:nvSpPr>
        <p:spPr/>
        <p:txBody>
          <a:bodyPr>
            <a:normAutofit/>
          </a:bodyPr>
          <a:lstStyle/>
          <a:p>
            <a:r>
              <a:rPr lang="en-US" dirty="0" smtClean="0"/>
              <a:t>While bubble “hid” underlying problems, it left in its aftermath additional problems</a:t>
            </a:r>
          </a:p>
          <a:p>
            <a:pPr lvl="1"/>
            <a:r>
              <a:rPr lang="en-US" dirty="0" smtClean="0"/>
              <a:t>Excess capacity in real estate</a:t>
            </a:r>
          </a:p>
          <a:p>
            <a:pPr lvl="1"/>
            <a:r>
              <a:rPr lang="en-US" dirty="0" smtClean="0"/>
              <a:t>Excess leverage</a:t>
            </a:r>
          </a:p>
          <a:p>
            <a:r>
              <a:rPr lang="en-US" dirty="0" smtClean="0"/>
              <a:t>Major mistake of Administration was to think that fixing the banking system would “suffice”</a:t>
            </a:r>
          </a:p>
          <a:p>
            <a:pPr lvl="1"/>
            <a:r>
              <a:rPr lang="en-US" dirty="0" smtClean="0"/>
              <a:t>But they didn’t succeed in restoring lending</a:t>
            </a:r>
          </a:p>
          <a:p>
            <a:r>
              <a:rPr lang="en-US" dirty="0" smtClean="0"/>
              <a:t>But even deleveraging won’t suffice to restore economy</a:t>
            </a:r>
          </a:p>
          <a:p>
            <a:pPr lvl="1"/>
            <a:r>
              <a:rPr lang="en-US" dirty="0" smtClean="0"/>
              <a:t>Won’t (and shouldn’t) return to world with consumption 110% of income</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Simple</a:t>
            </a:r>
            <a:r>
              <a:rPr lang="en-US" dirty="0" smtClean="0">
                <a:latin typeface="Helvetica" pitchFamily="34" charset="0"/>
                <a:cs typeface="Helvetica" pitchFamily="34" charset="0"/>
              </a:rPr>
              <a:t> Example </a:t>
            </a:r>
            <a:r>
              <a:rPr lang="en-US" dirty="0" smtClean="0">
                <a:latin typeface="Helvetica" pitchFamily="34" charset="0"/>
                <a:cs typeface="Helvetica" pitchFamily="34" charset="0"/>
              </a:rPr>
              <a:t>(cont.)</a:t>
            </a:r>
            <a:endParaRPr lang="en-US" dirty="0"/>
          </a:p>
        </p:txBody>
      </p:sp>
      <p:sp>
        <p:nvSpPr>
          <p:cNvPr id="4" name="Content Placeholder 3"/>
          <p:cNvSpPr>
            <a:spLocks noGrp="1" noRot="1" noChangeAspect="1" noMove="1" noResize="1" noEditPoints="1" noAdjustHandles="1" noChangeArrowheads="1" noChangeShapeType="1" noTextEdit="1"/>
          </p:cNvSpPr>
          <p:nvPr>
            <p:ph idx="1"/>
          </p:nvPr>
        </p:nvSpPr>
        <p:spPr>
          <a:prstGeom prst="rect">
            <a:avLst/>
          </a:prstGeom>
          <a:blipFill rotWithShape="1">
            <a:blip r:embed="rId2" cstate="print"/>
            <a:stretch>
              <a:fillRect l="-1523" t="-2278" r="-1752" b="-5467"/>
            </a:stretch>
          </a:blipFill>
        </p:spPr>
        <p:txBody>
          <a:bodyPr/>
          <a:lstStyle/>
          <a:p>
            <a:r>
              <a:rPr lang="en-US">
                <a:noFill/>
              </a:rPr>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Helvetica" pitchFamily="34" charset="0"/>
                <a:cs typeface="Helvetica" pitchFamily="34" charset="0"/>
              </a:rPr>
              <a:t>Simple</a:t>
            </a:r>
            <a:r>
              <a:rPr lang="en-US" dirty="0" smtClean="0">
                <a:latin typeface="Helvetica" pitchFamily="34" charset="0"/>
                <a:cs typeface="Helvetica" pitchFamily="34" charset="0"/>
              </a:rPr>
              <a:t> Example </a:t>
            </a:r>
            <a:r>
              <a:rPr lang="en-US" dirty="0" smtClean="0">
                <a:latin typeface="Helvetica" pitchFamily="34" charset="0"/>
                <a:cs typeface="Helvetica" pitchFamily="34" charset="0"/>
              </a:rPr>
              <a:t>(cont.)</a:t>
            </a:r>
            <a:r>
              <a:rPr lang="en-US" dirty="0" smtClean="0">
                <a:noFill/>
              </a:rPr>
              <a:t/>
            </a:r>
            <a:br>
              <a:rPr lang="en-US" dirty="0" smtClean="0">
                <a:noFill/>
              </a:rPr>
            </a:br>
            <a:endParaRPr lang="en-US" dirty="0"/>
          </a:p>
        </p:txBody>
      </p:sp>
      <p:sp>
        <p:nvSpPr>
          <p:cNvPr id="4" name="Content Placeholder 2"/>
          <p:cNvSpPr>
            <a:spLocks noGrp="1" noRot="1" noChangeAspect="1" noMove="1" noResize="1" noEditPoints="1" noAdjustHandles="1" noChangeArrowheads="1" noChangeShapeType="1" noTextEdit="1"/>
          </p:cNvSpPr>
          <p:nvPr>
            <p:ph idx="1"/>
          </p:nvPr>
        </p:nvSpPr>
        <p:spPr>
          <a:blipFill rotWithShape="1">
            <a:blip r:embed="rId2" cstate="print"/>
            <a:stretch>
              <a:fillRect l="-1185" t="-2965"/>
            </a:stretch>
          </a:blipFill>
        </p:spPr>
        <p:txBody>
          <a:bodyPr/>
          <a:lstStyle/>
          <a:p>
            <a:endParaRPr lang="en-US" dirty="0">
              <a:no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Helvetica" pitchFamily="34" charset="0"/>
                <a:cs typeface="Helvetica" pitchFamily="34" charset="0"/>
              </a:rPr>
              <a:t>Liberalization is</a:t>
            </a:r>
            <a:r>
              <a:rPr lang="en-US" b="1" dirty="0" smtClean="0">
                <a:latin typeface="Helvetica" pitchFamily="34" charset="0"/>
                <a:cs typeface="Helvetica" pitchFamily="34" charset="0"/>
              </a:rPr>
              <a:t> Unambiguously </a:t>
            </a:r>
            <a:r>
              <a:rPr lang="en-US" b="1" dirty="0" smtClean="0">
                <a:latin typeface="Helvetica" pitchFamily="34" charset="0"/>
                <a:cs typeface="Helvetica" pitchFamily="34" charset="0"/>
              </a:rPr>
              <a:t>W</a:t>
            </a:r>
            <a:r>
              <a:rPr lang="en-US" b="1" dirty="0" smtClean="0">
                <a:latin typeface="Helvetica" pitchFamily="34" charset="0"/>
                <a:cs typeface="Helvetica" pitchFamily="34" charset="0"/>
              </a:rPr>
              <a:t>elfare </a:t>
            </a:r>
            <a:r>
              <a:rPr lang="en-US" b="1" dirty="0" smtClean="0">
                <a:latin typeface="Helvetica" pitchFamily="34" charset="0"/>
                <a:cs typeface="Helvetica" pitchFamily="34" charset="0"/>
              </a:rPr>
              <a:t>D</a:t>
            </a:r>
            <a:r>
              <a:rPr lang="en-US" b="1" dirty="0" smtClean="0">
                <a:latin typeface="Helvetica" pitchFamily="34" charset="0"/>
                <a:cs typeface="Helvetica" pitchFamily="34" charset="0"/>
              </a:rPr>
              <a:t>ecreasing</a:t>
            </a:r>
            <a:endParaRPr lang="en-US" dirty="0"/>
          </a:p>
        </p:txBody>
      </p:sp>
      <p:sp>
        <p:nvSpPr>
          <p:cNvPr id="3" name="Content Placeholder 2"/>
          <p:cNvSpPr>
            <a:spLocks noGrp="1"/>
          </p:cNvSpPr>
          <p:nvPr>
            <p:ph idx="1"/>
          </p:nvPr>
        </p:nvSpPr>
        <p:spPr/>
        <p:txBody>
          <a:bodyPr/>
          <a:lstStyle/>
          <a:p>
            <a:endParaRPr lang="en-US" dirty="0" smtClean="0">
              <a:noFill/>
            </a:endParaRPr>
          </a:p>
          <a:p>
            <a:endParaRPr lang="en-US" dirty="0" smtClean="0">
              <a:noFill/>
            </a:endParaRPr>
          </a:p>
          <a:p>
            <a:endParaRPr lang="en-US" dirty="0"/>
          </a:p>
        </p:txBody>
      </p:sp>
      <p:sp>
        <p:nvSpPr>
          <p:cNvPr id="4" name="Content Placeholder 2"/>
          <p:cNvSpPr txBox="1">
            <a:spLocks noRot="1" noChangeAspect="1" noMove="1" noResize="1" noEditPoints="1" noAdjustHandles="1" noChangeArrowheads="1" noChangeShapeType="1" noTextEdit="1"/>
          </p:cNvSpPr>
          <p:nvPr/>
        </p:nvSpPr>
        <p:spPr>
          <a:xfrm>
            <a:off x="457200" y="1600200"/>
            <a:ext cx="8229600" cy="4525963"/>
          </a:xfrm>
          <a:prstGeom prst="rect">
            <a:avLst/>
          </a:prstGeom>
          <a:blipFill rotWithShape="1">
            <a:blip r:embed="rId2" cstate="print"/>
            <a:stretch>
              <a:fillRect l="-1852" t="-2022"/>
            </a:stretch>
          </a:blipFill>
        </p:spPr>
        <p:txBody>
          <a:bodyPr vert="horz" lIns="91440" tIns="45720" rIns="91440" bIns="45720" rtlCol="0">
            <a:normAutofit/>
          </a:bodyPr>
          <a:lstStyle/>
          <a:p>
            <a:pPr marL="182880" marR="0" lvl="0" indent="-182880" algn="l" defTabSz="914400" rtl="0" eaLnBrk="1" fontAlgn="auto" latinLnBrk="0" hangingPunct="1">
              <a:lnSpc>
                <a:spcPct val="100000"/>
              </a:lnSpc>
              <a:spcBef>
                <a:spcPct val="20000"/>
              </a:spcBef>
              <a:spcAft>
                <a:spcPts val="0"/>
              </a:spcAft>
              <a:buClr>
                <a:schemeClr val="accent1"/>
              </a:buClr>
              <a:buSzPct val="85000"/>
              <a:buFont typeface="Arial" pitchFamily="34" charset="0"/>
              <a:buChar char="•"/>
              <a:tabLst/>
              <a:defRPr/>
            </a:pPr>
            <a:r>
              <a:rPr kumimoji="0" lang="en-US" sz="2400" b="0" i="0" u="none" strike="noStrike" kern="1200" cap="none" spc="0" normalizeH="0" baseline="0" noProof="0" smtClean="0">
                <a:ln>
                  <a:noFill/>
                </a:ln>
                <a:noFill/>
                <a:effectLst/>
                <a:uLnTx/>
                <a:uFillTx/>
                <a:latin typeface="+mn-lt"/>
                <a:ea typeface="+mn-ea"/>
                <a:cs typeface="+mn-cs"/>
              </a:rPr>
              <a:t> </a:t>
            </a:r>
            <a:endParaRPr kumimoji="0" lang="en-US" sz="2400" b="0" i="0" u="none" strike="noStrike" kern="1200" cap="none" spc="0" normalizeH="0" baseline="0" noProof="0" dirty="0">
              <a:ln>
                <a:noFill/>
              </a:ln>
              <a:no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Helvetica" pitchFamily="34" charset="0"/>
                <a:cs typeface="Helvetica" pitchFamily="34" charset="0"/>
              </a:rPr>
              <a:t>Basic insight:  even with mean preserving reductions in risk associated with risk pooling, the probability of any particular country falling below the bankruptcy threshold may increase with economic integration</a:t>
            </a:r>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Some General Results</a:t>
            </a:r>
            <a:endParaRPr lang="en-US" dirty="0"/>
          </a:p>
        </p:txBody>
      </p:sp>
      <p:sp>
        <p:nvSpPr>
          <p:cNvPr id="3" name="Content Placeholder 2"/>
          <p:cNvSpPr>
            <a:spLocks noGrp="1"/>
          </p:cNvSpPr>
          <p:nvPr>
            <p:ph idx="1"/>
          </p:nvPr>
        </p:nvSpPr>
        <p:spPr/>
        <p:txBody>
          <a:bodyPr/>
          <a:lstStyle/>
          <a:p>
            <a:r>
              <a:rPr lang="en-US" dirty="0" smtClean="0">
                <a:latin typeface="Helvetica" pitchFamily="34" charset="0"/>
                <a:cs typeface="Helvetica" pitchFamily="34" charset="0"/>
              </a:rPr>
              <a:t>Full integration never pays if there are enough countries</a:t>
            </a:r>
          </a:p>
          <a:p>
            <a:r>
              <a:rPr lang="en-US" dirty="0" smtClean="0">
                <a:latin typeface="Helvetica" pitchFamily="34" charset="0"/>
                <a:cs typeface="Helvetica" pitchFamily="34" charset="0"/>
              </a:rPr>
              <a:t>Optimal sized clubs</a:t>
            </a:r>
          </a:p>
          <a:p>
            <a:r>
              <a:rPr lang="en-US" dirty="0" smtClean="0">
                <a:latin typeface="Helvetica" pitchFamily="34" charset="0"/>
                <a:cs typeface="Helvetica" pitchFamily="34" charset="0"/>
              </a:rPr>
              <a:t>Restrictions on capital flows (circuit breakers) are desirable</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latin typeface="Helvetica" pitchFamily="34" charset="0"/>
                <a:cs typeface="Helvetica" pitchFamily="34" charset="0"/>
              </a:rPr>
              <a:t>Formally, two effects:  </a:t>
            </a:r>
          </a:p>
          <a:p>
            <a:pPr lvl="1"/>
            <a:r>
              <a:rPr lang="en-US" dirty="0" smtClean="0">
                <a:latin typeface="Helvetica" pitchFamily="34" charset="0"/>
                <a:cs typeface="Helvetica" pitchFamily="34" charset="0"/>
              </a:rPr>
              <a:t>Trend reinforcement—negative shocks move us down further (equity depletion)</a:t>
            </a:r>
          </a:p>
          <a:p>
            <a:pPr lvl="2">
              <a:lnSpc>
                <a:spcPct val="110000"/>
              </a:lnSpc>
            </a:pPr>
            <a:r>
              <a:rPr lang="en-US" sz="2200" dirty="0" smtClean="0">
                <a:latin typeface="Helvetica" pitchFamily="34" charset="0"/>
                <a:cs typeface="Helvetica" pitchFamily="34" charset="0"/>
              </a:rPr>
              <a:t>Modeling using stochastic differential equations, with probability that at any given time an agent goes bankrupt modeled as problem in first passage time</a:t>
            </a:r>
          </a:p>
          <a:p>
            <a:pPr lvl="1"/>
            <a:r>
              <a:rPr lang="en-US" dirty="0" smtClean="0">
                <a:latin typeface="Helvetica" pitchFamily="34" charset="0"/>
                <a:cs typeface="Helvetica" pitchFamily="34" charset="0"/>
              </a:rPr>
              <a:t>With trend reinforcement, there is an optimal degree of diversification</a:t>
            </a:r>
          </a:p>
          <a:p>
            <a:pPr lvl="2">
              <a:lnSpc>
                <a:spcPct val="120000"/>
              </a:lnSpc>
            </a:pPr>
            <a:r>
              <a:rPr lang="en-US" sz="2200" dirty="0" err="1" smtClean="0">
                <a:latin typeface="Helvetica" pitchFamily="34" charset="0"/>
                <a:cs typeface="Helvetica" pitchFamily="34" charset="0"/>
              </a:rPr>
              <a:t>Battiston</a:t>
            </a:r>
            <a:r>
              <a:rPr lang="en-US" sz="2200" dirty="0" smtClean="0">
                <a:latin typeface="Helvetica" pitchFamily="34" charset="0"/>
                <a:cs typeface="Helvetica" pitchFamily="34" charset="0"/>
              </a:rPr>
              <a:t>, Stefano, </a:t>
            </a:r>
            <a:r>
              <a:rPr lang="en-US" sz="2200" dirty="0" err="1" smtClean="0">
                <a:latin typeface="Helvetica" pitchFamily="34" charset="0"/>
                <a:cs typeface="Helvetica" pitchFamily="34" charset="0"/>
              </a:rPr>
              <a:t>Domenico</a:t>
            </a:r>
            <a:r>
              <a:rPr lang="en-US" sz="2200" dirty="0" smtClean="0">
                <a:latin typeface="Helvetica" pitchFamily="34" charset="0"/>
                <a:cs typeface="Helvetica" pitchFamily="34" charset="0"/>
              </a:rPr>
              <a:t> </a:t>
            </a:r>
            <a:r>
              <a:rPr lang="en-US" sz="2200" dirty="0" err="1" smtClean="0">
                <a:latin typeface="Helvetica" pitchFamily="34" charset="0"/>
                <a:cs typeface="Helvetica" pitchFamily="34" charset="0"/>
              </a:rPr>
              <a:t>Delli</a:t>
            </a:r>
            <a:r>
              <a:rPr lang="en-US" sz="2200" dirty="0" smtClean="0">
                <a:latin typeface="Helvetica" pitchFamily="34" charset="0"/>
                <a:cs typeface="Helvetica" pitchFamily="34" charset="0"/>
              </a:rPr>
              <a:t> </a:t>
            </a:r>
            <a:r>
              <a:rPr lang="en-US" sz="2200" dirty="0" err="1" smtClean="0">
                <a:latin typeface="Helvetica" pitchFamily="34" charset="0"/>
                <a:cs typeface="Helvetica" pitchFamily="34" charset="0"/>
              </a:rPr>
              <a:t>Gatti</a:t>
            </a:r>
            <a:r>
              <a:rPr lang="en-US" sz="2200" dirty="0" smtClean="0">
                <a:latin typeface="Helvetica" pitchFamily="34" charset="0"/>
                <a:cs typeface="Helvetica" pitchFamily="34" charset="0"/>
              </a:rPr>
              <a:t>, Mauro </a:t>
            </a:r>
            <a:r>
              <a:rPr lang="en-US" sz="2200" dirty="0" err="1" smtClean="0">
                <a:latin typeface="Helvetica" pitchFamily="34" charset="0"/>
                <a:cs typeface="Helvetica" pitchFamily="34" charset="0"/>
              </a:rPr>
              <a:t>Gallegati</a:t>
            </a:r>
            <a:r>
              <a:rPr lang="en-US" sz="2200" dirty="0" smtClean="0">
                <a:latin typeface="Helvetica" pitchFamily="34" charset="0"/>
                <a:cs typeface="Helvetica" pitchFamily="34" charset="0"/>
              </a:rPr>
              <a:t>, Bruce Greenwald, and Joseph E. </a:t>
            </a:r>
            <a:r>
              <a:rPr lang="en-US" sz="2200" dirty="0" err="1" smtClean="0">
                <a:latin typeface="Helvetica" pitchFamily="34" charset="0"/>
                <a:cs typeface="Helvetica" pitchFamily="34" charset="0"/>
              </a:rPr>
              <a:t>Stiglitz</a:t>
            </a:r>
            <a:r>
              <a:rPr lang="en-US" sz="2200" dirty="0" smtClean="0">
                <a:latin typeface="Helvetica" pitchFamily="34" charset="0"/>
                <a:cs typeface="Helvetica" pitchFamily="34" charset="0"/>
              </a:rPr>
              <a:t>, “Liaisons </a:t>
            </a:r>
            <a:r>
              <a:rPr lang="en-US" sz="2200" dirty="0" err="1" smtClean="0">
                <a:latin typeface="Helvetica" pitchFamily="34" charset="0"/>
                <a:cs typeface="Helvetica" pitchFamily="34" charset="0"/>
              </a:rPr>
              <a:t>Dangereuses</a:t>
            </a:r>
            <a:r>
              <a:rPr lang="en-US" sz="2200" dirty="0" smtClean="0">
                <a:latin typeface="Helvetica" pitchFamily="34" charset="0"/>
                <a:cs typeface="Helvetica" pitchFamily="34" charset="0"/>
              </a:rPr>
              <a:t>:  Increasing Connectivity, Risk Sharing, and Systemic Risk,” paper presented to the Eastern Economic Association Meetings, February 27, 2009, New York, NBER Paper No.    </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Financial </a:t>
            </a:r>
            <a:r>
              <a:rPr lang="en-US" dirty="0" err="1" smtClean="0">
                <a:latin typeface="Helvetica" pitchFamily="34" charset="0"/>
                <a:cs typeface="Helvetica" pitchFamily="34" charset="0"/>
              </a:rPr>
              <a:t>interlinkages</a:t>
            </a:r>
            <a:endParaRPr lang="en-US" dirty="0"/>
          </a:p>
        </p:txBody>
      </p:sp>
      <p:sp>
        <p:nvSpPr>
          <p:cNvPr id="3" name="Content Placeholder 2"/>
          <p:cNvSpPr>
            <a:spLocks noGrp="1"/>
          </p:cNvSpPr>
          <p:nvPr>
            <p:ph idx="1"/>
          </p:nvPr>
        </p:nvSpPr>
        <p:spPr/>
        <p:txBody>
          <a:bodyPr>
            <a:normAutofit fontScale="85000" lnSpcReduction="10000"/>
          </a:bodyPr>
          <a:lstStyle/>
          <a:p>
            <a:pPr marL="342900" lvl="0" indent="-342900">
              <a:lnSpc>
                <a:spcPct val="90000"/>
              </a:lnSpc>
              <a:buClrTx/>
              <a:buSzTx/>
              <a:defRPr/>
            </a:pPr>
            <a:r>
              <a:rPr lang="en-US" dirty="0" smtClean="0"/>
              <a:t>Bankruptcy cascades (Greenwald and </a:t>
            </a:r>
            <a:r>
              <a:rPr lang="en-US" dirty="0" err="1" smtClean="0"/>
              <a:t>Stiglitz</a:t>
            </a:r>
            <a:r>
              <a:rPr lang="en-US" dirty="0" smtClean="0"/>
              <a:t>, 2003; Gale and Allen, 2001) </a:t>
            </a:r>
          </a:p>
          <a:p>
            <a:pPr marL="742950" lvl="1" indent="-285750">
              <a:lnSpc>
                <a:spcPct val="90000"/>
              </a:lnSpc>
              <a:buClrTx/>
              <a:buSzTx/>
              <a:buFont typeface="Arial" pitchFamily="34" charset="0"/>
              <a:buChar char="–"/>
              <a:defRPr/>
            </a:pPr>
            <a:r>
              <a:rPr lang="en-US" dirty="0" smtClean="0"/>
              <a:t>The bankruptcy of one firm affects the likelihood of the bankruptcy of those to whom it owes money, its suppliers and those who might depend upon it for supplies; and so actions affecting  its likelihood of bankruptcy have adverse effects on others. </a:t>
            </a:r>
          </a:p>
          <a:p>
            <a:pPr marL="342900" lvl="0" indent="-342900">
              <a:lnSpc>
                <a:spcPct val="80000"/>
              </a:lnSpc>
              <a:buClrTx/>
              <a:buSzTx/>
              <a:defRPr/>
            </a:pPr>
            <a:r>
              <a:rPr lang="en-US" sz="2000" dirty="0" smtClean="0"/>
              <a:t>The “architecture” of the credit market can affect the risk that one bankruptcy leads to a sequence of others. </a:t>
            </a:r>
          </a:p>
          <a:p>
            <a:pPr marL="742950" lvl="1" indent="-285750">
              <a:lnSpc>
                <a:spcPct val="80000"/>
              </a:lnSpc>
              <a:buClrTx/>
              <a:buSzTx/>
              <a:buFont typeface="Arial" pitchFamily="34" charset="0"/>
              <a:buChar char="–"/>
              <a:defRPr/>
            </a:pPr>
            <a:r>
              <a:rPr lang="en-US" sz="1800" dirty="0" smtClean="0"/>
              <a:t> If A lends to B,  B lends to C and C lends to D, then a default in D can lead to a bankruptcy cascade. </a:t>
            </a:r>
          </a:p>
          <a:p>
            <a:pPr marL="742950" lvl="1" indent="-285750">
              <a:lnSpc>
                <a:spcPct val="80000"/>
              </a:lnSpc>
              <a:buClrTx/>
              <a:buSzTx/>
              <a:buFont typeface="Arial" pitchFamily="34" charset="0"/>
              <a:buChar char="–"/>
              <a:defRPr/>
            </a:pPr>
            <a:r>
              <a:rPr lang="en-US" sz="1800" dirty="0" smtClean="0"/>
              <a:t>On the other hand, if lending all goes through a sufficiently well capitalized clearing house (a bank), then a default by one borrower is not as likely to lead to a cascade </a:t>
            </a:r>
          </a:p>
          <a:p>
            <a:pPr marL="742950" lvl="1" indent="-285750">
              <a:lnSpc>
                <a:spcPct val="80000"/>
              </a:lnSpc>
              <a:buClrTx/>
              <a:buSzTx/>
              <a:buFont typeface="Arial" pitchFamily="34" charset="0"/>
              <a:buChar char="–"/>
              <a:defRPr/>
            </a:pPr>
            <a:r>
              <a:rPr lang="en-US" sz="1800" dirty="0" smtClean="0"/>
              <a:t>But a very large shock which leads to the bankruptcy of the “clearing house” can have severe systemic effects</a:t>
            </a:r>
            <a:endParaRPr lang="en-US" dirty="0" smtClean="0"/>
          </a:p>
          <a:p>
            <a:pPr marL="342900" lvl="0" indent="-342900">
              <a:lnSpc>
                <a:spcPct val="90000"/>
              </a:lnSpc>
              <a:buClrTx/>
              <a:buSzTx/>
              <a:defRPr/>
            </a:pPr>
            <a:r>
              <a:rPr lang="en-US" dirty="0" smtClean="0"/>
              <a:t>Further externalities are generated as a result of </a:t>
            </a:r>
            <a:r>
              <a:rPr lang="en-US" i="1" dirty="0" smtClean="0"/>
              <a:t>information costs and imperfections.  </a:t>
            </a:r>
          </a:p>
          <a:p>
            <a:pPr marL="742950" lvl="1" indent="-285750">
              <a:lnSpc>
                <a:spcPct val="90000"/>
              </a:lnSpc>
              <a:buClrTx/>
              <a:buSzTx/>
              <a:buFont typeface="Arial" pitchFamily="34" charset="0"/>
              <a:buChar char="–"/>
              <a:defRPr/>
            </a:pPr>
            <a:r>
              <a:rPr lang="en-US" dirty="0" smtClean="0"/>
              <a:t>If unit </a:t>
            </a:r>
            <a:r>
              <a:rPr lang="en-US" dirty="0" err="1" smtClean="0"/>
              <a:t>i</a:t>
            </a:r>
            <a:r>
              <a:rPr lang="en-US" dirty="0" smtClean="0"/>
              <a:t> doesn’t fully know other units’ characteristics—including the relationships (contracts) of those with whom it engages in a relationship, including all the relationships with whom those are engaged, </a:t>
            </a:r>
            <a:r>
              <a:rPr lang="en-US" i="1" dirty="0" smtClean="0"/>
              <a:t>ad infinitum</a:t>
            </a:r>
            <a:r>
              <a:rPr lang="en-US" dirty="0" smtClean="0"/>
              <a:t>—it cannot know the risks of their honoring their contract. </a:t>
            </a:r>
          </a:p>
          <a:p>
            <a:pPr marL="742950" lvl="1" indent="-285750">
              <a:lnSpc>
                <a:spcPct val="90000"/>
              </a:lnSpc>
              <a:buClrTx/>
              <a:buSzTx/>
              <a:buFont typeface="Arial" pitchFamily="34" charset="0"/>
              <a:buChar char="–"/>
              <a:defRPr/>
            </a:pPr>
            <a:r>
              <a:rPr lang="en-US" dirty="0" smtClean="0"/>
              <a:t>Explains some of adverse  effects of non-transparent over the counter credit default swaps</a:t>
            </a:r>
          </a:p>
          <a:p>
            <a:pPr marL="742950" lvl="1" indent="-285750">
              <a:buClrTx/>
              <a:buSzTx/>
              <a:buFont typeface="Arial" pitchFamily="34" charset="0"/>
              <a:buChar char="–"/>
              <a:defRPr/>
            </a:pPr>
            <a:endParaRPr lang="en-US" sz="2800"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Asymmetric Patterns</a:t>
            </a:r>
            <a:endParaRPr lang="en-US" dirty="0"/>
          </a:p>
        </p:txBody>
      </p:sp>
      <p:sp>
        <p:nvSpPr>
          <p:cNvPr id="3" name="Content Placeholder 2"/>
          <p:cNvSpPr>
            <a:spLocks noGrp="1"/>
          </p:cNvSpPr>
          <p:nvPr>
            <p:ph idx="1"/>
          </p:nvPr>
        </p:nvSpPr>
        <p:spPr/>
        <p:txBody>
          <a:bodyPr>
            <a:normAutofit fontScale="92500"/>
          </a:bodyPr>
          <a:lstStyle/>
          <a:p>
            <a:pPr>
              <a:lnSpc>
                <a:spcPct val="90000"/>
              </a:lnSpc>
            </a:pPr>
            <a:r>
              <a:rPr lang="en-US" dirty="0" smtClean="0">
                <a:cs typeface="Helvetica" pitchFamily="34" charset="0"/>
              </a:rPr>
              <a:t>Our canonical model also assumed symmetric relationships in which all ties/contracts were identical. </a:t>
            </a:r>
          </a:p>
          <a:p>
            <a:pPr>
              <a:lnSpc>
                <a:spcPct val="90000"/>
              </a:lnSpc>
            </a:pPr>
            <a:r>
              <a:rPr lang="en-US" dirty="0" smtClean="0">
                <a:cs typeface="Helvetica" pitchFamily="34" charset="0"/>
              </a:rPr>
              <a:t>In the presence of convexities, such symmetric arrangements often characterize optimal designs.  </a:t>
            </a:r>
          </a:p>
          <a:p>
            <a:pPr>
              <a:lnSpc>
                <a:spcPct val="90000"/>
              </a:lnSpc>
            </a:pPr>
            <a:r>
              <a:rPr lang="en-US" dirty="0" smtClean="0">
                <a:cs typeface="Helvetica" pitchFamily="34" charset="0"/>
              </a:rPr>
              <a:t>But that is not so in the presence of non-convexities, and there are many alternative architectures.  </a:t>
            </a:r>
          </a:p>
          <a:p>
            <a:pPr lvl="1">
              <a:lnSpc>
                <a:spcPct val="90000"/>
              </a:lnSpc>
            </a:pPr>
            <a:r>
              <a:rPr lang="en-US" dirty="0" smtClean="0">
                <a:cs typeface="Helvetica" pitchFamily="34" charset="0"/>
              </a:rPr>
              <a:t>For instance, a set of countries can be tightly linked (a “common financial market”) to each other, but the links among financial markets may be looser.  The former is designed to exploit the advantages of risk diversification, the latter to prevent the dangers of contagion. </a:t>
            </a:r>
          </a:p>
          <a:p>
            <a:pPr lvl="1">
              <a:lnSpc>
                <a:spcPct val="90000"/>
              </a:lnSpc>
            </a:pPr>
            <a:r>
              <a:rPr lang="en-US" sz="1800" dirty="0" smtClean="0">
                <a:cs typeface="Helvetica" pitchFamily="34" charset="0"/>
              </a:rPr>
              <a:t>Circuit breakers might be absent in the former but play a large role in the relations among the “common markets.” </a:t>
            </a:r>
          </a:p>
          <a:p>
            <a:r>
              <a:rPr lang="en-US" sz="2600" dirty="0" smtClean="0">
                <a:cs typeface="Helvetica" pitchFamily="34" charset="0"/>
              </a:rPr>
              <a:t>Different architectures may lead to greater ability to absorb small shocks but less resilience to large shocks</a:t>
            </a:r>
            <a:endParaRPr lang="en-US" sz="2600" dirty="0">
              <a:cs typeface="Helvetica"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80000"/>
              </a:lnSpc>
            </a:pPr>
            <a:r>
              <a:rPr lang="en-US" dirty="0" smtClean="0">
                <a:cs typeface="Helvetica" pitchFamily="34" charset="0"/>
              </a:rPr>
              <a:t>Reducing the set of admissible relationships and behaviors can have benefits</a:t>
            </a:r>
          </a:p>
          <a:p>
            <a:pPr lvl="1">
              <a:lnSpc>
                <a:spcPct val="80000"/>
              </a:lnSpc>
            </a:pPr>
            <a:r>
              <a:rPr lang="en-US" sz="2400" dirty="0" smtClean="0">
                <a:cs typeface="Helvetica" pitchFamily="34" charset="0"/>
              </a:rPr>
              <a:t>Reducing the scope for these uncertainties,</a:t>
            </a:r>
          </a:p>
          <a:p>
            <a:pPr lvl="1">
              <a:lnSpc>
                <a:spcPct val="80000"/>
              </a:lnSpc>
            </a:pPr>
            <a:r>
              <a:rPr lang="en-US" sz="2400" dirty="0" smtClean="0">
                <a:cs typeface="Helvetica" pitchFamily="34" charset="0"/>
              </a:rPr>
              <a:t>Reducing the potential for information asymmetries, </a:t>
            </a:r>
          </a:p>
          <a:p>
            <a:pPr lvl="1">
              <a:lnSpc>
                <a:spcPct val="80000"/>
              </a:lnSpc>
            </a:pPr>
            <a:r>
              <a:rPr lang="en-US" sz="2400" dirty="0" smtClean="0">
                <a:cs typeface="Helvetica" pitchFamily="34" charset="0"/>
              </a:rPr>
              <a:t>Reducing the burden on information gathering. </a:t>
            </a:r>
          </a:p>
          <a:p>
            <a:pPr>
              <a:lnSpc>
                <a:spcPct val="80000"/>
              </a:lnSpc>
            </a:pPr>
            <a:r>
              <a:rPr lang="en-US" dirty="0" smtClean="0">
                <a:cs typeface="Helvetica" pitchFamily="34" charset="0"/>
              </a:rPr>
              <a:t>In large non-linear systems with complex interactions, even small perturbations can have large consequences</a:t>
            </a:r>
          </a:p>
          <a:p>
            <a:pPr lvl="1">
              <a:lnSpc>
                <a:spcPct val="80000"/>
              </a:lnSpc>
            </a:pPr>
            <a:r>
              <a:rPr lang="en-US" sz="2400" dirty="0" smtClean="0">
                <a:cs typeface="Helvetica" pitchFamily="34" charset="0"/>
              </a:rPr>
              <a:t>Understanding these interactions major research agenda</a:t>
            </a:r>
          </a:p>
          <a:p>
            <a:pPr>
              <a:lnSpc>
                <a:spcPct val="80000"/>
              </a:lnSpc>
            </a:pPr>
            <a:r>
              <a:rPr lang="en-US" dirty="0" smtClean="0">
                <a:cs typeface="Helvetica" pitchFamily="34" charset="0"/>
              </a:rPr>
              <a:t>Broader research agenda:  Design of optimal networks, circuit breakers: optimal degree and form of financial integration</a:t>
            </a:r>
          </a:p>
          <a:p>
            <a:pPr>
              <a:lnSpc>
                <a:spcPct val="80000"/>
              </a:lnSpc>
            </a:pPr>
            <a:r>
              <a:rPr lang="en-US" dirty="0" smtClean="0">
                <a:cs typeface="Helvetica" pitchFamily="34" charset="0"/>
              </a:rPr>
              <a:t>Beginning of  large literature  </a:t>
            </a: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pPr>
              <a:lnSpc>
                <a:spcPct val="120000"/>
              </a:lnSpc>
            </a:pPr>
            <a:r>
              <a:rPr lang="en-US" dirty="0" smtClean="0">
                <a:cs typeface="Helvetica" pitchFamily="34" charset="0"/>
              </a:rPr>
              <a:t>Greenwald, Bruce and J. E. </a:t>
            </a:r>
            <a:r>
              <a:rPr lang="en-US" dirty="0" err="1" smtClean="0">
                <a:cs typeface="Helvetica" pitchFamily="34" charset="0"/>
              </a:rPr>
              <a:t>Stiglitz</a:t>
            </a:r>
            <a:r>
              <a:rPr lang="en-US" dirty="0" smtClean="0">
                <a:cs typeface="Helvetica" pitchFamily="34" charset="0"/>
              </a:rPr>
              <a:t>, </a:t>
            </a:r>
            <a:r>
              <a:rPr lang="en-US" i="1" dirty="0" smtClean="0">
                <a:cs typeface="Helvetica" pitchFamily="34" charset="0"/>
              </a:rPr>
              <a:t>Towards a New Paradigm of Monetary Economics, </a:t>
            </a:r>
            <a:r>
              <a:rPr lang="en-US" dirty="0" smtClean="0">
                <a:cs typeface="Helvetica" pitchFamily="34" charset="0"/>
              </a:rPr>
              <a:t>Cambridge:  Cambridge University Press, 2003</a:t>
            </a:r>
          </a:p>
          <a:p>
            <a:pPr>
              <a:lnSpc>
                <a:spcPct val="120000"/>
              </a:lnSpc>
            </a:pPr>
            <a:r>
              <a:rPr lang="en-US" dirty="0" smtClean="0">
                <a:cs typeface="Helvetica" pitchFamily="34" charset="0"/>
              </a:rPr>
              <a:t>Jeanne, Olivier and Anton </a:t>
            </a:r>
            <a:r>
              <a:rPr lang="en-US" dirty="0" err="1" smtClean="0">
                <a:cs typeface="Helvetica" pitchFamily="34" charset="0"/>
              </a:rPr>
              <a:t>Korinek</a:t>
            </a:r>
            <a:r>
              <a:rPr lang="en-US" dirty="0" smtClean="0">
                <a:cs typeface="Helvetica" pitchFamily="34" charset="0"/>
              </a:rPr>
              <a:t>, 2010, “Excessive Volatility in Capital Flows:  A </a:t>
            </a:r>
            <a:r>
              <a:rPr lang="en-US" dirty="0" err="1" smtClean="0">
                <a:cs typeface="Helvetica" pitchFamily="34" charset="0"/>
              </a:rPr>
              <a:t>Pigouvian</a:t>
            </a:r>
            <a:r>
              <a:rPr lang="en-US" dirty="0" smtClean="0">
                <a:cs typeface="Helvetica" pitchFamily="34" charset="0"/>
              </a:rPr>
              <a:t> Taxation Approach,” </a:t>
            </a:r>
            <a:r>
              <a:rPr lang="en-US" i="1" dirty="0" smtClean="0">
                <a:cs typeface="Helvetica" pitchFamily="34" charset="0"/>
              </a:rPr>
              <a:t>American Economic Review</a:t>
            </a:r>
            <a:r>
              <a:rPr lang="en-US" dirty="0" smtClean="0">
                <a:cs typeface="Helvetica" pitchFamily="34" charset="0"/>
              </a:rPr>
              <a:t>, 100(2), pp. 403–407.</a:t>
            </a:r>
          </a:p>
          <a:p>
            <a:pPr>
              <a:lnSpc>
                <a:spcPct val="120000"/>
              </a:lnSpc>
            </a:pPr>
            <a:r>
              <a:rPr lang="en-US" dirty="0" smtClean="0">
                <a:cs typeface="Helvetica" pitchFamily="34" charset="0"/>
              </a:rPr>
              <a:t>Haldane, Andrew G., 2009, “Rethinking the Financial Network,” address to the Financial Students Association, Amsterdam, April, available at  http://www.bankofengland.co.uk/publications/speeches/2009/speech386.pdf (accessed September 22, 2010).</a:t>
            </a:r>
          </a:p>
          <a:p>
            <a:pPr>
              <a:lnSpc>
                <a:spcPct val="120000"/>
              </a:lnSpc>
            </a:pPr>
            <a:r>
              <a:rPr lang="en-US" dirty="0" smtClean="0">
                <a:cs typeface="Helvetica" pitchFamily="34" charset="0"/>
              </a:rPr>
              <a:t>Haldane, Andrew G. and Robert M. May, 2010, “Systemic risk in banking ecosystems,” University of Oxford mimeo.</a:t>
            </a:r>
          </a:p>
          <a:p>
            <a:pPr>
              <a:lnSpc>
                <a:spcPct val="120000"/>
              </a:lnSpc>
            </a:pPr>
            <a:r>
              <a:rPr lang="en-US" dirty="0" err="1" smtClean="0">
                <a:cs typeface="Helvetica" pitchFamily="34" charset="0"/>
              </a:rPr>
              <a:t>Korinek</a:t>
            </a:r>
            <a:r>
              <a:rPr lang="en-US" dirty="0" smtClean="0">
                <a:cs typeface="Helvetica" pitchFamily="34" charset="0"/>
              </a:rPr>
              <a:t>, Anton, 2010a, “Regulating Capital Flows to Emerging Markets:  An Externality View,” working paper, University of Maryland. </a:t>
            </a:r>
          </a:p>
          <a:p>
            <a:pPr>
              <a:lnSpc>
                <a:spcPct val="120000"/>
              </a:lnSpc>
            </a:pPr>
            <a:r>
              <a:rPr lang="en-US" dirty="0" smtClean="0">
                <a:cs typeface="Helvetica" pitchFamily="34" charset="0"/>
              </a:rPr>
              <a:t>——, 2010b, “Hot Money and Serial Financial Crises,” working paper, University of Maryland, presented at the 11</a:t>
            </a:r>
            <a:r>
              <a:rPr lang="en-US" baseline="30000" dirty="0" smtClean="0">
                <a:cs typeface="Helvetica" pitchFamily="34" charset="0"/>
              </a:rPr>
              <a:t>th</a:t>
            </a:r>
            <a:r>
              <a:rPr lang="en-US" dirty="0" smtClean="0">
                <a:cs typeface="Helvetica" pitchFamily="34" charset="0"/>
              </a:rPr>
              <a:t> Jacques </a:t>
            </a:r>
            <a:r>
              <a:rPr lang="en-US" dirty="0" err="1" smtClean="0">
                <a:cs typeface="Helvetica" pitchFamily="34" charset="0"/>
              </a:rPr>
              <a:t>Polak</a:t>
            </a:r>
            <a:r>
              <a:rPr lang="en-US" dirty="0" smtClean="0">
                <a:cs typeface="Helvetica" pitchFamily="34" charset="0"/>
              </a:rPr>
              <a:t> Annual Research Conference, November 4-5. </a:t>
            </a:r>
          </a:p>
          <a:p>
            <a:pPr>
              <a:lnSpc>
                <a:spcPct val="120000"/>
              </a:lnSpc>
            </a:pPr>
            <a:r>
              <a:rPr lang="en-US" dirty="0" smtClean="0">
                <a:cs typeface="Helvetica" pitchFamily="34" charset="0"/>
              </a:rPr>
              <a:t>——, 2011, “Systemic Risk-Taking:  Amplification Effects, Externalities, and Regulatory Responses,” working paper, University of Maryland.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Underlying Problems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Structural transformation</a:t>
            </a:r>
          </a:p>
          <a:p>
            <a:pPr marL="514350" indent="-514350">
              <a:buFont typeface="+mj-lt"/>
              <a:buAutoNum type="arabicPeriod"/>
            </a:pPr>
            <a:r>
              <a:rPr lang="en-US" dirty="0" smtClean="0"/>
              <a:t>Inequality</a:t>
            </a:r>
          </a:p>
          <a:p>
            <a:pPr marL="514350" indent="-514350">
              <a:buFont typeface="+mj-lt"/>
              <a:buAutoNum type="arabicPeriod"/>
            </a:pPr>
            <a:r>
              <a:rPr lang="en-US" dirty="0" smtClean="0"/>
              <a:t>High oil prices</a:t>
            </a:r>
          </a:p>
          <a:p>
            <a:pPr marL="514350" indent="-514350">
              <a:buFont typeface="+mj-lt"/>
              <a:buAutoNum type="arabicPeriod"/>
            </a:pPr>
            <a:r>
              <a:rPr lang="en-US" dirty="0" smtClean="0"/>
              <a:t>Globalization</a:t>
            </a:r>
          </a:p>
          <a:p>
            <a:pPr marL="514350" indent="-514350">
              <a:buFont typeface="+mj-lt"/>
              <a:buAutoNum type="arabicPeriod"/>
            </a:pPr>
            <a:r>
              <a:rPr lang="en-US" dirty="0" smtClean="0"/>
              <a:t>Build up of global reserves</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0"/>
          </a:xfrm>
        </p:spPr>
        <p:txBody>
          <a:bodyPr>
            <a:noAutofit/>
          </a:bodyPr>
          <a:lstStyle/>
          <a:p>
            <a:r>
              <a:rPr lang="en-US" sz="6000" b="1" dirty="0" smtClean="0"/>
              <a:t>IV. </a:t>
            </a:r>
            <a:r>
              <a:rPr lang="en-US" sz="6000" b="1" dirty="0" smtClean="0"/>
              <a:t>Failures</a:t>
            </a:r>
            <a:r>
              <a:rPr lang="en-US" sz="6000" b="1" dirty="0" smtClean="0">
                <a:cs typeface="Helvetica" pitchFamily="34" charset="0"/>
              </a:rPr>
              <a:t> of Modern </a:t>
            </a:r>
            <a:r>
              <a:rPr lang="en-US" sz="6000" b="1" dirty="0" smtClean="0">
                <a:cs typeface="Helvetica" pitchFamily="34" charset="0"/>
              </a:rPr>
              <a:t>Macroeconomics</a:t>
            </a:r>
            <a:endParaRPr lang="en-US" sz="6000" b="1" dirty="0"/>
          </a:p>
        </p:txBody>
      </p:sp>
      <p:sp>
        <p:nvSpPr>
          <p:cNvPr id="3" name="Content Placeholder 2"/>
          <p:cNvSpPr>
            <a:spLocks noGrp="1"/>
          </p:cNvSpPr>
          <p:nvPr>
            <p:ph idx="1"/>
          </p:nvPr>
        </p:nvSpPr>
        <p:spPr>
          <a:xfrm>
            <a:off x="457200" y="2209800"/>
            <a:ext cx="8229600" cy="4267200"/>
          </a:xfrm>
        </p:spPr>
        <p:txBody>
          <a:bodyPr>
            <a:normAutofit/>
          </a:bodyPr>
          <a:lstStyle/>
          <a:p>
            <a:r>
              <a:rPr lang="en-US" dirty="0" smtClean="0">
                <a:solidFill>
                  <a:schemeClr val="tx2">
                    <a:lumMod val="75000"/>
                  </a:schemeClr>
                </a:solidFill>
                <a:cs typeface="Helvetica" pitchFamily="34" charset="0"/>
              </a:rPr>
              <a:t>Didn’t predict the financial crisis</a:t>
            </a:r>
          </a:p>
          <a:p>
            <a:pPr lvl="1"/>
            <a:r>
              <a:rPr lang="en-US" sz="2400" dirty="0" smtClean="0">
                <a:cs typeface="Helvetica" pitchFamily="34" charset="0"/>
              </a:rPr>
              <a:t>Standard models assert that bubbles can’t happen</a:t>
            </a:r>
          </a:p>
          <a:p>
            <a:pPr lvl="1"/>
            <a:r>
              <a:rPr lang="en-US" sz="2400" dirty="0" smtClean="0">
                <a:cs typeface="Helvetica" pitchFamily="34" charset="0"/>
              </a:rPr>
              <a:t>Standard models assert that shocks are exogenous</a:t>
            </a:r>
          </a:p>
          <a:p>
            <a:pPr lvl="2"/>
            <a:r>
              <a:rPr lang="en-US" dirty="0" smtClean="0">
                <a:cs typeface="Helvetica" pitchFamily="34" charset="0"/>
              </a:rPr>
              <a:t>Key “disturbance” to </a:t>
            </a:r>
            <a:r>
              <a:rPr lang="en-US" dirty="0" smtClean="0">
                <a:solidFill>
                  <a:schemeClr val="tx2">
                    <a:lumMod val="50000"/>
                  </a:schemeClr>
                </a:solidFill>
                <a:cs typeface="Helvetica" pitchFamily="34" charset="0"/>
              </a:rPr>
              <a:t>the</a:t>
            </a:r>
            <a:r>
              <a:rPr lang="en-US" dirty="0" smtClean="0">
                <a:cs typeface="Helvetica" pitchFamily="34" charset="0"/>
              </a:rPr>
              <a:t> economy was endogenous</a:t>
            </a:r>
          </a:p>
          <a:p>
            <a:pPr lvl="1"/>
            <a:r>
              <a:rPr lang="en-US" sz="2400" dirty="0" smtClean="0">
                <a:cs typeface="Helvetica" pitchFamily="34" charset="0"/>
              </a:rPr>
              <a:t>Policy frameworks suggested that (a) keeping inflation low was necessary, and almost sufficient, for stability and growth; (b) government didn’t have instruments to prevent bubbles; (c) cheaper to clean up mess after bubble broke</a:t>
            </a:r>
          </a:p>
          <a:p>
            <a:r>
              <a:rPr lang="en-US" b="1" dirty="0" smtClean="0"/>
              <a:t>EACH OF THESE BELIEFS WAS WRONG</a:t>
            </a:r>
            <a:endParaRPr lang="en-US" b="1"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chemeClr val="tx2">
                    <a:lumMod val="75000"/>
                  </a:schemeClr>
                </a:solidFill>
                <a:cs typeface="Helvetica" pitchFamily="34" charset="0"/>
              </a:rPr>
              <a:t>Even after bubble burst, economists claimed effects “contained”</a:t>
            </a:r>
          </a:p>
          <a:p>
            <a:pPr lvl="1"/>
            <a:r>
              <a:rPr lang="en-US" sz="2400" dirty="0" smtClean="0">
                <a:cs typeface="Helvetica" pitchFamily="34" charset="0"/>
              </a:rPr>
              <a:t>because of diversification</a:t>
            </a:r>
          </a:p>
          <a:p>
            <a:pPr lvl="1"/>
            <a:r>
              <a:rPr lang="en-US" sz="2400" dirty="0" smtClean="0">
                <a:cs typeface="Helvetica" pitchFamily="34" charset="0"/>
              </a:rPr>
              <a:t>because markets have good “buffers”</a:t>
            </a:r>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solidFill>
                  <a:schemeClr val="tx2">
                    <a:lumMod val="75000"/>
                  </a:schemeClr>
                </a:solidFill>
                <a:latin typeface="Helvetica" pitchFamily="34" charset="0"/>
                <a:cs typeface="Helvetica" pitchFamily="34" charset="0"/>
              </a:rPr>
              <a:t>Responses to crises (based on advice from economists) have clearly been inadequate</a:t>
            </a:r>
          </a:p>
          <a:p>
            <a:pPr lvl="1"/>
            <a:r>
              <a:rPr lang="en-US" dirty="0" smtClean="0">
                <a:latin typeface="Helvetica" pitchFamily="34" charset="0"/>
                <a:cs typeface="Helvetica" pitchFamily="34" charset="0"/>
              </a:rPr>
              <a:t>High unemployment 4 years after beginning of recession </a:t>
            </a:r>
          </a:p>
          <a:p>
            <a:pPr lvl="1"/>
            <a:r>
              <a:rPr lang="en-US" dirty="0" smtClean="0">
                <a:latin typeface="Helvetica" pitchFamily="34" charset="0"/>
                <a:cs typeface="Helvetica" pitchFamily="34" charset="0"/>
              </a:rPr>
              <a:t>Standard models didn’t focus on credit—and therefore didn’t have much to say on repairing credit system</a:t>
            </a:r>
          </a:p>
          <a:p>
            <a:pPr lvl="2"/>
            <a:r>
              <a:rPr lang="en-US" dirty="0" smtClean="0">
                <a:latin typeface="Helvetica" pitchFamily="34" charset="0"/>
                <a:cs typeface="Helvetica" pitchFamily="34" charset="0"/>
              </a:rPr>
              <a:t>But theory of banking provided micro-foundations (including incentives of banks and bankers)</a:t>
            </a:r>
          </a:p>
          <a:p>
            <a:pPr lvl="2"/>
            <a:r>
              <a:rPr lang="en-US" dirty="0" smtClean="0">
                <a:latin typeface="Helvetica" pitchFamily="34" charset="0"/>
                <a:cs typeface="Helvetica" pitchFamily="34" charset="0"/>
              </a:rPr>
              <a:t>Policies ignored lessons of this literature (Greenwald-</a:t>
            </a:r>
            <a:r>
              <a:rPr lang="en-US" dirty="0" err="1" smtClean="0">
                <a:latin typeface="Helvetica" pitchFamily="34" charset="0"/>
                <a:cs typeface="Helvetica" pitchFamily="34" charset="0"/>
              </a:rPr>
              <a:t>Stiglitz</a:t>
            </a:r>
            <a:r>
              <a:rPr lang="en-US" dirty="0" smtClean="0">
                <a:latin typeface="Helvetica" pitchFamily="34" charset="0"/>
                <a:cs typeface="Helvetica" pitchFamily="34" charset="0"/>
              </a:rPr>
              <a:t>, 2003)</a:t>
            </a:r>
          </a:p>
          <a:p>
            <a:pPr lvl="1"/>
            <a:r>
              <a:rPr lang="en-US" dirty="0" smtClean="0">
                <a:latin typeface="Helvetica" pitchFamily="34" charset="0"/>
                <a:cs typeface="Helvetica" pitchFamily="34" charset="0"/>
              </a:rPr>
              <a:t>Even less to say on </a:t>
            </a:r>
            <a:r>
              <a:rPr lang="en-US" i="1" dirty="0" smtClean="0">
                <a:latin typeface="Helvetica" pitchFamily="34" charset="0"/>
                <a:cs typeface="Helvetica" pitchFamily="34" charset="0"/>
              </a:rPr>
              <a:t>inherent deficiencies </a:t>
            </a:r>
            <a:r>
              <a:rPr lang="en-US" dirty="0" smtClean="0">
                <a:latin typeface="Helvetica" pitchFamily="34" charset="0"/>
                <a:cs typeface="Helvetica" pitchFamily="34" charset="0"/>
              </a:rPr>
              <a:t>in securitization</a:t>
            </a:r>
          </a:p>
          <a:p>
            <a:pPr lvl="2"/>
            <a:r>
              <a:rPr lang="en-US" dirty="0" smtClean="0">
                <a:latin typeface="Helvetica" pitchFamily="34" charset="0"/>
                <a:cs typeface="Helvetica" pitchFamily="34" charset="0"/>
              </a:rPr>
              <a:t>Questionable improvements in risk diversification</a:t>
            </a:r>
          </a:p>
          <a:p>
            <a:pPr lvl="2"/>
            <a:r>
              <a:rPr lang="en-US" dirty="0" smtClean="0">
                <a:latin typeface="Helvetica" pitchFamily="34" charset="0"/>
                <a:cs typeface="Helvetica" pitchFamily="34" charset="0"/>
              </a:rPr>
              <a:t>Unambiguous attenuation of incentives (selection,  monitoring, enforcement)</a:t>
            </a:r>
          </a:p>
          <a:p>
            <a:pPr lvl="2"/>
            <a:r>
              <a:rPr lang="en-US" dirty="0" smtClean="0">
                <a:latin typeface="Helvetica" pitchFamily="34" charset="0"/>
                <a:cs typeface="Helvetica" pitchFamily="34" charset="0"/>
              </a:rPr>
              <a:t>Some market participants took advantage of information asymmetries</a:t>
            </a:r>
          </a:p>
          <a:p>
            <a:pPr lvl="2"/>
            <a:r>
              <a:rPr lang="en-US" dirty="0" smtClean="0">
                <a:latin typeface="Helvetica" pitchFamily="34" charset="0"/>
                <a:cs typeface="Helvetica" pitchFamily="34" charset="0"/>
              </a:rPr>
              <a:t>Remarkable testimony to inefficiency, irrationality of markets that market participants did not recognize these (and other) problems</a:t>
            </a:r>
          </a:p>
          <a:p>
            <a:pPr lvl="3"/>
            <a:r>
              <a:rPr lang="en-US" dirty="0" smtClean="0">
                <a:latin typeface="Helvetica" pitchFamily="34" charset="0"/>
                <a:cs typeface="Helvetica" pitchFamily="34" charset="0"/>
              </a:rPr>
              <a:t>Including risk of increased leverage</a:t>
            </a:r>
          </a:p>
          <a:p>
            <a:pPr lvl="3"/>
            <a:r>
              <a:rPr lang="en-US" dirty="0" smtClean="0">
                <a:latin typeface="Helvetica" pitchFamily="34" charset="0"/>
                <a:cs typeface="Helvetica" pitchFamily="34" charset="0"/>
              </a:rPr>
              <a:t>Market didn’t seem to learn lesson of Modigliani-Miller</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chemeClr val="tx2">
                    <a:lumMod val="75000"/>
                  </a:schemeClr>
                </a:solidFill>
                <a:latin typeface="Helvetica" pitchFamily="34" charset="0"/>
                <a:cs typeface="Helvetica" pitchFamily="34" charset="0"/>
              </a:rPr>
              <a:t>Moreover, countries that have had highest persistent unemployment include those with allegedly most flexible labor markets (e.g. US), in contradiction to standard theory</a:t>
            </a:r>
          </a:p>
          <a:p>
            <a:pPr lvl="1"/>
            <a:r>
              <a:rPr lang="en-US" dirty="0" smtClean="0">
                <a:latin typeface="Helvetica" pitchFamily="34" charset="0"/>
                <a:cs typeface="Helvetica" pitchFamily="34" charset="0"/>
              </a:rPr>
              <a:t>But consistent with earlier studies of volatility</a:t>
            </a:r>
          </a:p>
          <a:p>
            <a:pPr lvl="2"/>
            <a:r>
              <a:rPr lang="en-US" dirty="0" smtClean="0">
                <a:latin typeface="Helvetica" pitchFamily="34" charset="0"/>
                <a:cs typeface="Helvetica" pitchFamily="34" charset="0"/>
              </a:rPr>
              <a:t>Easterly, W., R. Islam, and Joseph E. </a:t>
            </a:r>
            <a:r>
              <a:rPr lang="en-US" dirty="0" err="1" smtClean="0">
                <a:latin typeface="Helvetica" pitchFamily="34" charset="0"/>
                <a:cs typeface="Helvetica" pitchFamily="34" charset="0"/>
              </a:rPr>
              <a:t>Stiglitz</a:t>
            </a:r>
            <a:r>
              <a:rPr lang="en-US" dirty="0" smtClean="0">
                <a:latin typeface="Helvetica" pitchFamily="34" charset="0"/>
                <a:cs typeface="Helvetica" pitchFamily="34" charset="0"/>
              </a:rPr>
              <a:t>, 2001a, “Shaken and Stirred: Explaining Growth Volatility,” in </a:t>
            </a:r>
            <a:r>
              <a:rPr lang="en-US" i="1" dirty="0" smtClean="0">
                <a:latin typeface="Helvetica" pitchFamily="34" charset="0"/>
                <a:cs typeface="Helvetica" pitchFamily="34" charset="0"/>
              </a:rPr>
              <a:t>Annual Bank Conference on Development Economics 2000</a:t>
            </a:r>
            <a:r>
              <a:rPr lang="en-US" dirty="0" smtClean="0">
                <a:latin typeface="Helvetica" pitchFamily="34" charset="0"/>
                <a:cs typeface="Helvetica" pitchFamily="34" charset="0"/>
              </a:rPr>
              <a:t>, Washington: World Bank, pp. 191-212. </a:t>
            </a:r>
            <a:endParaRPr lang="en-US" sz="3600" dirty="0" smtClean="0">
              <a:latin typeface="Helvetica" pitchFamily="34" charset="0"/>
              <a:cs typeface="Helvetica" pitchFamily="34" charset="0"/>
            </a:endParaRPr>
          </a:p>
          <a:p>
            <a:pPr lvl="2"/>
            <a:r>
              <a:rPr lang="en-US" dirty="0" smtClean="0">
                <a:latin typeface="Helvetica" pitchFamily="34" charset="0"/>
                <a:cs typeface="Helvetica" pitchFamily="34" charset="0"/>
              </a:rPr>
              <a:t>—— , ——,  and —— , 2001b, “Shaken and Stirred: Volatility and Macroeconomic Paradigms for Rich and Poor Countries,”, in </a:t>
            </a:r>
            <a:r>
              <a:rPr lang="en-US" i="1" dirty="0" smtClean="0">
                <a:latin typeface="Helvetica" pitchFamily="34" charset="0"/>
                <a:cs typeface="Helvetica" pitchFamily="34" charset="0"/>
              </a:rPr>
              <a:t>Advances in Macroeconomic Theory</a:t>
            </a:r>
            <a:r>
              <a:rPr lang="en-US" dirty="0" smtClean="0">
                <a:latin typeface="Helvetica" pitchFamily="34" charset="0"/>
                <a:cs typeface="Helvetica" pitchFamily="34" charset="0"/>
              </a:rPr>
              <a:t>, Jacques </a:t>
            </a:r>
            <a:r>
              <a:rPr lang="en-US" dirty="0" err="1" smtClean="0">
                <a:latin typeface="Helvetica" pitchFamily="34" charset="0"/>
                <a:cs typeface="Helvetica" pitchFamily="34" charset="0"/>
              </a:rPr>
              <a:t>Drèze</a:t>
            </a:r>
            <a:r>
              <a:rPr lang="en-US" dirty="0" smtClean="0">
                <a:latin typeface="Helvetica" pitchFamily="34" charset="0"/>
                <a:cs typeface="Helvetica" pitchFamily="34" charset="0"/>
              </a:rPr>
              <a:t> (ed.), IEA Conference Volume, 133, Palgrave, 2001, pp. 353-372</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Font typeface="Arial"/>
              <a:buChar char="•"/>
              <a:defRPr/>
            </a:pPr>
            <a:r>
              <a:rPr lang="en-US" dirty="0" smtClean="0">
                <a:solidFill>
                  <a:schemeClr val="tx2">
                    <a:lumMod val="75000"/>
                  </a:schemeClr>
                </a:solidFill>
                <a:cs typeface="Arial (Body)"/>
              </a:rPr>
              <a:t>There were large losses associated with misallocation of capital before the bubble broke.  It is easy to construct models of bubbles.  But most of the losses occur </a:t>
            </a:r>
            <a:r>
              <a:rPr lang="en-US" i="1" dirty="0" smtClean="0">
                <a:solidFill>
                  <a:schemeClr val="tx2">
                    <a:lumMod val="75000"/>
                  </a:schemeClr>
                </a:solidFill>
                <a:cs typeface="Arial (Body)"/>
              </a:rPr>
              <a:t>after </a:t>
            </a:r>
            <a:r>
              <a:rPr lang="en-US" dirty="0" smtClean="0">
                <a:solidFill>
                  <a:schemeClr val="tx2">
                    <a:lumMod val="75000"/>
                  </a:schemeClr>
                </a:solidFill>
                <a:cs typeface="Arial (Body)"/>
              </a:rPr>
              <a:t>the bubble breaks, in the persistent gap between actual and potential output</a:t>
            </a:r>
          </a:p>
          <a:p>
            <a:pPr lvl="1">
              <a:buFont typeface="Arial"/>
              <a:buChar char="–"/>
              <a:defRPr/>
            </a:pPr>
            <a:r>
              <a:rPr lang="en-US" dirty="0" smtClean="0">
                <a:cs typeface="Arial (Body)"/>
              </a:rPr>
              <a:t>Standard theory predicts a relatively quick recovery, as the economy adjusts to new “reality”</a:t>
            </a:r>
          </a:p>
          <a:p>
            <a:pPr lvl="2">
              <a:buFont typeface="Arial"/>
              <a:buChar char="–"/>
              <a:defRPr/>
            </a:pPr>
            <a:r>
              <a:rPr lang="en-US" sz="2600" dirty="0" smtClean="0">
                <a:cs typeface="Arial (Body)"/>
              </a:rPr>
              <a:t>New equilibrium associated with new state variables (treating expectations as a state variable)</a:t>
            </a:r>
          </a:p>
          <a:p>
            <a:pPr lvl="2">
              <a:buFont typeface="Arial"/>
              <a:buChar char="–"/>
              <a:defRPr/>
            </a:pPr>
            <a:r>
              <a:rPr lang="en-US" sz="2600" dirty="0" smtClean="0">
                <a:cs typeface="Arial (Body)"/>
              </a:rPr>
              <a:t>And sometimes that is the case (V-shaped recovery)</a:t>
            </a:r>
          </a:p>
          <a:p>
            <a:pPr lvl="1">
              <a:buFont typeface="Arial"/>
              <a:buChar char="–"/>
              <a:defRPr/>
            </a:pPr>
            <a:r>
              <a:rPr lang="en-US" dirty="0" smtClean="0">
                <a:cs typeface="Arial (Body)"/>
              </a:rPr>
              <a:t>But sometimes the recovery is very slow</a:t>
            </a:r>
          </a:p>
          <a:p>
            <a:pPr lvl="2">
              <a:buFont typeface="Arial"/>
              <a:buChar char="–"/>
              <a:defRPr/>
            </a:pPr>
            <a:r>
              <a:rPr lang="en-US" sz="2600" dirty="0" smtClean="0">
                <a:cs typeface="Arial (Body)"/>
              </a:rPr>
              <a:t>Persistence of effects of shocks</a:t>
            </a:r>
          </a:p>
          <a:p>
            <a:pPr lvl="2">
              <a:buFont typeface="Arial"/>
              <a:buChar char="–"/>
              <a:defRPr/>
            </a:pPr>
            <a:r>
              <a:rPr lang="en-US" sz="2600" dirty="0" smtClean="0">
                <a:cs typeface="Arial (Body)"/>
              </a:rPr>
              <a:t>Explained by slow recovery of balance sheets (Greenwald-</a:t>
            </a:r>
            <a:r>
              <a:rPr lang="en-US" sz="2600" dirty="0" err="1" smtClean="0">
                <a:cs typeface="Arial (Body)"/>
              </a:rPr>
              <a:t>Stiglitz</a:t>
            </a:r>
            <a:r>
              <a:rPr lang="en-US" sz="2600" dirty="0" smtClean="0">
                <a:cs typeface="Arial (Body)"/>
              </a:rPr>
              <a:t>, 1993, 2003)</a:t>
            </a:r>
          </a:p>
          <a:p>
            <a:pPr lvl="2">
              <a:buFont typeface="Arial"/>
              <a:buChar char="–"/>
              <a:defRPr/>
            </a:pPr>
            <a:r>
              <a:rPr lang="en-US" sz="2600" dirty="0" smtClean="0">
                <a:cs typeface="Arial (Body)"/>
              </a:rPr>
              <a:t>But current persistence is greater than can be explained by these models</a:t>
            </a:r>
          </a:p>
          <a:p>
            <a:endParaRPr lang="en-US" dirty="0">
              <a:cs typeface="Arial (Body)"/>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smtClean="0"/>
              <a:t>V. Concluding </a:t>
            </a:r>
            <a:r>
              <a:rPr lang="en-US" sz="5400" b="1" dirty="0" smtClean="0"/>
              <a:t>Remarks</a:t>
            </a:r>
            <a:endParaRPr lang="en-US" sz="5400" b="1" dirty="0"/>
          </a:p>
        </p:txBody>
      </p:sp>
      <p:sp>
        <p:nvSpPr>
          <p:cNvPr id="3" name="Content Placeholder 2"/>
          <p:cNvSpPr>
            <a:spLocks noGrp="1"/>
          </p:cNvSpPr>
          <p:nvPr>
            <p:ph idx="1"/>
          </p:nvPr>
        </p:nvSpPr>
        <p:spPr/>
        <p:txBody>
          <a:bodyPr>
            <a:normAutofit/>
          </a:bodyPr>
          <a:lstStyle/>
          <a:p>
            <a:r>
              <a:rPr lang="en-US" dirty="0" smtClean="0"/>
              <a:t>Current downturn likely to be long</a:t>
            </a:r>
          </a:p>
          <a:p>
            <a:pPr lvl="1"/>
            <a:r>
              <a:rPr lang="en-US" dirty="0" smtClean="0"/>
              <a:t>And if something isn’t done soon about jobs situation, hysteresis effects will set in, making return to full employment all the more difficult</a:t>
            </a:r>
          </a:p>
          <a:p>
            <a:r>
              <a:rPr lang="en-US" dirty="0" smtClean="0"/>
              <a:t>Slump is more than a financial crisis</a:t>
            </a:r>
          </a:p>
          <a:p>
            <a:pPr lvl="1"/>
            <a:r>
              <a:rPr lang="en-US" dirty="0" smtClean="0"/>
              <a:t>Though the financial crisis will make the return to full employment all the more difficult</a:t>
            </a:r>
          </a:p>
          <a:p>
            <a:r>
              <a:rPr lang="en-US" dirty="0" smtClean="0"/>
              <a:t>We have to look at the underlying </a:t>
            </a:r>
            <a:r>
              <a:rPr lang="en-US" i="1" dirty="0" smtClean="0"/>
              <a:t>real </a:t>
            </a:r>
            <a:r>
              <a:rPr lang="en-US" dirty="0" smtClean="0"/>
              <a:t>problems and address them</a:t>
            </a:r>
          </a:p>
          <a:p>
            <a:pPr lvl="1"/>
            <a:r>
              <a:rPr lang="en-US" dirty="0" smtClean="0"/>
              <a:t>Unless we do so, we won’t succeed in recovering</a:t>
            </a:r>
          </a:p>
          <a:p>
            <a:pPr lvl="1"/>
            <a:r>
              <a:rPr lang="en-US" dirty="0" smtClean="0"/>
              <a:t>And what we do may even be counterproductive</a:t>
            </a:r>
          </a:p>
          <a:p>
            <a:pPr lvl="1"/>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crisis is not only a crisis in the economy, but also </a:t>
            </a:r>
            <a:r>
              <a:rPr lang="en-US" i="1" dirty="0" smtClean="0"/>
              <a:t>should </a:t>
            </a:r>
            <a:r>
              <a:rPr lang="en-US" dirty="0" smtClean="0"/>
              <a:t>be a crisis in economics</a:t>
            </a:r>
          </a:p>
          <a:p>
            <a:pPr lvl="1"/>
            <a:r>
              <a:rPr lang="en-US" dirty="0" smtClean="0"/>
              <a:t>Standard models contributed to policies that led to the crisis</a:t>
            </a:r>
          </a:p>
          <a:p>
            <a:pPr lvl="1"/>
            <a:r>
              <a:rPr lang="en-US" dirty="0" smtClean="0"/>
              <a:t>Have provided us little guidance on how to respond</a:t>
            </a:r>
          </a:p>
          <a:p>
            <a:pPr lvl="1"/>
            <a:r>
              <a:rPr lang="en-US" dirty="0" smtClean="0"/>
              <a:t>But the building blocks with which alternative theories can be constructed are already available</a:t>
            </a:r>
          </a:p>
          <a:p>
            <a:pPr lvl="1"/>
            <a:endParaRPr lang="en-US" dirty="0" smtClean="0"/>
          </a:p>
          <a:p>
            <a:pPr lvl="1">
              <a:buNone/>
            </a:pPr>
            <a:r>
              <a:rPr lang="en-US" dirty="0" smtClean="0">
                <a:cs typeface="Helvetica" pitchFamily="34" charset="0"/>
              </a:rPr>
              <a:t>J.E. </a:t>
            </a:r>
            <a:r>
              <a:rPr lang="en-US" dirty="0" err="1" smtClean="0">
                <a:cs typeface="Helvetica" pitchFamily="34" charset="0"/>
              </a:rPr>
              <a:t>Stiglitz</a:t>
            </a:r>
            <a:r>
              <a:rPr lang="en-US" dirty="0" smtClean="0">
                <a:cs typeface="Helvetica" pitchFamily="34" charset="0"/>
              </a:rPr>
              <a:t>, 2011, “Rethinking Macroeconomics: What Failed and How to Repair It,” </a:t>
            </a:r>
            <a:r>
              <a:rPr lang="en-US" i="1" dirty="0" smtClean="0">
                <a:cs typeface="Helvetica" pitchFamily="34" charset="0"/>
              </a:rPr>
              <a:t>Journal of the European Economic Association</a:t>
            </a:r>
            <a:r>
              <a:rPr lang="en-US" dirty="0" smtClean="0">
                <a:cs typeface="Helvetica" pitchFamily="34" charset="0"/>
              </a:rPr>
              <a:t>, 9(4), pp. 591-645.</a:t>
            </a:r>
          </a:p>
          <a:p>
            <a:pPr lvl="1">
              <a:buNone/>
            </a:pP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Helvetica" pitchFamily="34" charset="0"/>
                <a:cs typeface="Helvetica" pitchFamily="34" charset="0"/>
              </a:rPr>
              <a:t>1. STRUCTURAL TRANSFORMATION</a:t>
            </a:r>
            <a:endParaRPr lang="en-US" dirty="0"/>
          </a:p>
        </p:txBody>
      </p:sp>
      <p:sp>
        <p:nvSpPr>
          <p:cNvPr id="3" name="Content Placeholder 2"/>
          <p:cNvSpPr>
            <a:spLocks noGrp="1"/>
          </p:cNvSpPr>
          <p:nvPr>
            <p:ph idx="1"/>
          </p:nvPr>
        </p:nvSpPr>
        <p:spPr/>
        <p:txBody>
          <a:bodyPr>
            <a:normAutofit/>
          </a:bodyPr>
          <a:lstStyle/>
          <a:p>
            <a:r>
              <a:rPr lang="en-US" sz="2800" dirty="0" smtClean="0">
                <a:latin typeface="Helvetica" pitchFamily="34" charset="0"/>
                <a:cs typeface="Helvetica" pitchFamily="34" charset="0"/>
              </a:rPr>
              <a:t>Great</a:t>
            </a:r>
            <a:r>
              <a:rPr lang="en-US" sz="2800" dirty="0" smtClean="0">
                <a:latin typeface="Helvetica" pitchFamily="34" charset="0"/>
                <a:cs typeface="Helvetica" pitchFamily="34" charset="0"/>
              </a:rPr>
              <a:t> Depression </a:t>
            </a:r>
            <a:r>
              <a:rPr lang="en-US" sz="2800" dirty="0" smtClean="0">
                <a:latin typeface="Helvetica" pitchFamily="34" charset="0"/>
                <a:cs typeface="Helvetica" pitchFamily="34" charset="0"/>
              </a:rPr>
              <a:t>was structural transformation from agricultural to manufacturing—this is a </a:t>
            </a:r>
            <a:r>
              <a:rPr lang="en-US" sz="2800" b="1" dirty="0" smtClean="0">
                <a:latin typeface="Helvetica" pitchFamily="34" charset="0"/>
                <a:cs typeface="Helvetica" pitchFamily="34" charset="0"/>
              </a:rPr>
              <a:t>structural transformation from manufacturing to services</a:t>
            </a:r>
          </a:p>
          <a:p>
            <a:pPr lvl="1"/>
            <a:r>
              <a:rPr lang="en-US" dirty="0" smtClean="0">
                <a:latin typeface="Helvetica" pitchFamily="34" charset="0"/>
                <a:cs typeface="Helvetica" pitchFamily="34" charset="0"/>
              </a:rPr>
              <a:t>Productivity growth well in excess of </a:t>
            </a:r>
            <a:r>
              <a:rPr lang="en-US" i="1" dirty="0" smtClean="0">
                <a:latin typeface="Helvetica" pitchFamily="34" charset="0"/>
                <a:cs typeface="Helvetica" pitchFamily="34" charset="0"/>
              </a:rPr>
              <a:t>global</a:t>
            </a:r>
            <a:r>
              <a:rPr lang="en-US" dirty="0" smtClean="0">
                <a:latin typeface="Helvetica" pitchFamily="34" charset="0"/>
                <a:cs typeface="Helvetica" pitchFamily="34" charset="0"/>
              </a:rPr>
              <a:t> growth in demand</a:t>
            </a:r>
          </a:p>
          <a:p>
            <a:pPr lvl="1"/>
            <a:r>
              <a:rPr lang="en-US" dirty="0" smtClean="0">
                <a:latin typeface="Helvetica" pitchFamily="34" charset="0"/>
                <a:cs typeface="Helvetica" pitchFamily="34" charset="0"/>
              </a:rPr>
              <a:t>Implying decrease in demand for labor in manufacturing </a:t>
            </a:r>
            <a:r>
              <a:rPr lang="en-US" i="1" dirty="0" smtClean="0">
                <a:latin typeface="Helvetica" pitchFamily="34" charset="0"/>
                <a:cs typeface="Helvetica" pitchFamily="34" charset="0"/>
              </a:rPr>
              <a:t>globally</a:t>
            </a:r>
            <a:endParaRPr lang="en-US" dirty="0" smtClean="0">
              <a:latin typeface="Helvetica" pitchFamily="34" charset="0"/>
              <a:cs typeface="Helvetica" pitchFamily="34" charset="0"/>
            </a:endParaRPr>
          </a:p>
          <a:p>
            <a:pPr lvl="1"/>
            <a:r>
              <a:rPr lang="en-US" dirty="0" smtClean="0">
                <a:latin typeface="Helvetica" pitchFamily="34" charset="0"/>
                <a:cs typeface="Helvetica" pitchFamily="34" charset="0"/>
              </a:rPr>
              <a:t>If labor gets “trapped” in declining sector, then income will decline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latin typeface="Helvetica" pitchFamily="34" charset="0"/>
                <a:cs typeface="Helvetica" pitchFamily="34" charset="0"/>
              </a:rPr>
              <a:t>Technical change </a:t>
            </a:r>
            <a:r>
              <a:rPr lang="en-US" dirty="0">
                <a:latin typeface="Helvetica" pitchFamily="34" charset="0"/>
                <a:cs typeface="Helvetica" pitchFamily="34" charset="0"/>
              </a:rPr>
              <a:t>can always </a:t>
            </a:r>
            <a:r>
              <a:rPr lang="en-US" dirty="0" smtClean="0">
                <a:latin typeface="Helvetica" pitchFamily="34" charset="0"/>
                <a:cs typeface="Helvetica" pitchFamily="34" charset="0"/>
              </a:rPr>
              <a:t>induce large distributive consequences</a:t>
            </a:r>
          </a:p>
          <a:p>
            <a:pPr lvl="1"/>
            <a:r>
              <a:rPr lang="en-US" dirty="0" smtClean="0">
                <a:latin typeface="Helvetica" pitchFamily="34" charset="0"/>
                <a:cs typeface="Helvetica" pitchFamily="34" charset="0"/>
              </a:rPr>
              <a:t>Standard models ignore these</a:t>
            </a:r>
          </a:p>
          <a:p>
            <a:pPr lvl="1"/>
            <a:r>
              <a:rPr lang="en-US" dirty="0" smtClean="0">
                <a:latin typeface="Helvetica" pitchFamily="34" charset="0"/>
                <a:cs typeface="Helvetica" pitchFamily="34" charset="0"/>
              </a:rPr>
              <a:t>With perfect markets, winners can compensate losers — but they seldom do</a:t>
            </a:r>
          </a:p>
          <a:p>
            <a:pPr lvl="2"/>
            <a:r>
              <a:rPr lang="en-US" dirty="0" smtClean="0">
                <a:latin typeface="Helvetica" pitchFamily="34" charset="0"/>
                <a:cs typeface="Helvetica" pitchFamily="34" charset="0"/>
              </a:rPr>
              <a:t>With free mobility all workers can be better off</a:t>
            </a:r>
          </a:p>
          <a:p>
            <a:pPr lvl="1"/>
            <a:r>
              <a:rPr lang="en-US" dirty="0" smtClean="0">
                <a:latin typeface="Helvetica" pitchFamily="34" charset="0"/>
                <a:cs typeface="Helvetica" pitchFamily="34" charset="0"/>
              </a:rPr>
              <a:t>With imperfect markets, those in rural sector worse off</a:t>
            </a:r>
          </a:p>
          <a:p>
            <a:pPr lvl="2"/>
            <a:r>
              <a:rPr lang="en-US" dirty="0" smtClean="0">
                <a:latin typeface="Helvetica" pitchFamily="34" charset="0"/>
                <a:cs typeface="Helvetica" pitchFamily="34" charset="0"/>
              </a:rPr>
              <a:t>decrease in welfare of those in “trapped sector” has spillover effects on others</a:t>
            </a:r>
          </a:p>
          <a:p>
            <a:pPr lvl="1"/>
            <a:r>
              <a:rPr lang="en-US" dirty="0" smtClean="0">
                <a:latin typeface="Helvetica" pitchFamily="34" charset="0"/>
                <a:cs typeface="Helvetica" pitchFamily="34" charset="0"/>
              </a:rPr>
              <a:t>And especially if there are efficiency wage effects, there can be adverse macroeconomic consequences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Basic Model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Two sectors (industry, agriculture)</a:t>
            </a:r>
          </a:p>
          <a:p>
            <a:pPr>
              <a:buNone/>
            </a:pPr>
            <a:r>
              <a:rPr lang="es-ES" dirty="0" smtClean="0"/>
              <a:t>(1)  </a:t>
            </a:r>
            <a:r>
              <a:rPr lang="en-US" dirty="0" err="1" smtClean="0"/>
              <a:t>βα</a:t>
            </a:r>
            <a:r>
              <a:rPr lang="es-ES" dirty="0" smtClean="0"/>
              <a:t> =  </a:t>
            </a:r>
            <a:r>
              <a:rPr lang="en-US" dirty="0" smtClean="0"/>
              <a:t>β</a:t>
            </a:r>
            <a:r>
              <a:rPr lang="es-ES" dirty="0" smtClean="0"/>
              <a:t>D</a:t>
            </a:r>
            <a:r>
              <a:rPr lang="es-ES" baseline="30000" dirty="0" smtClean="0"/>
              <a:t>AA</a:t>
            </a:r>
            <a:r>
              <a:rPr lang="es-ES" dirty="0" smtClean="0"/>
              <a:t> (p, p</a:t>
            </a:r>
            <a:r>
              <a:rPr lang="en-US" dirty="0" smtClean="0"/>
              <a:t>α</a:t>
            </a:r>
            <a:r>
              <a:rPr lang="es-ES" dirty="0" smtClean="0"/>
              <a:t>) + E D</a:t>
            </a:r>
            <a:r>
              <a:rPr lang="es-ES" baseline="30000" dirty="0" smtClean="0"/>
              <a:t>MA</a:t>
            </a:r>
            <a:r>
              <a:rPr lang="es-ES" dirty="0" smtClean="0"/>
              <a:t> (p , w* )</a:t>
            </a:r>
            <a:endParaRPr lang="en-US" dirty="0" smtClean="0"/>
          </a:p>
          <a:p>
            <a:pPr marL="0" indent="0">
              <a:buNone/>
            </a:pPr>
            <a:r>
              <a:rPr lang="it-IT" dirty="0" smtClean="0"/>
              <a:t>(2)  H(E) = </a:t>
            </a:r>
            <a:r>
              <a:rPr lang="en-US" dirty="0" smtClean="0"/>
              <a:t>β</a:t>
            </a:r>
            <a:r>
              <a:rPr lang="it-IT" dirty="0" smtClean="0"/>
              <a:t>D</a:t>
            </a:r>
            <a:r>
              <a:rPr lang="it-IT" baseline="30000" dirty="0" smtClean="0"/>
              <a:t>AM</a:t>
            </a:r>
            <a:r>
              <a:rPr lang="it-IT" dirty="0" smtClean="0"/>
              <a:t> (p, p</a:t>
            </a:r>
            <a:r>
              <a:rPr lang="en-US" dirty="0" smtClean="0"/>
              <a:t>α</a:t>
            </a:r>
            <a:r>
              <a:rPr lang="it-IT" dirty="0" smtClean="0"/>
              <a:t>) + E D</a:t>
            </a:r>
            <a:r>
              <a:rPr lang="it-IT" baseline="30000" dirty="0" smtClean="0"/>
              <a:t>MM</a:t>
            </a:r>
            <a:r>
              <a:rPr lang="it-IT" dirty="0" smtClean="0"/>
              <a:t> (p , w* ) +I</a:t>
            </a:r>
            <a:endParaRPr lang="en-US" dirty="0" smtClean="0"/>
          </a:p>
          <a:p>
            <a:pPr marL="514350" indent="-514350">
              <a:buNone/>
            </a:pPr>
            <a:r>
              <a:rPr lang="en-US" dirty="0" smtClean="0"/>
              <a:t>β is the labor force in agriculture, (1 - β) is the labor force in industry, </a:t>
            </a:r>
          </a:p>
          <a:p>
            <a:pPr>
              <a:buNone/>
            </a:pPr>
            <a:r>
              <a:rPr lang="en-US" dirty="0" smtClean="0"/>
              <a:t>α is productivity in agriculture,</a:t>
            </a:r>
          </a:p>
          <a:p>
            <a:pPr>
              <a:buNone/>
            </a:pPr>
            <a:r>
              <a:rPr lang="en-US" dirty="0" smtClean="0"/>
              <a:t> </a:t>
            </a:r>
            <a:r>
              <a:rPr lang="en-US" dirty="0" err="1" smtClean="0"/>
              <a:t>D</a:t>
            </a:r>
            <a:r>
              <a:rPr lang="en-US" baseline="30000" dirty="0" err="1" smtClean="0"/>
              <a:t>ij</a:t>
            </a:r>
            <a:r>
              <a:rPr lang="en-US" dirty="0" smtClean="0"/>
              <a:t> is demand from those in sector </a:t>
            </a:r>
            <a:r>
              <a:rPr lang="en-US" dirty="0" err="1" smtClean="0"/>
              <a:t>i</a:t>
            </a:r>
            <a:r>
              <a:rPr lang="en-US" dirty="0" smtClean="0"/>
              <a:t> for goods from sector j</a:t>
            </a:r>
          </a:p>
          <a:p>
            <a:pPr>
              <a:buNone/>
            </a:pPr>
            <a:r>
              <a:rPr lang="en-US" dirty="0" smtClean="0"/>
              <a:t>w* is the (fixed) efficiency wage in the urban sector,</a:t>
            </a:r>
          </a:p>
          <a:p>
            <a:pPr>
              <a:buNone/>
            </a:pPr>
            <a:r>
              <a:rPr lang="en-US" dirty="0" smtClean="0"/>
              <a:t> I is the level of investment (assumed to be industrial goods), </a:t>
            </a:r>
          </a:p>
          <a:p>
            <a:pPr>
              <a:buNone/>
            </a:pPr>
            <a:r>
              <a:rPr lang="en-US" dirty="0" smtClean="0"/>
              <a:t>p is the price of agricultural goods in terms of manufactured goods, which is chosen as the </a:t>
            </a:r>
            <a:r>
              <a:rPr lang="en-US" dirty="0" err="1" smtClean="0"/>
              <a:t>numeraire</a:t>
            </a:r>
            <a:r>
              <a:rPr lang="en-US" dirty="0" smtClean="0"/>
              <a:t>, and </a:t>
            </a:r>
          </a:p>
          <a:p>
            <a:pPr>
              <a:buNone/>
            </a:pPr>
            <a:r>
              <a:rPr lang="en-US" dirty="0" smtClean="0"/>
              <a:t>E is the level of employment  (E ≤ 1 - β);</a:t>
            </a:r>
          </a:p>
          <a:p>
            <a:pPr>
              <a:buNone/>
            </a:pPr>
            <a:r>
              <a:rPr lang="en-US" dirty="0" smtClean="0"/>
              <a:t> and where we have normalized the labor force at unity.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Results</a:t>
            </a:r>
            <a:endParaRPr lang="en-US" dirty="0"/>
          </a:p>
        </p:txBody>
      </p:sp>
      <p:sp>
        <p:nvSpPr>
          <p:cNvPr id="3" name="Content Placeholder 2"/>
          <p:cNvSpPr>
            <a:spLocks noGrp="1"/>
          </p:cNvSpPr>
          <p:nvPr>
            <p:ph idx="1"/>
          </p:nvPr>
        </p:nvSpPr>
        <p:spPr/>
        <p:txBody>
          <a:bodyPr>
            <a:normAutofit/>
          </a:bodyPr>
          <a:lstStyle/>
          <a:p>
            <a:pPr>
              <a:buNone/>
            </a:pPr>
            <a:r>
              <a:rPr lang="en-US" dirty="0" smtClean="0">
                <a:latin typeface="Helvetica"/>
                <a:cs typeface="Helvetica"/>
              </a:rPr>
              <a:t>Normally (under stability condition, other plausible conditions) with immobile </a:t>
            </a:r>
            <a:r>
              <a:rPr lang="en-US" dirty="0" smtClean="0">
                <a:latin typeface="Helvetica"/>
                <a:cs typeface="Helvetica"/>
              </a:rPr>
              <a:t>labor</a:t>
            </a:r>
          </a:p>
          <a:p>
            <a:pPr>
              <a:buNone/>
            </a:pPr>
            <a:endParaRPr lang="en-US" dirty="0" smtClean="0">
              <a:latin typeface="Helvetica"/>
              <a:cs typeface="Helvetica"/>
            </a:endParaRPr>
          </a:p>
          <a:p>
            <a:pPr>
              <a:buNone/>
            </a:pPr>
            <a:r>
              <a:rPr lang="en-US" dirty="0" smtClean="0">
                <a:latin typeface="Helvetica"/>
                <a:cs typeface="Helvetica"/>
              </a:rPr>
              <a:t>an increase in agricultural productivity unambiguously yields a reduction in the relative price of agriculture and in employment in manufacturing. </a:t>
            </a:r>
            <a:endParaRPr lang="en-US" dirty="0" smtClean="0">
              <a:latin typeface="Helvetica"/>
              <a:cs typeface="Helvetica"/>
            </a:endParaRPr>
          </a:p>
          <a:p>
            <a:pPr>
              <a:buNone/>
            </a:pPr>
            <a:endParaRPr lang="en-US" dirty="0" smtClean="0">
              <a:latin typeface="Helvetica"/>
              <a:cs typeface="Helvetica"/>
            </a:endParaRPr>
          </a:p>
          <a:p>
            <a:pPr>
              <a:buNone/>
            </a:pPr>
            <a:r>
              <a:rPr lang="en-US" dirty="0" smtClean="0">
                <a:latin typeface="Helvetica"/>
                <a:cs typeface="Helvetica"/>
              </a:rPr>
              <a:t>The </a:t>
            </a:r>
            <a:r>
              <a:rPr lang="en-US" dirty="0" smtClean="0">
                <a:latin typeface="Helvetica"/>
                <a:cs typeface="Helvetica"/>
              </a:rPr>
              <a:t>result of mobility-constrained agricultural sector productivity growth is an extended economy-wide slump</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2390</TotalTime>
  <Words>3954</Words>
  <Application>Microsoft Macintosh PowerPoint</Application>
  <PresentationFormat>On-screen Show (4:3)</PresentationFormat>
  <Paragraphs>377</Paragraphs>
  <Slides>56</Slides>
  <Notes>34</Notes>
  <HiddenSlides>0</HiddenSlides>
  <MMClips>0</MMClips>
  <ScaleCrop>false</ScaleCrop>
  <HeadingPairs>
    <vt:vector size="4" baseType="variant">
      <vt:variant>
        <vt:lpstr>Design Template</vt:lpstr>
      </vt:variant>
      <vt:variant>
        <vt:i4>1</vt:i4>
      </vt:variant>
      <vt:variant>
        <vt:lpstr>Slide Titles</vt:lpstr>
      </vt:variant>
      <vt:variant>
        <vt:i4>56</vt:i4>
      </vt:variant>
    </vt:vector>
  </HeadingPairs>
  <TitlesOfParts>
    <vt:vector size="57" baseType="lpstr">
      <vt:lpstr>Clarity</vt:lpstr>
      <vt:lpstr>Restoring Growth and Stability  in a World of Crisis and Contagion:   Lessons from Economic Theory and History </vt:lpstr>
      <vt:lpstr>Outline</vt:lpstr>
      <vt:lpstr>I.  Diagnosis</vt:lpstr>
      <vt:lpstr>Financial and Real Crisis</vt:lpstr>
      <vt:lpstr>Underlying Problems</vt:lpstr>
      <vt:lpstr>1. STRUCTURAL TRANSFORMATION</vt:lpstr>
      <vt:lpstr>Slide 7</vt:lpstr>
      <vt:lpstr>Basic Model</vt:lpstr>
      <vt:lpstr>Results</vt:lpstr>
      <vt:lpstr>Great Depression</vt:lpstr>
      <vt:lpstr>Financial and Real Causes of Downturn</vt:lpstr>
      <vt:lpstr>Government Expenditures</vt:lpstr>
      <vt:lpstr>Emerging from the Great Depression</vt:lpstr>
      <vt:lpstr>War</vt:lpstr>
      <vt:lpstr>Wages</vt:lpstr>
      <vt:lpstr>An Aside on Irrelevance of Standard Macro-models</vt:lpstr>
      <vt:lpstr>Reference</vt:lpstr>
      <vt:lpstr>2. INEQUALITY</vt:lpstr>
      <vt:lpstr>3.  RISING OIL PRICES</vt:lpstr>
      <vt:lpstr>4. GLOBALIZATION</vt:lpstr>
      <vt:lpstr>5. GLOBAL RESERVES</vt:lpstr>
      <vt:lpstr>References</vt:lpstr>
      <vt:lpstr>II.  Remedies</vt:lpstr>
      <vt:lpstr>Finishing the Task of Fixing the Financial System</vt:lpstr>
      <vt:lpstr>Mortgages</vt:lpstr>
      <vt:lpstr>Increasing Aggregate Demand</vt:lpstr>
      <vt:lpstr>Design of Stimulus</vt:lpstr>
      <vt:lpstr>Objections</vt:lpstr>
      <vt:lpstr>Promoting Investment</vt:lpstr>
      <vt:lpstr>A Green Growth Strategy</vt:lpstr>
      <vt:lpstr>Global Strategy</vt:lpstr>
      <vt:lpstr>Limited Scope for Monetary Policy</vt:lpstr>
      <vt:lpstr>Slide 33</vt:lpstr>
      <vt:lpstr>Slide 34</vt:lpstr>
      <vt:lpstr>III. Interconnectivity and Contagion:   How the Crisis Spread Around the World</vt:lpstr>
      <vt:lpstr>Slide 36</vt:lpstr>
      <vt:lpstr>Incoherence in Standard  Macro-frameworks</vt:lpstr>
      <vt:lpstr>An Analogous Problem</vt:lpstr>
      <vt:lpstr>A Simple Example</vt:lpstr>
      <vt:lpstr>Simple Example (cont.)</vt:lpstr>
      <vt:lpstr>Simple Example (cont.) </vt:lpstr>
      <vt:lpstr>Liberalization is Unambiguously Welfare Decreasing</vt:lpstr>
      <vt:lpstr>Slide 43</vt:lpstr>
      <vt:lpstr>Some General Results</vt:lpstr>
      <vt:lpstr>Slide 45</vt:lpstr>
      <vt:lpstr>Financial interlinkages</vt:lpstr>
      <vt:lpstr>Asymmetric Patterns</vt:lpstr>
      <vt:lpstr>Slide 48</vt:lpstr>
      <vt:lpstr>references</vt:lpstr>
      <vt:lpstr>IV. Failures of Modern Macroeconomics</vt:lpstr>
      <vt:lpstr>Slide 51</vt:lpstr>
      <vt:lpstr>Slide 52</vt:lpstr>
      <vt:lpstr>Slide 53</vt:lpstr>
      <vt:lpstr>Slide 54</vt:lpstr>
      <vt:lpstr>V. Concluding Remarks</vt:lpstr>
      <vt:lpstr>Slide 56</vt:lpstr>
    </vt:vector>
  </TitlesOfParts>
  <Company>Columbia Business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jes322</dc:creator>
  <cp:lastModifiedBy>Eamon Kircher-Allen</cp:lastModifiedBy>
  <cp:revision>221</cp:revision>
  <cp:lastPrinted>2011-09-23T20:04:59Z</cp:lastPrinted>
  <dcterms:created xsi:type="dcterms:W3CDTF">2011-10-08T18:24:15Z</dcterms:created>
  <dcterms:modified xsi:type="dcterms:W3CDTF">2011-10-08T18:52:18Z</dcterms:modified>
</cp:coreProperties>
</file>