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85" r:id="rId7"/>
    <p:sldId id="261" r:id="rId8"/>
    <p:sldId id="262" r:id="rId9"/>
    <p:sldId id="263" r:id="rId10"/>
    <p:sldId id="264" r:id="rId11"/>
    <p:sldId id="278" r:id="rId12"/>
    <p:sldId id="279" r:id="rId13"/>
    <p:sldId id="265" r:id="rId14"/>
    <p:sldId id="266" r:id="rId15"/>
    <p:sldId id="280" r:id="rId16"/>
    <p:sldId id="281" r:id="rId17"/>
    <p:sldId id="267" r:id="rId18"/>
    <p:sldId id="268" r:id="rId19"/>
    <p:sldId id="269" r:id="rId20"/>
    <p:sldId id="270" r:id="rId21"/>
    <p:sldId id="283" r:id="rId22"/>
    <p:sldId id="284" r:id="rId23"/>
    <p:sldId id="271" r:id="rId24"/>
    <p:sldId id="282" r:id="rId25"/>
    <p:sldId id="272" r:id="rId26"/>
    <p:sldId id="273" r:id="rId27"/>
    <p:sldId id="274" r:id="rId28"/>
    <p:sldId id="275" r:id="rId29"/>
    <p:sldId id="276" r:id="rId30"/>
    <p:sldId id="277" r:id="rId31"/>
    <p:sldId id="286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85642-34E6-4468-8DE3-BD123FFFFD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1A9D37-1F72-4E46-B476-EDFD6084EE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9973B8-7592-400D-B5CB-4498B548C0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5FB924-46BC-4EDB-97FA-58FE47AF09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DD7198-9302-4E4D-BC32-AA7BA6B928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3BD043-637E-4407-8588-3C4B1CAFF7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39B13F-15EC-4A56-934C-13B21D93D8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3CB25-D6C0-4B57-B6EB-B638C97410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5A463-C4DC-442D-AB8A-31F908E9AA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D39C58-7E43-456C-99BF-77287B6FA8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5167E9-BD4E-4C70-9161-668D734289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50F1226-F1C1-4D48-9CC3-41962C3E96E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/>
          <a:lstStyle/>
          <a:p>
            <a:r>
              <a:rPr lang="en-US" sz="4000" dirty="0" err="1">
                <a:latin typeface="Cambria" pitchFamily="18" charset="0"/>
              </a:rPr>
              <a:t>Homoeconomicus</a:t>
            </a:r>
            <a:r>
              <a:rPr lang="en-US" sz="4000" dirty="0">
                <a:latin typeface="Cambria" pitchFamily="18" charset="0"/>
              </a:rPr>
              <a:t>: The Impact </a:t>
            </a:r>
            <a:r>
              <a:rPr lang="en-US" sz="4000" dirty="0" smtClean="0">
                <a:latin typeface="Cambria" pitchFamily="18" charset="0"/>
              </a:rPr>
              <a:t/>
            </a:r>
            <a:br>
              <a:rPr lang="en-US" sz="4000" dirty="0" smtClean="0">
                <a:latin typeface="Cambria" pitchFamily="18" charset="0"/>
              </a:rPr>
            </a:br>
            <a:r>
              <a:rPr lang="en-US" sz="4000" dirty="0" smtClean="0">
                <a:latin typeface="Cambria" pitchFamily="18" charset="0"/>
              </a:rPr>
              <a:t>of </a:t>
            </a:r>
            <a:r>
              <a:rPr lang="en-US" sz="4000" dirty="0">
                <a:latin typeface="Cambria" pitchFamily="18" charset="0"/>
              </a:rPr>
              <a:t>the Economic Crisis on Economic Theory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419600"/>
            <a:ext cx="6400800" cy="1752600"/>
          </a:xfrm>
        </p:spPr>
        <p:txBody>
          <a:bodyPr/>
          <a:lstStyle/>
          <a:p>
            <a:r>
              <a:rPr lang="en-US" sz="2800" dirty="0">
                <a:latin typeface="Cambria" pitchFamily="18" charset="0"/>
              </a:rPr>
              <a:t>Joseph E. Stiglitz</a:t>
            </a:r>
          </a:p>
          <a:p>
            <a:r>
              <a:rPr lang="en-US" sz="2800" dirty="0">
                <a:latin typeface="Cambria" pitchFamily="18" charset="0"/>
              </a:rPr>
              <a:t>Atlanta</a:t>
            </a:r>
          </a:p>
          <a:p>
            <a:r>
              <a:rPr lang="en-US" sz="2800" dirty="0">
                <a:latin typeface="Cambria" pitchFamily="18" charset="0"/>
              </a:rPr>
              <a:t>January 2010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 pitchFamily="18" charset="0"/>
              </a:rPr>
              <a:t>Examples of </a:t>
            </a:r>
            <a:r>
              <a:rPr lang="en-US" dirty="0" smtClean="0">
                <a:latin typeface="Cambria" pitchFamily="18" charset="0"/>
              </a:rPr>
              <a:t>Irrationality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>
                <a:latin typeface="Cambria" pitchFamily="18" charset="0"/>
              </a:rPr>
              <a:t>Mortgage market was predicated on belief that housing prices would go up forever and that interest rates would not increase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latin typeface="Cambria" pitchFamily="18" charset="0"/>
              </a:rPr>
              <a:t>Neither assumption was plausible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latin typeface="Cambria" pitchFamily="18" charset="0"/>
              </a:rPr>
              <a:t>Especially as real incomes of most Americans </a:t>
            </a:r>
            <a:r>
              <a:rPr lang="en-US" sz="2400" dirty="0" smtClean="0">
                <a:latin typeface="Cambria" pitchFamily="18" charset="0"/>
              </a:rPr>
              <a:t>were </a:t>
            </a:r>
            <a:r>
              <a:rPr lang="en-US" sz="2400" dirty="0">
                <a:latin typeface="Cambria" pitchFamily="18" charset="0"/>
              </a:rPr>
              <a:t>declining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latin typeface="Cambria" pitchFamily="18" charset="0"/>
              </a:rPr>
              <a:t>And interest rates were at a historical low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latin typeface="Cambria" pitchFamily="18" charset="0"/>
              </a:rPr>
              <a:t>Should have been obvious that if housing prices even stagnated or interest rates increased, there would be massive foreclosures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latin typeface="Cambria" pitchFamily="18" charset="0"/>
              </a:rPr>
              <a:t>Should have been obvious that if interest rates increased, housing prices were likely even to fall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mbria" pitchFamily="18" charset="0"/>
              </a:rPr>
              <a:t>Irrationality in Mortgage Markets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>
                <a:latin typeface="Cambria" pitchFamily="18" charset="0"/>
              </a:rPr>
              <a:t>Greenspan advised people to take out variable rate mortgages, saying that had they done so (ten years earlier) they would have saved large amounts of money</a:t>
            </a:r>
          </a:p>
          <a:p>
            <a:pPr lvl="1">
              <a:lnSpc>
                <a:spcPct val="80000"/>
              </a:lnSpc>
            </a:pPr>
            <a:r>
              <a:rPr lang="en-US" sz="2400">
                <a:latin typeface="Cambria" pitchFamily="18" charset="0"/>
              </a:rPr>
              <a:t>But that was because he had brought interest rates down to unprecedented low levels</a:t>
            </a:r>
          </a:p>
          <a:p>
            <a:pPr lvl="1">
              <a:lnSpc>
                <a:spcPct val="80000"/>
              </a:lnSpc>
            </a:pPr>
            <a:r>
              <a:rPr lang="en-US" sz="2400">
                <a:latin typeface="Cambria" pitchFamily="18" charset="0"/>
              </a:rPr>
              <a:t>When interest rates are at 1%, there was only one way for them to go—up</a:t>
            </a:r>
          </a:p>
          <a:p>
            <a:pPr lvl="1">
              <a:lnSpc>
                <a:spcPct val="80000"/>
              </a:lnSpc>
            </a:pPr>
            <a:r>
              <a:rPr lang="en-US" sz="2400">
                <a:latin typeface="Cambria" pitchFamily="18" charset="0"/>
              </a:rPr>
              <a:t>In efficient markets, on average, costs should be the same</a:t>
            </a:r>
          </a:p>
          <a:p>
            <a:pPr lvl="1">
              <a:lnSpc>
                <a:spcPct val="80000"/>
              </a:lnSpc>
            </a:pPr>
            <a:r>
              <a:rPr lang="en-US" sz="2400">
                <a:latin typeface="Cambria" pitchFamily="18" charset="0"/>
              </a:rPr>
              <a:t>Only issue is risk management</a:t>
            </a:r>
          </a:p>
          <a:p>
            <a:pPr lvl="1">
              <a:lnSpc>
                <a:spcPct val="80000"/>
              </a:lnSpc>
            </a:pPr>
            <a:r>
              <a:rPr lang="en-US" sz="2400">
                <a:latin typeface="Cambria" pitchFamily="18" charset="0"/>
              </a:rPr>
              <a:t>He, and others, didn’t even ask the right question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mbria" pitchFamily="18" charset="0"/>
              </a:rPr>
              <a:t>Irrationality in Mortgage Markets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latin typeface="Cambria" pitchFamily="18" charset="0"/>
              </a:rPr>
              <a:t>100% </a:t>
            </a:r>
            <a:r>
              <a:rPr lang="en-US" sz="2800" dirty="0" smtClean="0">
                <a:latin typeface="Cambria" pitchFamily="18" charset="0"/>
              </a:rPr>
              <a:t>non-recourse </a:t>
            </a:r>
            <a:r>
              <a:rPr lang="en-US" sz="2800" dirty="0">
                <a:latin typeface="Cambria" pitchFamily="18" charset="0"/>
              </a:rPr>
              <a:t>mortgages are an option</a:t>
            </a:r>
          </a:p>
          <a:p>
            <a:pPr lvl="1"/>
            <a:r>
              <a:rPr lang="en-US" sz="2400" dirty="0">
                <a:latin typeface="Cambria" pitchFamily="18" charset="0"/>
              </a:rPr>
              <a:t>If prices go up, borrower gets gain; if prices go down, lender takes loss</a:t>
            </a:r>
          </a:p>
          <a:p>
            <a:pPr lvl="1"/>
            <a:r>
              <a:rPr lang="en-US" sz="2400" dirty="0">
                <a:latin typeface="Cambria" pitchFamily="18" charset="0"/>
              </a:rPr>
              <a:t>Gift to borrower</a:t>
            </a:r>
          </a:p>
          <a:p>
            <a:pPr lvl="1"/>
            <a:r>
              <a:rPr lang="en-US" sz="2400" dirty="0">
                <a:latin typeface="Cambria" pitchFamily="18" charset="0"/>
              </a:rPr>
              <a:t>Financial markets are not in the business of giving gifts—at least to poor people</a:t>
            </a:r>
          </a:p>
          <a:p>
            <a:pPr lvl="1"/>
            <a:r>
              <a:rPr lang="en-US" sz="2400" dirty="0">
                <a:latin typeface="Cambria" pitchFamily="18" charset="0"/>
              </a:rPr>
              <a:t>What was going on?  </a:t>
            </a:r>
          </a:p>
          <a:p>
            <a:pPr lvl="2"/>
            <a:r>
              <a:rPr lang="en-US" sz="2000" dirty="0">
                <a:latin typeface="Cambria" pitchFamily="18" charset="0"/>
              </a:rPr>
              <a:t>Did they not understand the nature of the financial </a:t>
            </a:r>
            <a:r>
              <a:rPr lang="en-US" sz="2000" dirty="0" smtClean="0">
                <a:latin typeface="Cambria" pitchFamily="18" charset="0"/>
              </a:rPr>
              <a:t>product?</a:t>
            </a:r>
            <a:endParaRPr lang="en-US" sz="2000" dirty="0">
              <a:latin typeface="Cambria" pitchFamily="18" charset="0"/>
            </a:endParaRPr>
          </a:p>
          <a:p>
            <a:pPr lvl="2"/>
            <a:r>
              <a:rPr lang="en-US" sz="2000" dirty="0">
                <a:latin typeface="Cambria" pitchFamily="18" charset="0"/>
              </a:rPr>
              <a:t>Or were they exploiting market inefficiencies and individual irrationalities (difficulties individuals have in walking away from homes</a:t>
            </a:r>
            <a:r>
              <a:rPr lang="en-US" sz="2000" dirty="0" smtClean="0">
                <a:latin typeface="Cambria" pitchFamily="18" charset="0"/>
              </a:rPr>
              <a:t>)?</a:t>
            </a:r>
            <a:endParaRPr lang="en-US" sz="20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mbria" pitchFamily="18" charset="0"/>
              </a:rPr>
              <a:t>Irrationality in Securitization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>
                <a:latin typeface="Cambria" pitchFamily="18" charset="0"/>
              </a:rPr>
              <a:t>Predicated on zero probability of housing price declines, uncorrelated risks</a:t>
            </a:r>
          </a:p>
          <a:p>
            <a:pPr lvl="1"/>
            <a:r>
              <a:rPr lang="en-US" sz="2400">
                <a:latin typeface="Cambria" pitchFamily="18" charset="0"/>
              </a:rPr>
              <a:t>But as bubble grew, it should have been evident that there was a significant probability of price declines</a:t>
            </a:r>
          </a:p>
          <a:p>
            <a:pPr lvl="1"/>
            <a:r>
              <a:rPr lang="en-US" sz="2400">
                <a:latin typeface="Cambria" pitchFamily="18" charset="0"/>
              </a:rPr>
              <a:t>And if interest rates increased, price declines would affect many (most) markets</a:t>
            </a:r>
          </a:p>
          <a:p>
            <a:r>
              <a:rPr lang="en-US" sz="2800">
                <a:latin typeface="Cambria" pitchFamily="18" charset="0"/>
              </a:rPr>
              <a:t>Models underestimated low probability events</a:t>
            </a:r>
          </a:p>
          <a:p>
            <a:pPr lvl="1"/>
            <a:r>
              <a:rPr lang="en-US" sz="2400">
                <a:latin typeface="Cambria" pitchFamily="18" charset="0"/>
              </a:rPr>
              <a:t>Once in a thousand year events happened every ten years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 pitchFamily="18" charset="0"/>
              </a:rPr>
              <a:t>Irrationality in </a:t>
            </a:r>
            <a:r>
              <a:rPr lang="en-US" dirty="0" smtClean="0">
                <a:latin typeface="Cambria" pitchFamily="18" charset="0"/>
              </a:rPr>
              <a:t>Securitization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mbria" pitchFamily="18" charset="0"/>
              </a:rPr>
              <a:t>Believed that the new products that they were creating had transformed world</a:t>
            </a:r>
          </a:p>
          <a:p>
            <a:r>
              <a:rPr lang="en-US" dirty="0">
                <a:latin typeface="Cambria" pitchFamily="18" charset="0"/>
              </a:rPr>
              <a:t>But continued to use data from </a:t>
            </a:r>
            <a:r>
              <a:rPr lang="en-US" i="1" dirty="0">
                <a:latin typeface="Cambria" pitchFamily="18" charset="0"/>
              </a:rPr>
              <a:t>recent </a:t>
            </a:r>
            <a:r>
              <a:rPr lang="en-US" dirty="0">
                <a:latin typeface="Cambria" pitchFamily="18" charset="0"/>
              </a:rPr>
              <a:t>past, as if probabilities had not changed</a:t>
            </a:r>
          </a:p>
          <a:p>
            <a:r>
              <a:rPr lang="en-US" dirty="0">
                <a:latin typeface="Cambria" pitchFamily="18" charset="0"/>
              </a:rPr>
              <a:t>They had transformed the world—probabilities had changed for the worse</a:t>
            </a:r>
          </a:p>
          <a:p>
            <a:pPr>
              <a:buFontTx/>
              <a:buNone/>
            </a:pPr>
            <a:endParaRPr lang="en-US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 pitchFamily="18" charset="0"/>
              </a:rPr>
              <a:t>Irrationality in </a:t>
            </a:r>
            <a:r>
              <a:rPr lang="en-US" dirty="0" smtClean="0">
                <a:latin typeface="Cambria" pitchFamily="18" charset="0"/>
              </a:rPr>
              <a:t>Securitization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>
                <a:latin typeface="Cambria" pitchFamily="18" charset="0"/>
              </a:rPr>
              <a:t>Securitization had opened up new problems of information asymmetries</a:t>
            </a:r>
          </a:p>
          <a:p>
            <a:pPr lvl="1">
              <a:lnSpc>
                <a:spcPct val="80000"/>
              </a:lnSpc>
            </a:pPr>
            <a:r>
              <a:rPr lang="en-US" sz="2400">
                <a:latin typeface="Cambria" pitchFamily="18" charset="0"/>
              </a:rPr>
              <a:t>Leading to lower quality mortgages</a:t>
            </a:r>
          </a:p>
          <a:p>
            <a:pPr lvl="1">
              <a:lnSpc>
                <a:spcPct val="80000"/>
              </a:lnSpc>
            </a:pPr>
            <a:r>
              <a:rPr lang="en-US" sz="2400">
                <a:latin typeface="Cambria" pitchFamily="18" charset="0"/>
              </a:rPr>
              <a:t>Complex products were so complex that no one could investigate quality of underlying assets—inducing large incentives for asset quality deterioration</a:t>
            </a:r>
          </a:p>
          <a:p>
            <a:pPr lvl="1">
              <a:lnSpc>
                <a:spcPct val="80000"/>
              </a:lnSpc>
            </a:pPr>
            <a:r>
              <a:rPr lang="en-US" sz="2400">
                <a:latin typeface="Cambria" pitchFamily="18" charset="0"/>
              </a:rPr>
              <a:t>Should have anticipated asset price deterioration</a:t>
            </a:r>
          </a:p>
          <a:p>
            <a:pPr lvl="1">
              <a:lnSpc>
                <a:spcPct val="80000"/>
              </a:lnSpc>
            </a:pPr>
            <a:r>
              <a:rPr lang="en-US" sz="2400">
                <a:latin typeface="Cambria" pitchFamily="18" charset="0"/>
              </a:rPr>
              <a:t>Market was based on “fool is born every moment” and the realization that globalization had opened up a global market place for fools</a:t>
            </a:r>
          </a:p>
          <a:p>
            <a:pPr>
              <a:lnSpc>
                <a:spcPct val="80000"/>
              </a:lnSpc>
            </a:pPr>
            <a:r>
              <a:rPr lang="en-US" sz="2800">
                <a:latin typeface="Cambria" pitchFamily="18" charset="0"/>
              </a:rPr>
              <a:t>Problems were predictable and predicted</a:t>
            </a:r>
          </a:p>
          <a:p>
            <a:pPr lvl="1">
              <a:lnSpc>
                <a:spcPct val="80000"/>
              </a:lnSpc>
            </a:pPr>
            <a:r>
              <a:rPr lang="en-US" sz="2400">
                <a:latin typeface="Cambria" pitchFamily="18" charset="0"/>
              </a:rPr>
              <a:t>But ignored by those in the financial market</a:t>
            </a:r>
          </a:p>
          <a:p>
            <a:pPr>
              <a:lnSpc>
                <a:spcPct val="80000"/>
              </a:lnSpc>
            </a:pPr>
            <a:endParaRPr lang="en-US" sz="280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 pitchFamily="18" charset="0"/>
              </a:rPr>
              <a:t>Irrationality in </a:t>
            </a:r>
            <a:r>
              <a:rPr lang="en-US" dirty="0" smtClean="0">
                <a:latin typeface="Cambria" pitchFamily="18" charset="0"/>
              </a:rPr>
              <a:t>Securitization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Cambria" pitchFamily="18" charset="0"/>
              </a:rPr>
              <a:t>Complexity of securitization unnecessarily increased complexity of unwinding problems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ambria" pitchFamily="18" charset="0"/>
              </a:rPr>
              <a:t>Conflicts of </a:t>
            </a:r>
            <a:r>
              <a:rPr lang="en-US" dirty="0" smtClean="0">
                <a:latin typeface="Cambria" pitchFamily="18" charset="0"/>
              </a:rPr>
              <a:t>interest </a:t>
            </a:r>
            <a:r>
              <a:rPr lang="en-US" dirty="0">
                <a:latin typeface="Cambria" pitchFamily="18" charset="0"/>
              </a:rPr>
              <a:t>between holders of first and second mortgages and service providers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ambria" pitchFamily="18" charset="0"/>
              </a:rPr>
              <a:t>Especially when holder of second mortgage is the service provider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ambria" pitchFamily="18" charset="0"/>
              </a:rPr>
              <a:t>Has contributed to the difficulties of dealing with foreclosures (renegotiation)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ambria" pitchFamily="18" charset="0"/>
              </a:rPr>
              <a:t>Should have been anticipated—was not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mbria" pitchFamily="18" charset="0"/>
              </a:rPr>
              <a:t>Irrationality in Derivatives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latin typeface="Cambria" pitchFamily="18" charset="0"/>
              </a:rPr>
              <a:t>Supposed to help manage risk</a:t>
            </a:r>
          </a:p>
          <a:p>
            <a:r>
              <a:rPr lang="en-US" sz="2800" dirty="0">
                <a:latin typeface="Cambria" pitchFamily="18" charset="0"/>
              </a:rPr>
              <a:t>But because of high complexity, actually created risk</a:t>
            </a:r>
          </a:p>
          <a:p>
            <a:pPr lvl="1"/>
            <a:r>
              <a:rPr lang="en-US" sz="2400" dirty="0">
                <a:latin typeface="Cambria" pitchFamily="18" charset="0"/>
              </a:rPr>
              <a:t>Complex web of interdependencies</a:t>
            </a:r>
          </a:p>
          <a:p>
            <a:r>
              <a:rPr lang="en-US" sz="2800" dirty="0">
                <a:latin typeface="Cambria" pitchFamily="18" charset="0"/>
              </a:rPr>
              <a:t>Didn’t net out positions</a:t>
            </a:r>
          </a:p>
          <a:p>
            <a:pPr lvl="1"/>
            <a:r>
              <a:rPr lang="en-US" sz="2400" dirty="0">
                <a:latin typeface="Cambria" pitchFamily="18" charset="0"/>
              </a:rPr>
              <a:t>Increasing risk of problems in counterparty default</a:t>
            </a:r>
          </a:p>
          <a:p>
            <a:pPr lvl="1"/>
            <a:r>
              <a:rPr lang="en-US" sz="2400" dirty="0">
                <a:latin typeface="Cambria" pitchFamily="18" charset="0"/>
              </a:rPr>
              <a:t>Said “they couldn’t believe that counterparties would default”</a:t>
            </a:r>
          </a:p>
          <a:p>
            <a:pPr lvl="1"/>
            <a:r>
              <a:rPr lang="en-US" sz="2400" dirty="0">
                <a:latin typeface="Cambria" pitchFamily="18" charset="0"/>
              </a:rPr>
              <a:t>But CDS markets were </a:t>
            </a:r>
            <a:r>
              <a:rPr lang="en-US" sz="2400" dirty="0" smtClean="0">
                <a:latin typeface="Cambria" pitchFamily="18" charset="0"/>
              </a:rPr>
              <a:t>betting </a:t>
            </a:r>
            <a:r>
              <a:rPr lang="en-US" sz="2400" dirty="0">
                <a:latin typeface="Cambria" pitchFamily="18" charset="0"/>
              </a:rPr>
              <a:t>on the demise of the counterparties!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Cambria" pitchFamily="18" charset="0"/>
              </a:rPr>
              <a:t>Irrationality (or Deception) in Incentive Structures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Cambria" pitchFamily="18" charset="0"/>
              </a:rPr>
              <a:t>Said to provide </a:t>
            </a:r>
            <a:r>
              <a:rPr lang="en-US" sz="2400" dirty="0" smtClean="0">
                <a:latin typeface="Cambria" pitchFamily="18" charset="0"/>
              </a:rPr>
              <a:t>high-powered </a:t>
            </a:r>
            <a:r>
              <a:rPr lang="en-US" sz="2400" dirty="0">
                <a:latin typeface="Cambria" pitchFamily="18" charset="0"/>
              </a:rPr>
              <a:t>incentives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Cambria" pitchFamily="18" charset="0"/>
              </a:rPr>
              <a:t>Fundamental premise questionable:  what kind of person would, as CEO, give only 75% of effort because his pay was only $5 </a:t>
            </a:r>
            <a:r>
              <a:rPr lang="en-US" sz="2400" dirty="0" smtClean="0">
                <a:latin typeface="Cambria" pitchFamily="18" charset="0"/>
              </a:rPr>
              <a:t>million </a:t>
            </a:r>
            <a:r>
              <a:rPr lang="en-US" sz="2400" dirty="0">
                <a:latin typeface="Cambria" pitchFamily="18" charset="0"/>
              </a:rPr>
              <a:t>and didn’t increase with performance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Cambria" pitchFamily="18" charset="0"/>
              </a:rPr>
              <a:t>Performance </a:t>
            </a:r>
            <a:r>
              <a:rPr lang="en-US" sz="2400" dirty="0" smtClean="0">
                <a:latin typeface="Cambria" pitchFamily="18" charset="0"/>
              </a:rPr>
              <a:t>pay has </a:t>
            </a:r>
            <a:r>
              <a:rPr lang="en-US" sz="2400" dirty="0">
                <a:latin typeface="Cambria" pitchFamily="18" charset="0"/>
              </a:rPr>
              <a:t>always been questionable when performance is hard to measure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Cambria" pitchFamily="18" charset="0"/>
              </a:rPr>
              <a:t>Other factors contributing to performance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Cambria" pitchFamily="18" charset="0"/>
              </a:rPr>
              <a:t>“Quality” problems; </a:t>
            </a:r>
            <a:r>
              <a:rPr lang="en-US" sz="2000" dirty="0" smtClean="0">
                <a:latin typeface="Cambria" pitchFamily="18" charset="0"/>
              </a:rPr>
              <a:t>short-run/long-run </a:t>
            </a:r>
            <a:r>
              <a:rPr lang="en-US" sz="2000" dirty="0">
                <a:latin typeface="Cambria" pitchFamily="18" charset="0"/>
              </a:rPr>
              <a:t>trade-offs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Cambria" pitchFamily="18" charset="0"/>
              </a:rPr>
              <a:t>These problems especially important </a:t>
            </a:r>
            <a:r>
              <a:rPr lang="en-US" sz="2000" dirty="0" smtClean="0">
                <a:latin typeface="Cambria" pitchFamily="18" charset="0"/>
              </a:rPr>
              <a:t>for </a:t>
            </a:r>
            <a:r>
              <a:rPr lang="en-US" sz="2000" dirty="0">
                <a:latin typeface="Cambria" pitchFamily="18" charset="0"/>
              </a:rPr>
              <a:t>executive compensation</a:t>
            </a:r>
          </a:p>
          <a:p>
            <a:pPr lvl="2">
              <a:lnSpc>
                <a:spcPct val="90000"/>
              </a:lnSpc>
            </a:pPr>
            <a:r>
              <a:rPr lang="en-US" sz="1800" dirty="0">
                <a:latin typeface="Cambria" pitchFamily="18" charset="0"/>
              </a:rPr>
              <a:t>Can increase </a:t>
            </a:r>
            <a:r>
              <a:rPr lang="en-US" sz="1800" dirty="0" smtClean="0">
                <a:latin typeface="Cambria" pitchFamily="18" charset="0"/>
              </a:rPr>
              <a:t>short-run </a:t>
            </a:r>
            <a:r>
              <a:rPr lang="en-US" sz="1800" dirty="0">
                <a:latin typeface="Cambria" pitchFamily="18" charset="0"/>
              </a:rPr>
              <a:t>profits at expense of </a:t>
            </a:r>
            <a:r>
              <a:rPr lang="en-US" sz="1800" dirty="0" smtClean="0">
                <a:latin typeface="Cambria" pitchFamily="18" charset="0"/>
              </a:rPr>
              <a:t>long-run </a:t>
            </a:r>
            <a:r>
              <a:rPr lang="en-US" sz="1800" dirty="0">
                <a:latin typeface="Cambria" pitchFamily="18" charset="0"/>
              </a:rPr>
              <a:t>performance</a:t>
            </a:r>
          </a:p>
          <a:p>
            <a:pPr lvl="2">
              <a:lnSpc>
                <a:spcPct val="90000"/>
              </a:lnSpc>
            </a:pPr>
            <a:r>
              <a:rPr lang="en-US" sz="1800" dirty="0">
                <a:latin typeface="Cambria" pitchFamily="18" charset="0"/>
              </a:rPr>
              <a:t>Stock performance related to other factors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Cambria" pitchFamily="18" charset="0"/>
              </a:rPr>
              <a:t>If firms had been serious about performance pay, it should have been based on relative performance (compared to others in industry) (</a:t>
            </a:r>
            <a:r>
              <a:rPr lang="en-US" dirty="0" err="1">
                <a:latin typeface="Cambria" pitchFamily="18" charset="0"/>
              </a:rPr>
              <a:t>Nalebuff</a:t>
            </a:r>
            <a:r>
              <a:rPr lang="en-US" dirty="0">
                <a:latin typeface="Cambria" pitchFamily="18" charset="0"/>
              </a:rPr>
              <a:t> Stiglitz, 1983) 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ambria" pitchFamily="18" charset="0"/>
              </a:rPr>
              <a:t>The fact that so few firms did so suggests that that was not what this was about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ambria" pitchFamily="18" charset="0"/>
              </a:rPr>
              <a:t>It was about extracting as much rents from firms as possible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ambria" pitchFamily="18" charset="0"/>
              </a:rPr>
              <a:t>Reflecting problems in corporate governance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Cambria" pitchFamily="18" charset="0"/>
              </a:rPr>
              <a:t>Long-Standing Premises </a:t>
            </a:r>
            <a:r>
              <a:rPr lang="en-US" sz="4000" dirty="0">
                <a:latin typeface="Cambria" pitchFamily="18" charset="0"/>
              </a:rPr>
              <a:t>of </a:t>
            </a:r>
            <a:r>
              <a:rPr lang="en-US" sz="4000" dirty="0" smtClean="0">
                <a:latin typeface="Cambria" pitchFamily="18" charset="0"/>
              </a:rPr>
              <a:t/>
            </a:r>
            <a:br>
              <a:rPr lang="en-US" sz="4000" dirty="0" smtClean="0">
                <a:latin typeface="Cambria" pitchFamily="18" charset="0"/>
              </a:rPr>
            </a:br>
            <a:r>
              <a:rPr lang="en-US" sz="4000" dirty="0" smtClean="0">
                <a:latin typeface="Cambria" pitchFamily="18" charset="0"/>
              </a:rPr>
              <a:t>Standard Economics</a:t>
            </a:r>
            <a:endParaRPr lang="en-US" sz="4000" dirty="0">
              <a:latin typeface="Cambria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Cambria" pitchFamily="18" charset="0"/>
              </a:rPr>
              <a:t>Economic participants are rational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Cambria" pitchFamily="18" charset="0"/>
              </a:rPr>
              <a:t>Firms are profit/value maximizing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Cambria" pitchFamily="18" charset="0"/>
              </a:rPr>
              <a:t>Markets are competitive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Cambria" pitchFamily="18" charset="0"/>
              </a:rPr>
              <a:t>And under these assumptions market equilibrium is </a:t>
            </a:r>
            <a:r>
              <a:rPr lang="en-US" sz="2400" i="1" dirty="0">
                <a:latin typeface="Cambria" pitchFamily="18" charset="0"/>
              </a:rPr>
              <a:t>basically </a:t>
            </a:r>
            <a:r>
              <a:rPr lang="en-US" sz="2400" dirty="0">
                <a:latin typeface="Cambria" pitchFamily="18" charset="0"/>
              </a:rPr>
              <a:t>efficient (Pareto efficient) and “self-correcting”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Cambria" pitchFamily="18" charset="0"/>
              </a:rPr>
              <a:t>Some market failures, like pollution, </a:t>
            </a:r>
            <a:r>
              <a:rPr lang="en-US" sz="2000" dirty="0" smtClean="0">
                <a:latin typeface="Cambria" pitchFamily="18" charset="0"/>
              </a:rPr>
              <a:t>can </a:t>
            </a:r>
            <a:r>
              <a:rPr lang="en-US" sz="2000" dirty="0">
                <a:latin typeface="Cambria" pitchFamily="18" charset="0"/>
              </a:rPr>
              <a:t>be handled through market mechanisms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Cambria" pitchFamily="18" charset="0"/>
              </a:rPr>
              <a:t>Inequalities are socially efficient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Cambria" pitchFamily="18" charset="0"/>
              </a:rPr>
              <a:t>Provide incentives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Cambria" pitchFamily="18" charset="0"/>
              </a:rPr>
              <a:t>Reflect differences in productivities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Cambria" pitchFamily="18" charset="0"/>
              </a:rPr>
              <a:t>Redistributions (“social justice”) can also be handled through market mechanisms</a:t>
            </a:r>
          </a:p>
          <a:p>
            <a:pPr>
              <a:lnSpc>
                <a:spcPct val="90000"/>
              </a:lnSpc>
            </a:pPr>
            <a:endParaRPr lang="en-US" sz="24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r>
              <a:rPr lang="en-US" dirty="0">
                <a:latin typeface="Cambria" pitchFamily="18" charset="0"/>
              </a:rPr>
              <a:t>Supported by evidence, which shows little relationship between pay and performance</a:t>
            </a:r>
          </a:p>
          <a:p>
            <a:pPr lvl="1"/>
            <a:r>
              <a:rPr lang="en-US" dirty="0">
                <a:latin typeface="Cambria" pitchFamily="18" charset="0"/>
              </a:rPr>
              <a:t>When performance is weak, change compensation scheme</a:t>
            </a:r>
          </a:p>
          <a:p>
            <a:pPr lvl="1"/>
            <a:r>
              <a:rPr lang="en-US" dirty="0">
                <a:latin typeface="Cambria" pitchFamily="18" charset="0"/>
              </a:rPr>
              <a:t>Evident in this crisis</a:t>
            </a:r>
          </a:p>
          <a:p>
            <a:pPr lvl="2"/>
            <a:r>
              <a:rPr lang="en-US" dirty="0">
                <a:latin typeface="Cambria" pitchFamily="18" charset="0"/>
              </a:rPr>
              <a:t>Large bonuses even for dismal performance</a:t>
            </a:r>
          </a:p>
          <a:p>
            <a:pPr lvl="2"/>
            <a:r>
              <a:rPr lang="en-US" dirty="0">
                <a:latin typeface="Cambria" pitchFamily="18" charset="0"/>
              </a:rPr>
              <a:t>Changed name to retention pay—but </a:t>
            </a:r>
            <a:r>
              <a:rPr lang="en-US" dirty="0" smtClean="0">
                <a:latin typeface="Cambria" pitchFamily="18" charset="0"/>
              </a:rPr>
              <a:t>if </a:t>
            </a:r>
            <a:r>
              <a:rPr lang="en-US" dirty="0">
                <a:latin typeface="Cambria" pitchFamily="18" charset="0"/>
              </a:rPr>
              <a:t>retention pay goes up when performance goes down, then there are </a:t>
            </a:r>
            <a:r>
              <a:rPr lang="en-US" i="1" dirty="0">
                <a:latin typeface="Cambria" pitchFamily="18" charset="0"/>
              </a:rPr>
              <a:t>no </a:t>
            </a:r>
            <a:r>
              <a:rPr lang="en-US" dirty="0">
                <a:latin typeface="Cambria" pitchFamily="18" charset="0"/>
              </a:rPr>
              <a:t>incentives associated with (so-called) incentive pay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latin typeface="Cambria" pitchFamily="18" charset="0"/>
              </a:rPr>
              <a:t>Incentive pay system was worse than just described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Cambria" pitchFamily="18" charset="0"/>
              </a:rPr>
              <a:t>Got rewarded on basis of </a:t>
            </a:r>
            <a:r>
              <a:rPr lang="en-US" sz="2400" dirty="0" smtClean="0">
                <a:latin typeface="Cambria" pitchFamily="18" charset="0"/>
              </a:rPr>
              <a:t>short-term </a:t>
            </a:r>
            <a:r>
              <a:rPr lang="en-US" sz="2400" dirty="0">
                <a:latin typeface="Cambria" pitchFamily="18" charset="0"/>
              </a:rPr>
              <a:t>performance, got high upside return, without bearing downside risk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Cambria" pitchFamily="18" charset="0"/>
              </a:rPr>
              <a:t>Induced </a:t>
            </a:r>
            <a:r>
              <a:rPr lang="en-US" sz="2400" dirty="0" smtClean="0">
                <a:latin typeface="Cambria" pitchFamily="18" charset="0"/>
              </a:rPr>
              <a:t>short-sighted </a:t>
            </a:r>
            <a:r>
              <a:rPr lang="en-US" sz="2400" dirty="0">
                <a:latin typeface="Cambria" pitchFamily="18" charset="0"/>
              </a:rPr>
              <a:t>behavior, excessive risk taking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Cambria" pitchFamily="18" charset="0"/>
              </a:rPr>
              <a:t>Got rewarded for increasing returns by increasing beta (anyone can do that), rather than alpha (“beating the market”)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Cambria" pitchFamily="18" charset="0"/>
              </a:rPr>
              <a:t>Reward structures provided incentives for bad information—getting stock prices up</a:t>
            </a:r>
          </a:p>
          <a:p>
            <a:pPr lvl="2">
              <a:lnSpc>
                <a:spcPct val="90000"/>
              </a:lnSpc>
            </a:pPr>
            <a:r>
              <a:rPr lang="en-US" sz="2000" b="1" dirty="0">
                <a:latin typeface="Cambria" pitchFamily="18" charset="0"/>
              </a:rPr>
              <a:t>Incentives matter</a:t>
            </a:r>
            <a:r>
              <a:rPr lang="en-US" sz="2000" dirty="0">
                <a:latin typeface="Cambria" pitchFamily="18" charset="0"/>
              </a:rPr>
              <a:t>—encouraged </a:t>
            </a:r>
            <a:r>
              <a:rPr lang="en-US" sz="2000" dirty="0" smtClean="0">
                <a:latin typeface="Cambria" pitchFamily="18" charset="0"/>
              </a:rPr>
              <a:t>off-balance </a:t>
            </a:r>
            <a:r>
              <a:rPr lang="en-US" sz="2000" dirty="0">
                <a:latin typeface="Cambria" pitchFamily="18" charset="0"/>
              </a:rPr>
              <a:t>sheet “creative accounting”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sz="2800" dirty="0">
                <a:latin typeface="Cambria" pitchFamily="18" charset="0"/>
              </a:rPr>
              <a:t>Without good information, markets cannot allocate resources well or manage risk well</a:t>
            </a:r>
          </a:p>
          <a:p>
            <a:r>
              <a:rPr lang="en-US" sz="2800" dirty="0">
                <a:latin typeface="Cambria" pitchFamily="18" charset="0"/>
              </a:rPr>
              <a:t>Incentive structures thus had </a:t>
            </a:r>
            <a:r>
              <a:rPr lang="en-US" sz="2800" i="1" dirty="0">
                <a:latin typeface="Cambria" pitchFamily="18" charset="0"/>
              </a:rPr>
              <a:t>negative </a:t>
            </a:r>
            <a:r>
              <a:rPr lang="en-US" sz="2800" dirty="0">
                <a:latin typeface="Cambria" pitchFamily="18" charset="0"/>
              </a:rPr>
              <a:t>social value</a:t>
            </a:r>
          </a:p>
          <a:p>
            <a:r>
              <a:rPr lang="en-US" sz="2800" dirty="0">
                <a:latin typeface="Cambria" pitchFamily="18" charset="0"/>
              </a:rPr>
              <a:t>Shareholders and bondholders not served well</a:t>
            </a:r>
          </a:p>
          <a:p>
            <a:r>
              <a:rPr lang="en-US" sz="2800" dirty="0">
                <a:latin typeface="Cambria" pitchFamily="18" charset="0"/>
              </a:rPr>
              <a:t>No justification for such a reward structure</a:t>
            </a:r>
          </a:p>
          <a:p>
            <a:pPr lvl="1"/>
            <a:r>
              <a:rPr lang="en-US" sz="2400" dirty="0">
                <a:latin typeface="Cambria" pitchFamily="18" charset="0"/>
              </a:rPr>
              <a:t>Did bank management not understand these issues?</a:t>
            </a:r>
          </a:p>
          <a:p>
            <a:pPr lvl="2"/>
            <a:r>
              <a:rPr lang="en-US" sz="2000" dirty="0">
                <a:latin typeface="Cambria" pitchFamily="18" charset="0"/>
              </a:rPr>
              <a:t>Not surprising:  most not very economically sophisticated</a:t>
            </a:r>
          </a:p>
          <a:p>
            <a:pPr lvl="1"/>
            <a:r>
              <a:rPr lang="en-US" sz="2400" dirty="0">
                <a:latin typeface="Cambria" pitchFamily="18" charset="0"/>
              </a:rPr>
              <a:t>Or were they just pursuing their own </a:t>
            </a:r>
            <a:r>
              <a:rPr lang="en-US" sz="2400" dirty="0" smtClean="0">
                <a:latin typeface="Cambria" pitchFamily="18" charset="0"/>
              </a:rPr>
              <a:t>interests?</a:t>
            </a:r>
            <a:endParaRPr lang="en-US" sz="2400" dirty="0">
              <a:latin typeface="Cambria" pitchFamily="18" charset="0"/>
            </a:endParaRPr>
          </a:p>
          <a:p>
            <a:pPr lvl="2"/>
            <a:r>
              <a:rPr lang="en-US" sz="2000" dirty="0">
                <a:latin typeface="Cambria" pitchFamily="18" charset="0"/>
              </a:rPr>
              <a:t>Pursuit of </a:t>
            </a:r>
            <a:r>
              <a:rPr lang="en-US" sz="2000" dirty="0" smtClean="0">
                <a:latin typeface="Cambria" pitchFamily="18" charset="0"/>
              </a:rPr>
              <a:t>self</a:t>
            </a:r>
            <a:endParaRPr lang="en-US" sz="20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Cambria" pitchFamily="18" charset="0"/>
              </a:rPr>
              <a:t>Markets </a:t>
            </a:r>
            <a:r>
              <a:rPr lang="en-US" sz="4000" dirty="0" smtClean="0">
                <a:latin typeface="Cambria" pitchFamily="18" charset="0"/>
              </a:rPr>
              <a:t>Exploited Consumer Irrationality </a:t>
            </a:r>
            <a:r>
              <a:rPr lang="en-US" sz="4000" dirty="0">
                <a:latin typeface="Cambria" pitchFamily="18" charset="0"/>
              </a:rPr>
              <a:t>and </a:t>
            </a:r>
            <a:r>
              <a:rPr lang="en-US" sz="4000" dirty="0" smtClean="0">
                <a:latin typeface="Cambria" pitchFamily="18" charset="0"/>
              </a:rPr>
              <a:t>Ignorance</a:t>
            </a:r>
            <a:endParaRPr lang="en-US" sz="4000" dirty="0">
              <a:latin typeface="Cambria" pitchFamily="18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r>
              <a:rPr lang="en-US" sz="2800" dirty="0">
                <a:latin typeface="Cambria" pitchFamily="18" charset="0"/>
              </a:rPr>
              <a:t>Predatory lending practices in financial markets</a:t>
            </a:r>
          </a:p>
          <a:p>
            <a:pPr lvl="1"/>
            <a:r>
              <a:rPr lang="en-US" sz="2400" dirty="0">
                <a:latin typeface="Cambria" pitchFamily="18" charset="0"/>
              </a:rPr>
              <a:t>Resisted legislation intended to </a:t>
            </a:r>
            <a:r>
              <a:rPr lang="en-US" sz="2400" dirty="0" smtClean="0">
                <a:latin typeface="Cambria" pitchFamily="18" charset="0"/>
              </a:rPr>
              <a:t>curb these practices</a:t>
            </a:r>
            <a:endParaRPr lang="en-US" sz="2400" dirty="0">
              <a:latin typeface="Cambria" pitchFamily="18" charset="0"/>
            </a:endParaRPr>
          </a:p>
          <a:p>
            <a:pPr lvl="1"/>
            <a:r>
              <a:rPr lang="en-US" sz="2400" dirty="0">
                <a:latin typeface="Cambria" pitchFamily="18" charset="0"/>
              </a:rPr>
              <a:t>Continue to do so (including resistance to Financial Products Safety Commission)</a:t>
            </a:r>
          </a:p>
          <a:p>
            <a:r>
              <a:rPr lang="en-US" sz="2800" dirty="0">
                <a:latin typeface="Cambria" pitchFamily="18" charset="0"/>
              </a:rPr>
              <a:t>Credit cards</a:t>
            </a:r>
          </a:p>
          <a:p>
            <a:pPr lvl="1"/>
            <a:r>
              <a:rPr lang="en-US" sz="2400" dirty="0">
                <a:latin typeface="Cambria" pitchFamily="18" charset="0"/>
              </a:rPr>
              <a:t>Usurious interest rates, high fees</a:t>
            </a:r>
          </a:p>
          <a:p>
            <a:pPr lvl="1"/>
            <a:r>
              <a:rPr lang="en-US" sz="2400" dirty="0">
                <a:latin typeface="Cambria" pitchFamily="18" charset="0"/>
              </a:rPr>
              <a:t>Taking advantage of ignorance/foibles (individuals believe that they will pay </a:t>
            </a:r>
            <a:r>
              <a:rPr lang="en-US" sz="2400" dirty="0" smtClean="0">
                <a:latin typeface="Cambria" pitchFamily="18" charset="0"/>
              </a:rPr>
              <a:t>on </a:t>
            </a:r>
            <a:r>
              <a:rPr lang="en-US" sz="2400" dirty="0">
                <a:latin typeface="Cambria" pitchFamily="18" charset="0"/>
              </a:rPr>
              <a:t>time, but often don’t)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Cambria" pitchFamily="18" charset="0"/>
              </a:rPr>
              <a:t>Caught in Their Own Deceptions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>
                <a:latin typeface="Cambria" pitchFamily="18" charset="0"/>
              </a:rPr>
              <a:t>“Hoisted with </a:t>
            </a:r>
            <a:r>
              <a:rPr lang="en-US" sz="2800" dirty="0">
                <a:latin typeface="Cambria" pitchFamily="18" charset="0"/>
              </a:rPr>
              <a:t>their own petard”—predatory loans were first to get into trouble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Cambria" pitchFamily="18" charset="0"/>
              </a:rPr>
              <a:t>But attempts to move risks off balance sheet meant that they didn’t know their </a:t>
            </a:r>
            <a:r>
              <a:rPr lang="en-US" sz="2800" i="1" dirty="0">
                <a:latin typeface="Cambria" pitchFamily="18" charset="0"/>
              </a:rPr>
              <a:t>own </a:t>
            </a:r>
            <a:r>
              <a:rPr lang="en-US" sz="2800" dirty="0">
                <a:latin typeface="Cambria" pitchFamily="18" charset="0"/>
              </a:rPr>
              <a:t>balance </a:t>
            </a:r>
            <a:r>
              <a:rPr lang="en-US" sz="2800" dirty="0" smtClean="0">
                <a:latin typeface="Cambria" pitchFamily="18" charset="0"/>
              </a:rPr>
              <a:t>sheet and </a:t>
            </a:r>
            <a:r>
              <a:rPr lang="en-US" sz="2800" dirty="0">
                <a:latin typeface="Cambria" pitchFamily="18" charset="0"/>
              </a:rPr>
              <a:t>couldn’t know that of others, </a:t>
            </a:r>
            <a:r>
              <a:rPr lang="en-US" sz="2800" dirty="0" smtClean="0">
                <a:latin typeface="Cambria" pitchFamily="18" charset="0"/>
              </a:rPr>
              <a:t>leading </a:t>
            </a:r>
            <a:r>
              <a:rPr lang="en-US" sz="2800" dirty="0">
                <a:latin typeface="Cambria" pitchFamily="18" charset="0"/>
              </a:rPr>
              <a:t>to freezing of credit markets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Cambria" pitchFamily="18" charset="0"/>
              </a:rPr>
              <a:t>Also meant that while securitization was </a:t>
            </a:r>
            <a:r>
              <a:rPr lang="en-US" sz="2800" i="1" dirty="0">
                <a:latin typeface="Cambria" pitchFamily="18" charset="0"/>
              </a:rPr>
              <a:t>supposed </a:t>
            </a:r>
            <a:r>
              <a:rPr lang="en-US" sz="2800" dirty="0">
                <a:latin typeface="Cambria" pitchFamily="18" charset="0"/>
              </a:rPr>
              <a:t>to move risks away from the banks, in the end they were left holding large amounts of risk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dirty="0">
              <a:latin typeface="Cambria" pitchFamily="18" charset="0"/>
            </a:endParaRPr>
          </a:p>
          <a:p>
            <a:pPr>
              <a:lnSpc>
                <a:spcPct val="90000"/>
              </a:lnSpc>
            </a:pPr>
            <a:endParaRPr lang="en-US" sz="28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Cambria" pitchFamily="18" charset="0"/>
              </a:rPr>
              <a:t>Other Theories </a:t>
            </a:r>
            <a:r>
              <a:rPr lang="en-US" sz="4000" dirty="0" smtClean="0">
                <a:latin typeface="Cambria" pitchFamily="18" charset="0"/>
              </a:rPr>
              <a:t/>
            </a:r>
            <a:br>
              <a:rPr lang="en-US" sz="4000" dirty="0" smtClean="0">
                <a:latin typeface="Cambria" pitchFamily="18" charset="0"/>
              </a:rPr>
            </a:br>
            <a:r>
              <a:rPr lang="en-US" sz="4000" dirty="0" smtClean="0">
                <a:latin typeface="Cambria" pitchFamily="18" charset="0"/>
              </a:rPr>
              <a:t>Undermined </a:t>
            </a:r>
            <a:r>
              <a:rPr lang="en-US" sz="4000" dirty="0">
                <a:latin typeface="Cambria" pitchFamily="18" charset="0"/>
              </a:rPr>
              <a:t>as Well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latin typeface="Cambria" pitchFamily="18" charset="0"/>
              </a:rPr>
              <a:t>Devastating effect on equilibrium theories based on rationality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Cambria" pitchFamily="18" charset="0"/>
              </a:rPr>
              <a:t>But also devastating effect on “evolutionary”/Schumpeterian theories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Cambria" pitchFamily="18" charset="0"/>
              </a:rPr>
              <a:t>Held that markets should be evaluated not on basis of </a:t>
            </a:r>
            <a:r>
              <a:rPr lang="en-US" sz="2800" dirty="0" smtClean="0">
                <a:latin typeface="Cambria" pitchFamily="18" charset="0"/>
              </a:rPr>
              <a:t>short-run </a:t>
            </a:r>
            <a:r>
              <a:rPr lang="en-US" sz="2800" dirty="0">
                <a:latin typeface="Cambria" pitchFamily="18" charset="0"/>
              </a:rPr>
              <a:t>performance, but drive for innovation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Cambria" pitchFamily="18" charset="0"/>
              </a:rPr>
              <a:t>Big lesson:  Not all innovations are socially productive, markets often resist “good” innovations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 pitchFamily="18" charset="0"/>
              </a:rPr>
              <a:t>Financial </a:t>
            </a:r>
            <a:r>
              <a:rPr lang="en-US" dirty="0" smtClean="0">
                <a:latin typeface="Cambria" pitchFamily="18" charset="0"/>
              </a:rPr>
              <a:t>Innovations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mbria" pitchFamily="18" charset="0"/>
              </a:rPr>
              <a:t>Were supposed to help manage risk</a:t>
            </a:r>
          </a:p>
          <a:p>
            <a:r>
              <a:rPr lang="en-US" dirty="0">
                <a:latin typeface="Cambria" pitchFamily="18" charset="0"/>
              </a:rPr>
              <a:t>Actually created risk</a:t>
            </a:r>
          </a:p>
          <a:p>
            <a:r>
              <a:rPr lang="en-US" dirty="0">
                <a:latin typeface="Cambria" pitchFamily="18" charset="0"/>
              </a:rPr>
              <a:t>Hard to identify any increase in overall economic performance that resulted from these financial innovations</a:t>
            </a:r>
          </a:p>
          <a:p>
            <a:r>
              <a:rPr lang="en-US" dirty="0">
                <a:latin typeface="Cambria" pitchFamily="18" charset="0"/>
              </a:rPr>
              <a:t>Easy to identify large losses in </a:t>
            </a:r>
            <a:r>
              <a:rPr lang="en-US" dirty="0" smtClean="0">
                <a:latin typeface="Cambria" pitchFamily="18" charset="0"/>
              </a:rPr>
              <a:t>long-term </a:t>
            </a:r>
            <a:r>
              <a:rPr lang="en-US" dirty="0">
                <a:latin typeface="Cambria" pitchFamily="18" charset="0"/>
              </a:rPr>
              <a:t>performance that resulted from these financial innovations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Cambria" pitchFamily="18" charset="0"/>
              </a:rPr>
              <a:t>Digression:  On the Measurement </a:t>
            </a:r>
            <a:r>
              <a:rPr lang="en-US" sz="4000" dirty="0" smtClean="0">
                <a:latin typeface="Cambria" pitchFamily="18" charset="0"/>
              </a:rPr>
              <a:t/>
            </a:r>
            <a:br>
              <a:rPr lang="en-US" sz="4000" dirty="0" smtClean="0">
                <a:latin typeface="Cambria" pitchFamily="18" charset="0"/>
              </a:rPr>
            </a:br>
            <a:r>
              <a:rPr lang="en-US" sz="4000" dirty="0" smtClean="0">
                <a:latin typeface="Cambria" pitchFamily="18" charset="0"/>
              </a:rPr>
              <a:t>of </a:t>
            </a:r>
            <a:r>
              <a:rPr lang="en-US" sz="4000" dirty="0">
                <a:latin typeface="Cambria" pitchFamily="18" charset="0"/>
              </a:rPr>
              <a:t>Economic Performance and </a:t>
            </a:r>
            <a:r>
              <a:rPr lang="en-US" sz="4000" dirty="0" smtClean="0">
                <a:latin typeface="Cambria" pitchFamily="18" charset="0"/>
              </a:rPr>
              <a:t/>
            </a:r>
            <a:br>
              <a:rPr lang="en-US" sz="4000" dirty="0" smtClean="0">
                <a:latin typeface="Cambria" pitchFamily="18" charset="0"/>
              </a:rPr>
            </a:br>
            <a:r>
              <a:rPr lang="en-US" sz="4000" dirty="0" smtClean="0">
                <a:latin typeface="Cambria" pitchFamily="18" charset="0"/>
              </a:rPr>
              <a:t>Social </a:t>
            </a:r>
            <a:r>
              <a:rPr lang="en-US" sz="4000" dirty="0">
                <a:latin typeface="Cambria" pitchFamily="18" charset="0"/>
              </a:rPr>
              <a:t>Progress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011362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Cambria" pitchFamily="18" charset="0"/>
              </a:rPr>
              <a:t>GDP is not a “good” measure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Cambria" pitchFamily="18" charset="0"/>
              </a:rPr>
              <a:t>Inadequacies were evident in this downturn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Cambria" pitchFamily="18" charset="0"/>
              </a:rPr>
              <a:t>Before crisis 40% of profits were in finance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Cambria" pitchFamily="18" charset="0"/>
              </a:rPr>
              <a:t>Profits were fictitious—wiped out by losses of crisis, represented largely a transfer payment from taxpayers to banks and bankers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Cambria" pitchFamily="18" charset="0"/>
              </a:rPr>
              <a:t>Major source of growth was real estate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Cambria" pitchFamily="18" charset="0"/>
              </a:rPr>
              <a:t>But real estate prices were also fictitious—based on bubbles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Cambria" pitchFamily="18" charset="0"/>
              </a:rPr>
              <a:t>Growth was not sustainable—mounting debts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Cambria" pitchFamily="18" charset="0"/>
              </a:rPr>
              <a:t>Implication:  any time series or </a:t>
            </a:r>
            <a:r>
              <a:rPr lang="en-US" sz="2400" dirty="0" smtClean="0">
                <a:latin typeface="Cambria" pitchFamily="18" charset="0"/>
              </a:rPr>
              <a:t>cross country </a:t>
            </a:r>
            <a:r>
              <a:rPr lang="en-US" sz="2400" dirty="0">
                <a:latin typeface="Cambria" pitchFamily="18" charset="0"/>
              </a:rPr>
              <a:t>studies making inferences about determinants of productivity (growth) using GDP data </a:t>
            </a:r>
            <a:r>
              <a:rPr lang="en-US" sz="2400" dirty="0" smtClean="0">
                <a:latin typeface="Cambria" pitchFamily="18" charset="0"/>
              </a:rPr>
              <a:t>have </a:t>
            </a:r>
            <a:r>
              <a:rPr lang="en-US" sz="2400" dirty="0">
                <a:latin typeface="Cambria" pitchFamily="18" charset="0"/>
              </a:rPr>
              <a:t>to be treated with extreme caution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Cambria" pitchFamily="18" charset="0"/>
              </a:rPr>
              <a:t>Financial Markets Resisted </a:t>
            </a:r>
            <a:r>
              <a:rPr lang="en-US" sz="4000" dirty="0" smtClean="0">
                <a:latin typeface="Cambria" pitchFamily="18" charset="0"/>
              </a:rPr>
              <a:t/>
            </a:r>
            <a:br>
              <a:rPr lang="en-US" sz="4000" dirty="0" smtClean="0">
                <a:latin typeface="Cambria" pitchFamily="18" charset="0"/>
              </a:rPr>
            </a:br>
            <a:r>
              <a:rPr lang="en-US" sz="4000" dirty="0" smtClean="0">
                <a:latin typeface="Cambria" pitchFamily="18" charset="0"/>
              </a:rPr>
              <a:t>Good </a:t>
            </a:r>
            <a:r>
              <a:rPr lang="en-US" sz="4000" dirty="0">
                <a:latin typeface="Cambria" pitchFamily="18" charset="0"/>
              </a:rPr>
              <a:t>Innovations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latin typeface="Cambria" pitchFamily="18" charset="0"/>
              </a:rPr>
              <a:t>Should have focused on designing financial products that helped ordinary individuals manage the risk of homeownership—for most families, their most important asset</a:t>
            </a:r>
          </a:p>
          <a:p>
            <a:r>
              <a:rPr lang="en-US" sz="2800" dirty="0">
                <a:latin typeface="Cambria" pitchFamily="18" charset="0"/>
              </a:rPr>
              <a:t>New mortgage products increased the risk borne by individuals</a:t>
            </a:r>
          </a:p>
          <a:p>
            <a:r>
              <a:rPr lang="en-US" sz="2800" dirty="0">
                <a:latin typeface="Cambria" pitchFamily="18" charset="0"/>
              </a:rPr>
              <a:t>There were alternatives</a:t>
            </a:r>
          </a:p>
          <a:p>
            <a:pPr lvl="1"/>
            <a:r>
              <a:rPr lang="en-US" sz="2400" dirty="0">
                <a:latin typeface="Cambria" pitchFamily="18" charset="0"/>
              </a:rPr>
              <a:t>They failed to create them</a:t>
            </a:r>
          </a:p>
          <a:p>
            <a:pPr lvl="1"/>
            <a:r>
              <a:rPr lang="en-US" sz="2400" dirty="0">
                <a:latin typeface="Cambria" pitchFamily="18" charset="0"/>
              </a:rPr>
              <a:t>In some cases, they resisted them (Danish mortgage bonds)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sz="2800" dirty="0">
                <a:latin typeface="Cambria" pitchFamily="18" charset="0"/>
              </a:rPr>
              <a:t>Long history of resisting innovations</a:t>
            </a:r>
          </a:p>
          <a:p>
            <a:pPr lvl="1"/>
            <a:r>
              <a:rPr lang="en-US" sz="2400" dirty="0">
                <a:latin typeface="Cambria" pitchFamily="18" charset="0"/>
              </a:rPr>
              <a:t>Inflation indexed bonds</a:t>
            </a:r>
          </a:p>
          <a:p>
            <a:pPr lvl="1"/>
            <a:r>
              <a:rPr lang="en-US" sz="2400" dirty="0">
                <a:latin typeface="Cambria" pitchFamily="18" charset="0"/>
              </a:rPr>
              <a:t>GDP indexed bonds</a:t>
            </a:r>
          </a:p>
          <a:p>
            <a:pPr lvl="1"/>
            <a:r>
              <a:rPr lang="en-US" sz="2400" dirty="0">
                <a:latin typeface="Cambria" pitchFamily="18" charset="0"/>
              </a:rPr>
              <a:t>Auctioning T-bills</a:t>
            </a:r>
          </a:p>
          <a:p>
            <a:pPr lvl="1"/>
            <a:r>
              <a:rPr lang="en-US" sz="2400" dirty="0">
                <a:latin typeface="Cambria" pitchFamily="18" charset="0"/>
              </a:rPr>
              <a:t>An efficient </a:t>
            </a:r>
            <a:r>
              <a:rPr lang="en-US" sz="2400" dirty="0" smtClean="0">
                <a:latin typeface="Cambria" pitchFamily="18" charset="0"/>
              </a:rPr>
              <a:t>electronic payment </a:t>
            </a:r>
            <a:r>
              <a:rPr lang="en-US" sz="2400" dirty="0">
                <a:latin typeface="Cambria" pitchFamily="18" charset="0"/>
              </a:rPr>
              <a:t>system</a:t>
            </a:r>
          </a:p>
          <a:p>
            <a:r>
              <a:rPr lang="en-US" sz="2800" dirty="0">
                <a:latin typeface="Cambria" pitchFamily="18" charset="0"/>
              </a:rPr>
              <a:t>Not a </a:t>
            </a:r>
            <a:r>
              <a:rPr lang="en-US" sz="2800" dirty="0" smtClean="0">
                <a:latin typeface="Cambria" pitchFamily="18" charset="0"/>
              </a:rPr>
              <a:t>surprise</a:t>
            </a:r>
            <a:endParaRPr lang="en-US" sz="2800" dirty="0">
              <a:latin typeface="Cambria" pitchFamily="18" charset="0"/>
            </a:endParaRPr>
          </a:p>
          <a:p>
            <a:pPr lvl="1"/>
            <a:r>
              <a:rPr lang="en-US" sz="2400" dirty="0">
                <a:latin typeface="Cambria" pitchFamily="18" charset="0"/>
              </a:rPr>
              <a:t>Expected whenever there are large discrepancies between social returns and private rewards</a:t>
            </a:r>
          </a:p>
          <a:p>
            <a:pPr lvl="1"/>
            <a:r>
              <a:rPr lang="en-US" sz="2400" dirty="0">
                <a:latin typeface="Cambria" pitchFamily="18" charset="0"/>
              </a:rPr>
              <a:t>Markets focus on increasing rents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Cambria" pitchFamily="18" charset="0"/>
              </a:rPr>
              <a:t>Crisis </a:t>
            </a:r>
            <a:r>
              <a:rPr lang="en-US" sz="4000" dirty="0" smtClean="0">
                <a:latin typeface="Cambria" pitchFamily="18" charset="0"/>
              </a:rPr>
              <a:t>Has </a:t>
            </a:r>
            <a:r>
              <a:rPr lang="en-US" sz="4000" dirty="0">
                <a:latin typeface="Cambria" pitchFamily="18" charset="0"/>
              </a:rPr>
              <a:t>E</a:t>
            </a:r>
            <a:r>
              <a:rPr lang="en-US" sz="4000" dirty="0" smtClean="0">
                <a:latin typeface="Cambria" pitchFamily="18" charset="0"/>
              </a:rPr>
              <a:t>xposed </a:t>
            </a:r>
            <a:br>
              <a:rPr lang="en-US" sz="4000" dirty="0" smtClean="0">
                <a:latin typeface="Cambria" pitchFamily="18" charset="0"/>
              </a:rPr>
            </a:br>
            <a:r>
              <a:rPr lang="en-US" sz="4000" dirty="0" smtClean="0">
                <a:latin typeface="Cambria" pitchFamily="18" charset="0"/>
              </a:rPr>
              <a:t>Fundamental Flaws </a:t>
            </a:r>
            <a:endParaRPr lang="en-US" sz="4000" dirty="0">
              <a:latin typeface="Cambria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latin typeface="Cambria" pitchFamily="18" charset="0"/>
              </a:rPr>
              <a:t>Hard to reconcile </a:t>
            </a:r>
            <a:r>
              <a:rPr lang="en-US" sz="2800" dirty="0" smtClean="0">
                <a:latin typeface="Cambria" pitchFamily="18" charset="0"/>
              </a:rPr>
              <a:t>observed </a:t>
            </a:r>
            <a:r>
              <a:rPr lang="en-US" sz="2800" dirty="0">
                <a:latin typeface="Cambria" pitchFamily="18" charset="0"/>
              </a:rPr>
              <a:t>behavior with hypotheses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Cambria" pitchFamily="18" charset="0"/>
              </a:rPr>
              <a:t>Marked irrationalities on part of homeowners, investors—and probably financial institution executives</a:t>
            </a:r>
          </a:p>
          <a:p>
            <a:pPr lvl="2">
              <a:lnSpc>
                <a:spcPct val="90000"/>
              </a:lnSpc>
            </a:pPr>
            <a:r>
              <a:rPr lang="en-US" sz="2000" dirty="0">
                <a:latin typeface="Cambria" pitchFamily="18" charset="0"/>
              </a:rPr>
              <a:t>They </a:t>
            </a:r>
            <a:r>
              <a:rPr lang="en-US" sz="2000" i="1" dirty="0">
                <a:latin typeface="Cambria" pitchFamily="18" charset="0"/>
              </a:rPr>
              <a:t>may </a:t>
            </a:r>
            <a:r>
              <a:rPr lang="en-US" sz="2000" dirty="0">
                <a:latin typeface="Cambria" pitchFamily="18" charset="0"/>
              </a:rPr>
              <a:t>have been exploiting failures in corporate governance and investor ignorance</a:t>
            </a:r>
          </a:p>
          <a:p>
            <a:pPr lvl="2">
              <a:lnSpc>
                <a:spcPct val="90000"/>
              </a:lnSpc>
            </a:pPr>
            <a:r>
              <a:rPr lang="en-US" sz="2000" dirty="0">
                <a:latin typeface="Cambria" pitchFamily="18" charset="0"/>
              </a:rPr>
              <a:t>But more plausibly, they bought into their own false arguments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Cambria" pitchFamily="18" charset="0"/>
              </a:rPr>
              <a:t>Markets were not efficient, not self-correcting (in relevant time framework)</a:t>
            </a:r>
          </a:p>
          <a:p>
            <a:pPr lvl="2">
              <a:lnSpc>
                <a:spcPct val="90000"/>
              </a:lnSpc>
            </a:pPr>
            <a:r>
              <a:rPr lang="en-US" sz="2000" dirty="0">
                <a:latin typeface="Cambria" pitchFamily="18" charset="0"/>
              </a:rPr>
              <a:t>Huge costs borne by every part of society, in trillions of dollars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Cambria" pitchFamily="18" charset="0"/>
              </a:rPr>
              <a:t>Evolutionary Theories Undermined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r>
              <a:rPr lang="en-US" sz="2800" dirty="0">
                <a:latin typeface="Cambria" pitchFamily="18" charset="0"/>
              </a:rPr>
              <a:t>Firms that did not “follow” the pack—that had not engaged in excessive leverage and other firms of irrational risk taking—would not have survived</a:t>
            </a:r>
          </a:p>
          <a:p>
            <a:pPr lvl="1"/>
            <a:r>
              <a:rPr lang="en-US" sz="2400" dirty="0">
                <a:latin typeface="Cambria" pitchFamily="18" charset="0"/>
              </a:rPr>
              <a:t>Investors demanded high returns</a:t>
            </a:r>
          </a:p>
          <a:p>
            <a:pPr lvl="1"/>
            <a:r>
              <a:rPr lang="en-US" sz="2400" dirty="0">
                <a:latin typeface="Cambria" pitchFamily="18" charset="0"/>
              </a:rPr>
              <a:t>Investors failed to understand the associated risks</a:t>
            </a:r>
          </a:p>
          <a:p>
            <a:r>
              <a:rPr lang="en-US" sz="2800" dirty="0">
                <a:latin typeface="Cambria" pitchFamily="18" charset="0"/>
              </a:rPr>
              <a:t>Firms that had produced “good” innovations may not have been able to market them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Cambria" pitchFamily="18" charset="0"/>
              </a:rPr>
              <a:t>A Moment of Reckoning </a:t>
            </a:r>
            <a:r>
              <a:rPr lang="en-US" sz="4000" dirty="0" smtClean="0">
                <a:latin typeface="Cambria" pitchFamily="18" charset="0"/>
              </a:rPr>
              <a:t/>
            </a:r>
            <a:br>
              <a:rPr lang="en-US" sz="4000" dirty="0" smtClean="0">
                <a:latin typeface="Cambria" pitchFamily="18" charset="0"/>
              </a:rPr>
            </a:br>
            <a:r>
              <a:rPr lang="en-US" sz="4000" dirty="0" smtClean="0">
                <a:latin typeface="Cambria" pitchFamily="18" charset="0"/>
              </a:rPr>
              <a:t>and </a:t>
            </a:r>
            <a:r>
              <a:rPr lang="en-US" sz="4000" dirty="0">
                <a:latin typeface="Cambria" pitchFamily="18" charset="0"/>
              </a:rPr>
              <a:t>Opportunity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r>
              <a:rPr lang="en-US" sz="2800" dirty="0">
                <a:latin typeface="Cambria" pitchFamily="18" charset="0"/>
              </a:rPr>
              <a:t>Prevalent economic models encouraged policies that contributed to the economic crisis</a:t>
            </a:r>
          </a:p>
          <a:p>
            <a:pPr lvl="1"/>
            <a:r>
              <a:rPr lang="en-US" sz="2400" dirty="0">
                <a:latin typeface="Cambria" pitchFamily="18" charset="0"/>
              </a:rPr>
              <a:t>Economists should be included in the list of those to “blame” for the crisis</a:t>
            </a:r>
          </a:p>
          <a:p>
            <a:r>
              <a:rPr lang="en-US" sz="2800" dirty="0">
                <a:latin typeface="Cambria" pitchFamily="18" charset="0"/>
              </a:rPr>
              <a:t>Crisis has exposed major flaws in these models</a:t>
            </a:r>
          </a:p>
          <a:p>
            <a:pPr lvl="1"/>
            <a:r>
              <a:rPr lang="en-US" sz="2400" dirty="0">
                <a:latin typeface="Cambria" pitchFamily="18" charset="0"/>
              </a:rPr>
              <a:t>Not minor details</a:t>
            </a:r>
          </a:p>
          <a:p>
            <a:pPr lvl="1"/>
            <a:r>
              <a:rPr lang="en-US" sz="2400" dirty="0">
                <a:latin typeface="Cambria" pitchFamily="18" charset="0"/>
              </a:rPr>
              <a:t>Many of these problems have occurred repeatedly</a:t>
            </a:r>
          </a:p>
          <a:p>
            <a:r>
              <a:rPr lang="en-US" sz="2800" dirty="0">
                <a:latin typeface="Cambria" pitchFamily="18" charset="0"/>
              </a:rPr>
              <a:t>A window of opportunity:  to construct new theories based on more plausible accounts of individual and firm behavior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Cambria" pitchFamily="18" charset="0"/>
              </a:rPr>
              <a:t>Crisis </a:t>
            </a:r>
            <a:r>
              <a:rPr lang="en-US" sz="4000" dirty="0" smtClean="0">
                <a:latin typeface="Cambria" pitchFamily="18" charset="0"/>
              </a:rPr>
              <a:t>Has Exposed </a:t>
            </a:r>
            <a:br>
              <a:rPr lang="en-US" sz="4000" dirty="0" smtClean="0">
                <a:latin typeface="Cambria" pitchFamily="18" charset="0"/>
              </a:rPr>
            </a:br>
            <a:r>
              <a:rPr lang="en-US" sz="4000" dirty="0" smtClean="0">
                <a:latin typeface="Cambria" pitchFamily="18" charset="0"/>
              </a:rPr>
              <a:t>Fundamental Flaws</a:t>
            </a:r>
            <a:endParaRPr lang="en-US" sz="4000" dirty="0">
              <a:latin typeface="Cambria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Cambria" pitchFamily="18" charset="0"/>
              </a:rPr>
              <a:t>Hard to reconcile much of behavior with a fully competitive market 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Cambria" pitchFamily="18" charset="0"/>
              </a:rPr>
              <a:t>With private returns (bonuses) so huge while social losses for which they were responsible so large, hard to buy into any theory arguing that private rewards correspond to social returns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ambria" pitchFamily="18" charset="0"/>
              </a:rPr>
              <a:t>Undermining basic theory of income distribution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Cambria" pitchFamily="18" charset="0"/>
              </a:rPr>
              <a:t>Many of </a:t>
            </a:r>
            <a:r>
              <a:rPr lang="en-US" sz="4000" dirty="0" smtClean="0">
                <a:latin typeface="Cambria" pitchFamily="18" charset="0"/>
              </a:rPr>
              <a:t>These Problems Have </a:t>
            </a:r>
            <a:br>
              <a:rPr lang="en-US" sz="4000" dirty="0" smtClean="0">
                <a:latin typeface="Cambria" pitchFamily="18" charset="0"/>
              </a:rPr>
            </a:br>
            <a:r>
              <a:rPr lang="en-US" sz="4000" dirty="0" smtClean="0">
                <a:latin typeface="Cambria" pitchFamily="18" charset="0"/>
              </a:rPr>
              <a:t>Been Long Noted</a:t>
            </a:r>
            <a:endParaRPr lang="en-US" sz="4000" dirty="0">
              <a:latin typeface="Cambria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latin typeface="Cambria" pitchFamily="18" charset="0"/>
              </a:rPr>
              <a:t>Just dropping the assumption of perfect information destroys all of classical theorems</a:t>
            </a:r>
          </a:p>
          <a:p>
            <a:pPr lvl="1"/>
            <a:r>
              <a:rPr lang="en-US" sz="2400" dirty="0">
                <a:latin typeface="Cambria" pitchFamily="18" charset="0"/>
              </a:rPr>
              <a:t>Markets are not (constrained) Pareto efficient (Greenwald-Stiglitz, 1986)</a:t>
            </a:r>
          </a:p>
          <a:p>
            <a:pPr lvl="2"/>
            <a:r>
              <a:rPr lang="en-US" sz="2000" dirty="0">
                <a:latin typeface="Cambria" pitchFamily="18" charset="0"/>
              </a:rPr>
              <a:t>Invisible hand invisible, partly because </a:t>
            </a:r>
            <a:r>
              <a:rPr lang="en-US" sz="2000" dirty="0" smtClean="0">
                <a:latin typeface="Cambria" pitchFamily="18" charset="0"/>
              </a:rPr>
              <a:t>it’s </a:t>
            </a:r>
            <a:r>
              <a:rPr lang="en-US" sz="2000" dirty="0">
                <a:latin typeface="Cambria" pitchFamily="18" charset="0"/>
              </a:rPr>
              <a:t>not there</a:t>
            </a:r>
          </a:p>
          <a:p>
            <a:pPr lvl="2"/>
            <a:r>
              <a:rPr lang="en-US" sz="2000" dirty="0">
                <a:latin typeface="Cambria" pitchFamily="18" charset="0"/>
              </a:rPr>
              <a:t>Pursuit of self-interest (greed) does not necessarily lead to societal well being</a:t>
            </a:r>
          </a:p>
          <a:p>
            <a:pPr lvl="1"/>
            <a:r>
              <a:rPr lang="en-US" sz="2400" dirty="0">
                <a:latin typeface="Cambria" pitchFamily="18" charset="0"/>
              </a:rPr>
              <a:t>Even a small amount of information imperfection can give rise to large amounts of monopoly power (Diamond, </a:t>
            </a:r>
            <a:r>
              <a:rPr lang="en-US" sz="2400" dirty="0" smtClean="0">
                <a:latin typeface="Cambria" pitchFamily="18" charset="0"/>
              </a:rPr>
              <a:t>1971; </a:t>
            </a:r>
            <a:r>
              <a:rPr lang="en-US" sz="2400" dirty="0">
                <a:latin typeface="Cambria" pitchFamily="18" charset="0"/>
              </a:rPr>
              <a:t>Stiglitz, 1985)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sz="2800" dirty="0">
                <a:latin typeface="Cambria" pitchFamily="18" charset="0"/>
              </a:rPr>
              <a:t>Even a small amount of information imperfection can result in competitive equilibrium not existing (</a:t>
            </a:r>
            <a:r>
              <a:rPr lang="en-US" sz="2800" dirty="0" smtClean="0">
                <a:latin typeface="Cambria" pitchFamily="18" charset="0"/>
              </a:rPr>
              <a:t>Rothschild-Stiglitz, 1976</a:t>
            </a:r>
            <a:r>
              <a:rPr lang="en-US" sz="2800" dirty="0">
                <a:latin typeface="Cambria" pitchFamily="18" charset="0"/>
              </a:rPr>
              <a:t>)</a:t>
            </a:r>
          </a:p>
          <a:p>
            <a:r>
              <a:rPr lang="en-US" sz="2800" dirty="0">
                <a:latin typeface="Cambria" pitchFamily="18" charset="0"/>
              </a:rPr>
              <a:t>Even a small amount of information imperfection can destroy law of the single price</a:t>
            </a:r>
          </a:p>
          <a:p>
            <a:r>
              <a:rPr lang="en-US" sz="2800" dirty="0">
                <a:latin typeface="Cambria" pitchFamily="18" charset="0"/>
              </a:rPr>
              <a:t>Financial markets cannot be fully efficient—if they were, individuals would not invest in information (Grossman-Stiglitz, 1976, 1980)</a:t>
            </a:r>
          </a:p>
          <a:p>
            <a:pPr lvl="1"/>
            <a:r>
              <a:rPr lang="en-US" sz="2400" dirty="0">
                <a:latin typeface="Cambria" pitchFamily="18" charset="0"/>
              </a:rPr>
              <a:t>Analogous to Schumpeter’s argument for imperfect competition and </a:t>
            </a:r>
            <a:r>
              <a:rPr lang="en-US" sz="2400" dirty="0" smtClean="0">
                <a:latin typeface="Cambria" pitchFamily="18" charset="0"/>
              </a:rPr>
              <a:t>innovation</a:t>
            </a:r>
            <a:endParaRPr lang="en-US" sz="24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mbria" pitchFamily="18" charset="0"/>
              </a:rPr>
              <a:t>Underlying Notions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>
                <a:latin typeface="Cambria" pitchFamily="18" charset="0"/>
              </a:rPr>
              <a:t>Information is different from other commodities</a:t>
            </a:r>
          </a:p>
          <a:p>
            <a:pPr>
              <a:lnSpc>
                <a:spcPct val="90000"/>
              </a:lnSpc>
            </a:pPr>
            <a:r>
              <a:rPr lang="en-US" sz="2600" dirty="0">
                <a:latin typeface="Cambria" pitchFamily="18" charset="0"/>
              </a:rPr>
              <a:t>Markets are rife with agency problems and externalities</a:t>
            </a:r>
          </a:p>
          <a:p>
            <a:pPr>
              <a:lnSpc>
                <a:spcPct val="90000"/>
              </a:lnSpc>
            </a:pPr>
            <a:r>
              <a:rPr lang="en-US" sz="2600" dirty="0">
                <a:latin typeface="Cambria" pitchFamily="18" charset="0"/>
              </a:rPr>
              <a:t>In both cases, there may be marked discrepancies between social returns and private rewards</a:t>
            </a:r>
          </a:p>
          <a:p>
            <a:pPr>
              <a:lnSpc>
                <a:spcPct val="90000"/>
              </a:lnSpc>
            </a:pPr>
            <a:r>
              <a:rPr lang="en-US" sz="2600" dirty="0">
                <a:latin typeface="Cambria" pitchFamily="18" charset="0"/>
              </a:rPr>
              <a:t>With imperfect information pecuniary externalities matter</a:t>
            </a:r>
          </a:p>
          <a:p>
            <a:pPr>
              <a:lnSpc>
                <a:spcPct val="90000"/>
              </a:lnSpc>
            </a:pPr>
            <a:r>
              <a:rPr lang="en-US" sz="2600" dirty="0">
                <a:latin typeface="Cambria" pitchFamily="18" charset="0"/>
              </a:rPr>
              <a:t>Information imperfections are central in financial markets</a:t>
            </a:r>
          </a:p>
          <a:p>
            <a:pPr>
              <a:lnSpc>
                <a:spcPct val="90000"/>
              </a:lnSpc>
            </a:pPr>
            <a:r>
              <a:rPr lang="en-US" sz="2600" dirty="0">
                <a:latin typeface="Cambria" pitchFamily="18" charset="0"/>
              </a:rPr>
              <a:t>Failure of financial markets has imposed large externalities on the rest of society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Cambria" pitchFamily="18" charset="0"/>
              </a:rPr>
              <a:t>Previous Crises Have </a:t>
            </a:r>
            <a:r>
              <a:rPr lang="en-US" sz="4000" dirty="0" smtClean="0">
                <a:latin typeface="Cambria" pitchFamily="18" charset="0"/>
              </a:rPr>
              <a:t/>
            </a:r>
            <a:br>
              <a:rPr lang="en-US" sz="4000" dirty="0" smtClean="0">
                <a:latin typeface="Cambria" pitchFamily="18" charset="0"/>
              </a:rPr>
            </a:br>
            <a:r>
              <a:rPr lang="en-US" sz="4000" dirty="0" smtClean="0">
                <a:latin typeface="Cambria" pitchFamily="18" charset="0"/>
              </a:rPr>
              <a:t>Exposed </a:t>
            </a:r>
            <a:r>
              <a:rPr lang="en-US" sz="4000" dirty="0">
                <a:latin typeface="Cambria" pitchFamily="18" charset="0"/>
              </a:rPr>
              <a:t>Problems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latin typeface="Cambria" pitchFamily="18" charset="0"/>
              </a:rPr>
              <a:t>There have been repeated financial market failures, repeated bailouts</a:t>
            </a:r>
          </a:p>
          <a:p>
            <a:pPr lvl="1"/>
            <a:r>
              <a:rPr lang="en-US" sz="2400" dirty="0">
                <a:latin typeface="Cambria" pitchFamily="18" charset="0"/>
              </a:rPr>
              <a:t>Evidence of failure of financial institutions to perform critical social roles—allocating capital and managing risk, at low </a:t>
            </a:r>
            <a:r>
              <a:rPr lang="en-US" sz="2400" dirty="0" smtClean="0">
                <a:latin typeface="Cambria" pitchFamily="18" charset="0"/>
              </a:rPr>
              <a:t>transaction costs</a:t>
            </a:r>
            <a:endParaRPr lang="en-US" sz="2400" dirty="0">
              <a:latin typeface="Cambria" pitchFamily="18" charset="0"/>
            </a:endParaRPr>
          </a:p>
          <a:p>
            <a:pPr lvl="2"/>
            <a:r>
              <a:rPr lang="en-US" sz="2000" dirty="0">
                <a:latin typeface="Cambria" pitchFamily="18" charset="0"/>
              </a:rPr>
              <a:t>High </a:t>
            </a:r>
            <a:r>
              <a:rPr lang="en-US" sz="2000" dirty="0" smtClean="0">
                <a:latin typeface="Cambria" pitchFamily="18" charset="0"/>
              </a:rPr>
              <a:t>transaction </a:t>
            </a:r>
            <a:r>
              <a:rPr lang="en-US" sz="2000" dirty="0">
                <a:latin typeface="Cambria" pitchFamily="18" charset="0"/>
              </a:rPr>
              <a:t>costs—40% of corporate profits</a:t>
            </a:r>
          </a:p>
          <a:p>
            <a:pPr lvl="2"/>
            <a:r>
              <a:rPr lang="en-US" sz="2000" dirty="0">
                <a:latin typeface="Cambria" pitchFamily="18" charset="0"/>
              </a:rPr>
              <a:t>Confusing ends with means</a:t>
            </a:r>
          </a:p>
          <a:p>
            <a:r>
              <a:rPr lang="en-US" sz="2800" dirty="0">
                <a:latin typeface="Cambria" pitchFamily="18" charset="0"/>
              </a:rPr>
              <a:t>Credit </a:t>
            </a:r>
            <a:r>
              <a:rPr lang="en-US" sz="2800" dirty="0" smtClean="0">
                <a:latin typeface="Cambria" pitchFamily="18" charset="0"/>
              </a:rPr>
              <a:t>boom/bust </a:t>
            </a:r>
            <a:r>
              <a:rPr lang="en-US" sz="2800" dirty="0">
                <a:latin typeface="Cambria" pitchFamily="18" charset="0"/>
              </a:rPr>
              <a:t>cycle largely based on irrationalities</a:t>
            </a:r>
          </a:p>
          <a:p>
            <a:pPr lvl="1"/>
            <a:r>
              <a:rPr lang="en-US" sz="2400" dirty="0">
                <a:latin typeface="Cambria" pitchFamily="18" charset="0"/>
              </a:rPr>
              <a:t>But can </a:t>
            </a:r>
            <a:r>
              <a:rPr lang="en-US" sz="2400" dirty="0" smtClean="0">
                <a:latin typeface="Cambria" pitchFamily="18" charset="0"/>
              </a:rPr>
              <a:t>have </a:t>
            </a:r>
            <a:r>
              <a:rPr lang="en-US" sz="2400" dirty="0">
                <a:latin typeface="Cambria" pitchFamily="18" charset="0"/>
              </a:rPr>
              <a:t>bubbles even under rational expectations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Cambria" pitchFamily="18" charset="0"/>
              </a:rPr>
              <a:t>Market advocates had ignored these lessons both of theory and history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ambria" pitchFamily="18" charset="0"/>
              </a:rPr>
              <a:t>They were not just theoretical niceties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ambria" pitchFamily="18" charset="0"/>
              </a:rPr>
              <a:t>Quantitative importance should have been evident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Cambria" pitchFamily="18" charset="0"/>
              </a:rPr>
              <a:t>Pursued deregulation agenda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ambria" pitchFamily="18" charset="0"/>
              </a:rPr>
              <a:t>With hidden distributive consequences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Cambria" pitchFamily="18" charset="0"/>
              </a:rPr>
              <a:t>Giving priority to derivatives claimants in bankruptcy was a major redistribution of wealth against other claimants—hardly discussed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1933</Words>
  <Application>Microsoft Office PowerPoint</Application>
  <PresentationFormat>On-screen Show (4:3)</PresentationFormat>
  <Paragraphs>197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Default Design</vt:lpstr>
      <vt:lpstr>Homoeconomicus: The Impact  of the Economic Crisis on Economic Theory </vt:lpstr>
      <vt:lpstr>Long-Standing Premises of  Standard Economics</vt:lpstr>
      <vt:lpstr>Crisis Has Exposed  Fundamental Flaws </vt:lpstr>
      <vt:lpstr>Crisis Has Exposed  Fundamental Flaws</vt:lpstr>
      <vt:lpstr>Many of These Problems Have  Been Long Noted</vt:lpstr>
      <vt:lpstr>Slide 6</vt:lpstr>
      <vt:lpstr>Underlying Notions</vt:lpstr>
      <vt:lpstr>Previous Crises Have  Exposed Problems</vt:lpstr>
      <vt:lpstr>Slide 9</vt:lpstr>
      <vt:lpstr>Examples of Irrationality</vt:lpstr>
      <vt:lpstr>Irrationality in Mortgage Markets</vt:lpstr>
      <vt:lpstr>Irrationality in Mortgage Markets</vt:lpstr>
      <vt:lpstr>Irrationality in Securitization</vt:lpstr>
      <vt:lpstr>Irrationality in Securitization</vt:lpstr>
      <vt:lpstr>Irrationality in Securitization</vt:lpstr>
      <vt:lpstr>Irrationality in Securitization</vt:lpstr>
      <vt:lpstr>Irrationality in Derivatives</vt:lpstr>
      <vt:lpstr>Irrationality (or Deception) in Incentive Structures</vt:lpstr>
      <vt:lpstr>Slide 19</vt:lpstr>
      <vt:lpstr>Slide 20</vt:lpstr>
      <vt:lpstr>Slide 21</vt:lpstr>
      <vt:lpstr>Slide 22</vt:lpstr>
      <vt:lpstr>Markets Exploited Consumer Irrationality and Ignorance</vt:lpstr>
      <vt:lpstr>Caught in Their Own Deceptions</vt:lpstr>
      <vt:lpstr>Other Theories  Undermined as Well</vt:lpstr>
      <vt:lpstr>Financial Innovations</vt:lpstr>
      <vt:lpstr>Digression:  On the Measurement  of Economic Performance and  Social Progress</vt:lpstr>
      <vt:lpstr>Financial Markets Resisted  Good Innovations</vt:lpstr>
      <vt:lpstr>Slide 29</vt:lpstr>
      <vt:lpstr>Evolutionary Theories Undermined</vt:lpstr>
      <vt:lpstr>A Moment of Reckoning  and Opportunity</vt:lpstr>
    </vt:vector>
  </TitlesOfParts>
  <Company>Columbia Business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CBS</dc:creator>
  <cp:lastModifiedBy>jb2632</cp:lastModifiedBy>
  <cp:revision>9</cp:revision>
  <dcterms:created xsi:type="dcterms:W3CDTF">2009-12-29T21:47:25Z</dcterms:created>
  <dcterms:modified xsi:type="dcterms:W3CDTF">2010-01-07T20:02:31Z</dcterms:modified>
</cp:coreProperties>
</file>