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6" r:id="rId2"/>
    <p:sldId id="257" r:id="rId3"/>
    <p:sldId id="270" r:id="rId4"/>
    <p:sldId id="271" r:id="rId5"/>
    <p:sldId id="272" r:id="rId6"/>
    <p:sldId id="273"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8" r:id="rId20"/>
    <p:sldId id="275" r:id="rId21"/>
    <p:sldId id="276" r:id="rId22"/>
    <p:sldId id="277"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Objects="1">
      <p:cViewPr varScale="1">
        <p:scale>
          <a:sx n="66" d="100"/>
          <a:sy n="66" d="100"/>
        </p:scale>
        <p:origin x="-45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23A2D0-CFAD-4E43-BE97-E39FA8757EB5}" type="datetimeFigureOut">
              <a:rPr lang="en-US" smtClean="0"/>
              <a:t>8/20/2010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6C6CFC-B4E7-4DF6-BC28-35A2B43E59A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6C6CFC-B4E7-4DF6-BC28-35A2B43E59A4}"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6C6CFC-B4E7-4DF6-BC28-35A2B43E59A4}" type="slidenum">
              <a:rPr lang="en-US" smtClean="0"/>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6C6CFC-B4E7-4DF6-BC28-35A2B43E59A4}" type="slidenum">
              <a:rPr lang="en-US" smtClean="0"/>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6C6CFC-B4E7-4DF6-BC28-35A2B43E59A4}" type="slidenum">
              <a:rPr lang="en-US" smtClean="0"/>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6C6CFC-B4E7-4DF6-BC28-35A2B43E59A4}" type="slidenum">
              <a:rPr lang="en-US" smtClean="0"/>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6C6CFC-B4E7-4DF6-BC28-35A2B43E59A4}" type="slidenum">
              <a:rPr lang="en-US" smtClean="0"/>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6C6CFC-B4E7-4DF6-BC28-35A2B43E59A4}" type="slidenum">
              <a:rPr lang="en-US" smtClean="0"/>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6C6CFC-B4E7-4DF6-BC28-35A2B43E59A4}" type="slidenum">
              <a:rPr lang="en-US" smtClean="0"/>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6C6CFC-B4E7-4DF6-BC28-35A2B43E59A4}" type="slidenum">
              <a:rPr lang="en-US" smtClean="0"/>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6C6CFC-B4E7-4DF6-BC28-35A2B43E59A4}" type="slidenum">
              <a:rPr lang="en-US" smtClean="0"/>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6C6CFC-B4E7-4DF6-BC28-35A2B43E59A4}" type="slidenum">
              <a:rPr lang="en-US" smtClean="0"/>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6C6CFC-B4E7-4DF6-BC28-35A2B43E59A4}" type="slidenum">
              <a:rPr lang="en-US" smtClean="0"/>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6C6CFC-B4E7-4DF6-BC28-35A2B43E59A4}" type="slidenum">
              <a:rPr lang="en-US" smtClean="0"/>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6C6CFC-B4E7-4DF6-BC28-35A2B43E59A4}" type="slidenum">
              <a:rPr lang="en-US" smtClean="0"/>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6C6CFC-B4E7-4DF6-BC28-35A2B43E59A4}" type="slidenum">
              <a:rPr lang="en-US" smtClean="0"/>
              <a:t>22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6C6CFC-B4E7-4DF6-BC28-35A2B43E59A4}"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6C6CFC-B4E7-4DF6-BC28-35A2B43E59A4}"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6C6CFC-B4E7-4DF6-BC28-35A2B43E59A4}"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6C6CFC-B4E7-4DF6-BC28-35A2B43E59A4}"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6C6CFC-B4E7-4DF6-BC28-35A2B43E59A4}"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6C6CFC-B4E7-4DF6-BC28-35A2B43E59A4}"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6C6CFC-B4E7-4DF6-BC28-35A2B43E59A4}"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E115ABE-8CDA-684C-8466-2C8D6C64F5BA}" type="datetimeFigureOut">
              <a:rPr lang="en-US" smtClean="0"/>
              <a:pPr/>
              <a:t>8/20/2010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01D71D-552E-2347-9713-B5659BBE0B8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115ABE-8CDA-684C-8466-2C8D6C64F5BA}" type="datetimeFigureOut">
              <a:rPr lang="en-US" smtClean="0"/>
              <a:pPr/>
              <a:t>8/20/2010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01D71D-552E-2347-9713-B5659BBE0B8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115ABE-8CDA-684C-8466-2C8D6C64F5BA}" type="datetimeFigureOut">
              <a:rPr lang="en-US" smtClean="0"/>
              <a:pPr/>
              <a:t>8/20/2010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01D71D-552E-2347-9713-B5659BBE0B8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115ABE-8CDA-684C-8466-2C8D6C64F5BA}" type="datetimeFigureOut">
              <a:rPr lang="en-US" smtClean="0"/>
              <a:pPr/>
              <a:t>8/20/2010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01D71D-552E-2347-9713-B5659BBE0B8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115ABE-8CDA-684C-8466-2C8D6C64F5BA}" type="datetimeFigureOut">
              <a:rPr lang="en-US" smtClean="0"/>
              <a:pPr/>
              <a:t>8/20/2010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01D71D-552E-2347-9713-B5659BBE0B8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E115ABE-8CDA-684C-8466-2C8D6C64F5BA}" type="datetimeFigureOut">
              <a:rPr lang="en-US" smtClean="0"/>
              <a:pPr/>
              <a:t>8/20/2010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01D71D-552E-2347-9713-B5659BBE0B8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E115ABE-8CDA-684C-8466-2C8D6C64F5BA}" type="datetimeFigureOut">
              <a:rPr lang="en-US" smtClean="0"/>
              <a:pPr/>
              <a:t>8/20/2010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01D71D-552E-2347-9713-B5659BBE0B8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E115ABE-8CDA-684C-8466-2C8D6C64F5BA}" type="datetimeFigureOut">
              <a:rPr lang="en-US" smtClean="0"/>
              <a:pPr/>
              <a:t>8/20/2010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01D71D-552E-2347-9713-B5659BBE0B8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115ABE-8CDA-684C-8466-2C8D6C64F5BA}" type="datetimeFigureOut">
              <a:rPr lang="en-US" smtClean="0"/>
              <a:pPr/>
              <a:t>8/20/2010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01D71D-552E-2347-9713-B5659BBE0B8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115ABE-8CDA-684C-8466-2C8D6C64F5BA}" type="datetimeFigureOut">
              <a:rPr lang="en-US" smtClean="0"/>
              <a:pPr/>
              <a:t>8/20/2010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01D71D-552E-2347-9713-B5659BBE0B8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115ABE-8CDA-684C-8466-2C8D6C64F5BA}" type="datetimeFigureOut">
              <a:rPr lang="en-US" smtClean="0"/>
              <a:pPr/>
              <a:t>8/20/2010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01D71D-552E-2347-9713-B5659BBE0B8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115ABE-8CDA-684C-8466-2C8D6C64F5BA}" type="datetimeFigureOut">
              <a:rPr lang="en-US" smtClean="0"/>
              <a:pPr/>
              <a:t>8/20/2010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01D71D-552E-2347-9713-B5659BBE0B8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Challenges for the Future of the Global Economy</a:t>
            </a:r>
            <a:endParaRPr lang="en-US" dirty="0"/>
          </a:p>
        </p:txBody>
      </p:sp>
      <p:sp>
        <p:nvSpPr>
          <p:cNvPr id="3" name="Subtitle 2"/>
          <p:cNvSpPr>
            <a:spLocks noGrp="1"/>
          </p:cNvSpPr>
          <p:nvPr>
            <p:ph type="subTitle" idx="1"/>
          </p:nvPr>
        </p:nvSpPr>
        <p:spPr/>
        <p:txBody>
          <a:bodyPr/>
          <a:lstStyle/>
          <a:p>
            <a:r>
              <a:rPr lang="en-US" dirty="0" smtClean="0"/>
              <a:t>Joseph E. Stiglitz</a:t>
            </a:r>
          </a:p>
          <a:p>
            <a:r>
              <a:rPr lang="en-US" dirty="0" smtClean="0"/>
              <a:t>Brisbane</a:t>
            </a:r>
          </a:p>
          <a:p>
            <a:r>
              <a:rPr lang="en-US" dirty="0" smtClean="0"/>
              <a:t>July , 2010</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a:t>
            </a:r>
            <a:endParaRPr lang="en-US" dirty="0"/>
          </a:p>
        </p:txBody>
      </p:sp>
      <p:sp>
        <p:nvSpPr>
          <p:cNvPr id="3" name="Content Placeholder 2"/>
          <p:cNvSpPr>
            <a:spLocks noGrp="1"/>
          </p:cNvSpPr>
          <p:nvPr>
            <p:ph idx="1"/>
          </p:nvPr>
        </p:nvSpPr>
        <p:spPr/>
        <p:txBody>
          <a:bodyPr/>
          <a:lstStyle/>
          <a:p>
            <a:r>
              <a:rPr lang="en-US" dirty="0" smtClean="0"/>
              <a:t>Better financial regulation</a:t>
            </a:r>
          </a:p>
          <a:p>
            <a:r>
              <a:rPr lang="en-US" dirty="0" smtClean="0"/>
              <a:t>Taxing speculative activity</a:t>
            </a:r>
          </a:p>
          <a:p>
            <a:pPr lvl="1"/>
            <a:r>
              <a:rPr lang="en-US" dirty="0" smtClean="0"/>
              <a:t>Consistent with principle that it is better to tax externalities (like pollution) than good things (like work and savings)</a:t>
            </a:r>
          </a:p>
          <a:p>
            <a:pPr lvl="1"/>
            <a:r>
              <a:rPr lang="en-US" dirty="0" smtClean="0"/>
              <a:t>In fact, some parts of the financial sector has received massive subsidies, bailouts, that have contributed to its become over bloated</a:t>
            </a:r>
          </a:p>
          <a:p>
            <a:pPr lvl="1">
              <a:buNone/>
            </a:pPr>
            <a:r>
              <a:rPr lang="en-US" dirty="0" smtClean="0"/>
              <a:t>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Euro instability</a:t>
            </a:r>
            <a:endParaRPr lang="en-US" dirty="0"/>
          </a:p>
        </p:txBody>
      </p:sp>
      <p:sp>
        <p:nvSpPr>
          <p:cNvPr id="3" name="Content Placeholder 2"/>
          <p:cNvSpPr>
            <a:spLocks noGrp="1"/>
          </p:cNvSpPr>
          <p:nvPr>
            <p:ph idx="1"/>
          </p:nvPr>
        </p:nvSpPr>
        <p:spPr/>
        <p:txBody>
          <a:bodyPr/>
          <a:lstStyle/>
          <a:p>
            <a:r>
              <a:rPr lang="en-US" dirty="0" smtClean="0"/>
              <a:t>Likely to contribute to global instability in the near future</a:t>
            </a:r>
          </a:p>
          <a:p>
            <a:r>
              <a:rPr lang="en-US" dirty="0" smtClean="0"/>
              <a:t>Euro took away two critical adjustment mechanisms (interest rate, exchange rate)</a:t>
            </a:r>
          </a:p>
          <a:p>
            <a:r>
              <a:rPr lang="en-US" dirty="0" smtClean="0"/>
              <a:t>But did not replace them with anything</a:t>
            </a:r>
          </a:p>
          <a:p>
            <a:r>
              <a:rPr lang="en-US" dirty="0" smtClean="0"/>
              <a:t>Need a European solidarity fund for stabilization</a:t>
            </a:r>
          </a:p>
          <a:p>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Current discussion are not leading to a long term effective solution</a:t>
            </a:r>
          </a:p>
          <a:p>
            <a:pPr lvl="1"/>
            <a:r>
              <a:rPr lang="en-US" dirty="0" smtClean="0"/>
              <a:t>Shared austerity will weaken Europe and the world</a:t>
            </a:r>
          </a:p>
          <a:p>
            <a:pPr lvl="1"/>
            <a:r>
              <a:rPr lang="en-US" dirty="0" smtClean="0"/>
              <a:t>Problem was not inadequate enforcement of budget rules</a:t>
            </a:r>
          </a:p>
          <a:p>
            <a:pPr lvl="2"/>
            <a:r>
              <a:rPr lang="en-US" dirty="0" smtClean="0"/>
              <a:t>Spain had a surplus before the crisis</a:t>
            </a:r>
          </a:p>
          <a:p>
            <a:pPr lvl="2"/>
            <a:r>
              <a:rPr lang="en-US" dirty="0" smtClean="0"/>
              <a:t>Can be quick turnaround in fiscal position</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new global reserve system</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Makes little sense for global financial system to be so dependent on the currency of a single country</a:t>
            </a:r>
          </a:p>
          <a:p>
            <a:pPr lvl="1"/>
            <a:r>
              <a:rPr lang="en-US" dirty="0" smtClean="0"/>
              <a:t>Especially in a multi-polar world</a:t>
            </a:r>
          </a:p>
          <a:p>
            <a:pPr lvl="1"/>
            <a:r>
              <a:rPr lang="en-US" dirty="0" smtClean="0"/>
              <a:t>And especially as confidence in U.S. economy is weakening</a:t>
            </a:r>
          </a:p>
          <a:p>
            <a:r>
              <a:rPr lang="en-US" dirty="0" smtClean="0"/>
              <a:t>Current system contributes to instability, weak aggregate demand, and is unfair</a:t>
            </a:r>
          </a:p>
          <a:p>
            <a:pPr lvl="1"/>
            <a:r>
              <a:rPr lang="en-US" dirty="0" smtClean="0"/>
              <a:t>Every year, hundreds of billions of dollars are set aside as “precautionary savings” (reserves)</a:t>
            </a:r>
          </a:p>
          <a:p>
            <a:pPr lvl="1"/>
            <a:r>
              <a:rPr lang="en-US" dirty="0" smtClean="0"/>
              <a:t>Poor countries are lending to the U.S. at low interest rates (and sometimes borrowing back at much higher interest rates)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Increasing support for a new global reserve system</a:t>
            </a:r>
          </a:p>
          <a:p>
            <a:pPr lvl="1"/>
            <a:r>
              <a:rPr lang="en-US" dirty="0" smtClean="0"/>
              <a:t>UN Commission</a:t>
            </a:r>
          </a:p>
          <a:p>
            <a:pPr lvl="1"/>
            <a:r>
              <a:rPr lang="en-US" dirty="0" smtClean="0"/>
              <a:t>China, other countries holding reserves</a:t>
            </a:r>
          </a:p>
          <a:p>
            <a:r>
              <a:rPr lang="en-US" dirty="0" smtClean="0"/>
              <a:t>Well designed system could also be used to finance climate change, meet other global needs</a:t>
            </a:r>
          </a:p>
          <a:p>
            <a:r>
              <a:rPr lang="en-US" dirty="0" smtClean="0"/>
              <a:t>Old idea—Keynes advocated it 75 years ago</a:t>
            </a:r>
          </a:p>
          <a:p>
            <a:pPr lvl="1"/>
            <a:r>
              <a:rPr lang="en-US" dirty="0" smtClean="0"/>
              <a:t>But it is an idea whose time has come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Creating a new global financial regulatory system</a:t>
            </a:r>
            <a:br>
              <a:rPr lang="en-US" dirty="0" smtClean="0"/>
            </a:br>
            <a:endParaRPr lang="en-US" dirty="0"/>
          </a:p>
        </p:txBody>
      </p:sp>
      <p:sp>
        <p:nvSpPr>
          <p:cNvPr id="3" name="Content Placeholder 2"/>
          <p:cNvSpPr>
            <a:spLocks noGrp="1"/>
          </p:cNvSpPr>
          <p:nvPr>
            <p:ph idx="1"/>
          </p:nvPr>
        </p:nvSpPr>
        <p:spPr/>
        <p:txBody>
          <a:bodyPr>
            <a:normAutofit fontScale="92500"/>
          </a:bodyPr>
          <a:lstStyle/>
          <a:p>
            <a:r>
              <a:rPr lang="en-US" dirty="0" smtClean="0"/>
              <a:t>Finance is global, and without a global regulatory system, there is risk of arbitrage, circumvention</a:t>
            </a:r>
          </a:p>
          <a:p>
            <a:r>
              <a:rPr lang="en-US" dirty="0" smtClean="0"/>
              <a:t>Basic principles clear:  transparency, incentives (not to engage in excessive risk taking), restraints (against excessive risk taking, including through derivatives), structures (like Glass </a:t>
            </a:r>
            <a:r>
              <a:rPr lang="en-US" dirty="0" err="1" smtClean="0"/>
              <a:t>Steagall</a:t>
            </a:r>
            <a:r>
              <a:rPr lang="en-US" dirty="0" smtClean="0"/>
              <a:t>, Volcker rule, to reduce scope for conflicts of interest, excessive risk taking, etc)  and consumer/investor protection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smtClean="0"/>
              <a:t>But power of banking lobby, especially in US, too strong to get adequate regulation</a:t>
            </a:r>
          </a:p>
          <a:p>
            <a:pPr lvl="1"/>
            <a:r>
              <a:rPr lang="en-US" dirty="0" smtClean="0"/>
              <a:t>Though Goldman Sachs, through its various exposed practices proved best lobbyist for reforms</a:t>
            </a:r>
          </a:p>
          <a:p>
            <a:r>
              <a:rPr lang="en-US" dirty="0" smtClean="0"/>
              <a:t>Each country has a responsibility to protect its own citizens and economy</a:t>
            </a:r>
          </a:p>
          <a:p>
            <a:pPr lvl="1"/>
            <a:r>
              <a:rPr lang="en-US" dirty="0" smtClean="0"/>
              <a:t>Global coordination being used as a delaying device</a:t>
            </a:r>
          </a:p>
          <a:p>
            <a:pPr lvl="1"/>
            <a:r>
              <a:rPr lang="en-US" dirty="0" smtClean="0"/>
              <a:t>Each country adopt its own protective rules</a:t>
            </a:r>
          </a:p>
          <a:p>
            <a:pPr lvl="1"/>
            <a:r>
              <a:rPr lang="en-US" dirty="0" smtClean="0"/>
              <a:t>Then a period of harmonization</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Addressing the problems of global warming</a:t>
            </a:r>
            <a:br>
              <a:rPr lang="en-US" dirty="0" smtClean="0"/>
            </a:br>
            <a:endParaRPr lang="en-US" dirty="0"/>
          </a:p>
        </p:txBody>
      </p:sp>
      <p:sp>
        <p:nvSpPr>
          <p:cNvPr id="3" name="Content Placeholder 2"/>
          <p:cNvSpPr>
            <a:spLocks noGrp="1"/>
          </p:cNvSpPr>
          <p:nvPr>
            <p:ph idx="1"/>
          </p:nvPr>
        </p:nvSpPr>
        <p:spPr/>
        <p:txBody>
          <a:bodyPr/>
          <a:lstStyle/>
          <a:p>
            <a:r>
              <a:rPr lang="en-US" dirty="0" smtClean="0"/>
              <a:t>Global warming is an example of a global public good—all will be affected</a:t>
            </a:r>
          </a:p>
          <a:p>
            <a:r>
              <a:rPr lang="en-US" dirty="0" smtClean="0"/>
              <a:t>There is an imperative to cut back on emissions</a:t>
            </a:r>
          </a:p>
          <a:p>
            <a:pPr lvl="1"/>
            <a:r>
              <a:rPr lang="en-US" dirty="0" smtClean="0"/>
              <a:t>We have only one planet</a:t>
            </a:r>
          </a:p>
          <a:p>
            <a:pPr lvl="1"/>
            <a:r>
              <a:rPr lang="en-US" dirty="0" smtClean="0"/>
              <a:t>And risk of current strategy too large</a:t>
            </a:r>
          </a:p>
          <a:p>
            <a:r>
              <a:rPr lang="en-US" dirty="0" smtClean="0"/>
              <a:t>The only question is how to share the burden</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approaches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Coordinated carbon taxes</a:t>
            </a:r>
          </a:p>
          <a:p>
            <a:r>
              <a:rPr lang="en-US" dirty="0" smtClean="0"/>
              <a:t>Cap and trade</a:t>
            </a:r>
          </a:p>
          <a:p>
            <a:pPr lvl="1"/>
            <a:r>
              <a:rPr lang="en-US" dirty="0" smtClean="0"/>
              <a:t>Fair allocation of caps</a:t>
            </a:r>
          </a:p>
          <a:p>
            <a:r>
              <a:rPr lang="en-US" dirty="0" smtClean="0"/>
              <a:t>Both will need effective enforcement (like Montreal convention)—trade sanctions</a:t>
            </a:r>
          </a:p>
          <a:p>
            <a:r>
              <a:rPr lang="en-US" dirty="0" smtClean="0"/>
              <a:t>Any equitable solution will require large reductions in carbon emissions by advanced industrial countries—and the longer actions are delayed, the greater the more draconian reductions will have to be (carbon space is being used up)</a:t>
            </a:r>
          </a:p>
          <a:p>
            <a:endParaRPr lang="en-US" dirty="0" smtClean="0"/>
          </a:p>
          <a:p>
            <a:pPr>
              <a:buNone/>
            </a:pPr>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Greening economy can be part of the solution to economic recovery</a:t>
            </a:r>
          </a:p>
          <a:p>
            <a:pPr lvl="1"/>
            <a:r>
              <a:rPr lang="en-US" dirty="0" smtClean="0"/>
              <a:t>Restoring America’s consumption is not </a:t>
            </a:r>
            <a:r>
              <a:rPr lang="en-US" smtClean="0"/>
              <a:t>a solution</a:t>
            </a:r>
          </a:p>
          <a:p>
            <a:r>
              <a:rPr lang="en-US" dirty="0" smtClean="0"/>
              <a:t>A new economic model</a:t>
            </a:r>
          </a:p>
          <a:p>
            <a:pPr lvl="1"/>
            <a:r>
              <a:rPr lang="en-US" dirty="0" smtClean="0"/>
              <a:t>Innovation focusing on saving resources, not labor, or financial innovations circumventing regulations, taxes, and accounting standards</a:t>
            </a:r>
          </a:p>
          <a:p>
            <a:pPr lvl="1"/>
            <a:r>
              <a:rPr lang="en-US" dirty="0" smtClean="0"/>
              <a:t>Investments to respond to the challenges of global warming and poverty</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Seven key challenges</a:t>
            </a:r>
            <a:endParaRPr lang="en-US" dirty="0"/>
          </a:p>
        </p:txBody>
      </p:sp>
      <p:sp>
        <p:nvSpPr>
          <p:cNvPr id="3" name="Content Placeholder 2"/>
          <p:cNvSpPr>
            <a:spLocks noGrp="1"/>
          </p:cNvSpPr>
          <p:nvPr>
            <p:ph idx="1"/>
          </p:nvPr>
        </p:nvSpPr>
        <p:spPr/>
        <p:txBody>
          <a:bodyPr>
            <a:normAutofit lnSpcReduction="10000"/>
          </a:bodyPr>
          <a:lstStyle/>
          <a:p>
            <a:r>
              <a:rPr lang="en-US" dirty="0" smtClean="0"/>
              <a:t>Recovering from the global slowdown</a:t>
            </a:r>
          </a:p>
          <a:p>
            <a:r>
              <a:rPr lang="en-US" dirty="0" smtClean="0"/>
              <a:t>Addressing global imbalances</a:t>
            </a:r>
          </a:p>
          <a:p>
            <a:r>
              <a:rPr lang="en-US" dirty="0" smtClean="0"/>
              <a:t>Creating a more stable global financial system</a:t>
            </a:r>
          </a:p>
          <a:p>
            <a:r>
              <a:rPr lang="en-US" dirty="0" smtClean="0"/>
              <a:t>Creating a new global reserve system</a:t>
            </a:r>
          </a:p>
          <a:p>
            <a:r>
              <a:rPr lang="en-US" dirty="0" smtClean="0"/>
              <a:t>Creating a new global financial regulatory system</a:t>
            </a:r>
          </a:p>
          <a:p>
            <a:r>
              <a:rPr lang="en-US" dirty="0" smtClean="0"/>
              <a:t>Addressing the problems of global warming</a:t>
            </a:r>
          </a:p>
          <a:p>
            <a:r>
              <a:rPr lang="en-US" dirty="0" smtClean="0"/>
              <a:t>Devising a better system of global governance</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Devising a better system of global governance</a:t>
            </a:r>
            <a:br>
              <a:rPr lang="en-US" dirty="0" smtClean="0"/>
            </a:br>
            <a:endParaRPr lang="en-US" dirty="0"/>
          </a:p>
        </p:txBody>
      </p:sp>
      <p:sp>
        <p:nvSpPr>
          <p:cNvPr id="3" name="Content Placeholder 2"/>
          <p:cNvSpPr>
            <a:spLocks noGrp="1"/>
          </p:cNvSpPr>
          <p:nvPr>
            <p:ph idx="1"/>
          </p:nvPr>
        </p:nvSpPr>
        <p:spPr/>
        <p:txBody>
          <a:bodyPr>
            <a:normAutofit fontScale="92500"/>
          </a:bodyPr>
          <a:lstStyle/>
          <a:p>
            <a:r>
              <a:rPr lang="en-US" dirty="0" smtClean="0"/>
              <a:t>Global financial institutions have failed</a:t>
            </a:r>
          </a:p>
          <a:p>
            <a:r>
              <a:rPr lang="en-US" dirty="0" smtClean="0"/>
              <a:t>G-20 is not inclusive and lacks political legitimacy</a:t>
            </a:r>
          </a:p>
          <a:p>
            <a:r>
              <a:rPr lang="en-US" dirty="0" smtClean="0"/>
              <a:t>What is needed:  a global economic coordinating council</a:t>
            </a:r>
          </a:p>
          <a:p>
            <a:pPr lvl="1"/>
            <a:r>
              <a:rPr lang="en-US" dirty="0" smtClean="0"/>
              <a:t>Based on principles of representation</a:t>
            </a:r>
          </a:p>
          <a:p>
            <a:pPr lvl="1"/>
            <a:r>
              <a:rPr lang="en-US" dirty="0" smtClean="0"/>
              <a:t>Small enough to reach decisions, large enough to have diverse circumstances of different countries adequately represented</a:t>
            </a:r>
          </a:p>
          <a:p>
            <a:pPr lvl="1"/>
            <a:r>
              <a:rPr lang="en-US" dirty="0" smtClean="0"/>
              <a:t>G-20 may evolve in this direction</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smtClean="0"/>
              <a:t>Long list of issues to be discussed</a:t>
            </a:r>
          </a:p>
          <a:p>
            <a:pPr lvl="1"/>
            <a:r>
              <a:rPr lang="en-US" dirty="0" smtClean="0"/>
              <a:t>Those I’ve discussed today</a:t>
            </a:r>
          </a:p>
          <a:p>
            <a:pPr lvl="1"/>
            <a:r>
              <a:rPr lang="en-US" dirty="0" smtClean="0"/>
              <a:t>Understanding better the root causes of weaknesses in the economy today</a:t>
            </a:r>
          </a:p>
          <a:p>
            <a:pPr lvl="1"/>
            <a:r>
              <a:rPr lang="en-US" dirty="0" smtClean="0"/>
              <a:t>Understanding better the root causes of why countries have been accumulating such large reserves</a:t>
            </a:r>
          </a:p>
          <a:p>
            <a:pPr lvl="1"/>
            <a:r>
              <a:rPr lang="en-US" dirty="0" smtClean="0"/>
              <a:t>Better systems of risk mitigation</a:t>
            </a:r>
          </a:p>
          <a:p>
            <a:pPr lvl="1"/>
            <a:r>
              <a:rPr lang="en-US" dirty="0" smtClean="0"/>
              <a:t>Sovereign Debt Restructuring Mechanism</a:t>
            </a:r>
          </a:p>
          <a:p>
            <a:pPr lvl="1"/>
            <a:r>
              <a:rPr lang="en-US" dirty="0" smtClean="0"/>
              <a:t>Better ways of financing developing country growth</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Silver Lining on Global Crisis</a:t>
            </a:r>
            <a:endParaRPr lang="en-US" dirty="0"/>
          </a:p>
        </p:txBody>
      </p:sp>
      <p:sp>
        <p:nvSpPr>
          <p:cNvPr id="3" name="Content Placeholder 2"/>
          <p:cNvSpPr>
            <a:spLocks noGrp="1"/>
          </p:cNvSpPr>
          <p:nvPr>
            <p:ph idx="1"/>
          </p:nvPr>
        </p:nvSpPr>
        <p:spPr/>
        <p:txBody>
          <a:bodyPr>
            <a:normAutofit/>
          </a:bodyPr>
          <a:lstStyle/>
          <a:p>
            <a:r>
              <a:rPr lang="en-US" dirty="0" smtClean="0"/>
              <a:t>Has brought home the need for global cooperation—and the risks of failure</a:t>
            </a:r>
          </a:p>
          <a:p>
            <a:r>
              <a:rPr lang="en-US" dirty="0" smtClean="0"/>
              <a:t>In the aftermath of the Great Depression and World War II, current international institutions were created</a:t>
            </a:r>
          </a:p>
          <a:p>
            <a:r>
              <a:rPr lang="en-US" dirty="0" smtClean="0"/>
              <a:t>These are now not up to the tasks posed by globalization today</a:t>
            </a:r>
          </a:p>
          <a:p>
            <a:r>
              <a:rPr lang="en-US" dirty="0" smtClean="0"/>
              <a:t>The hope is that we will seize this </a:t>
            </a:r>
            <a:r>
              <a:rPr lang="en-US" smtClean="0"/>
              <a:t>opportunity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Globalization Perspective</a:t>
            </a:r>
            <a:endParaRPr lang="en-US" dirty="0"/>
          </a:p>
        </p:txBody>
      </p:sp>
      <p:sp>
        <p:nvSpPr>
          <p:cNvPr id="3" name="Content Placeholder 2"/>
          <p:cNvSpPr>
            <a:spLocks noGrp="1"/>
          </p:cNvSpPr>
          <p:nvPr>
            <p:ph idx="1"/>
          </p:nvPr>
        </p:nvSpPr>
        <p:spPr/>
        <p:txBody>
          <a:bodyPr/>
          <a:lstStyle/>
          <a:p>
            <a:r>
              <a:rPr lang="en-US" dirty="0" smtClean="0"/>
              <a:t>Our economy has become global; globalization has increased our interdependence</a:t>
            </a:r>
          </a:p>
          <a:p>
            <a:r>
              <a:rPr lang="en-US" dirty="0" smtClean="0"/>
              <a:t>Yet decision making remains at the national and sub-national level; economic globalization has outpaced political globalization</a:t>
            </a:r>
          </a:p>
          <a:p>
            <a:r>
              <a:rPr lang="en-US" dirty="0" smtClean="0"/>
              <a:t>We focus on benefits/costs to ourselves, with insufficient attention to effects on others (externalities)</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This was manifest in run-up to crisis</a:t>
            </a:r>
          </a:p>
          <a:p>
            <a:pPr lvl="1"/>
            <a:r>
              <a:rPr lang="en-US" dirty="0" smtClean="0"/>
              <a:t>America exported its toxic mortgages around the world, contributing to financial problems elsewhere</a:t>
            </a:r>
          </a:p>
          <a:p>
            <a:pPr lvl="1"/>
            <a:r>
              <a:rPr lang="en-US" dirty="0" smtClean="0"/>
              <a:t>Iceland’s inadequately regulated banks caused problems in U.K. and Netherlands</a:t>
            </a:r>
          </a:p>
          <a:p>
            <a:r>
              <a:rPr lang="en-US" dirty="0" smtClean="0"/>
              <a:t>At moment of crisis, there was an awareness of need for global cooperation</a:t>
            </a:r>
          </a:p>
          <a:p>
            <a:pPr lvl="1"/>
            <a:r>
              <a:rPr lang="en-US" dirty="0" smtClean="0"/>
              <a:t>But that moment has passed</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Expansionary fiscal measures (stimulus packages) bring benefits to trading partners</a:t>
            </a:r>
          </a:p>
          <a:p>
            <a:pPr lvl="1"/>
            <a:r>
              <a:rPr lang="en-US" dirty="0" smtClean="0"/>
              <a:t>But countries focus only on expansionary effects at home, and balance those benefits with cost of increased debt</a:t>
            </a:r>
          </a:p>
          <a:p>
            <a:pPr lvl="1"/>
            <a:r>
              <a:rPr lang="en-US" dirty="0" smtClean="0"/>
              <a:t>Global multipliers larger than domestic multiplier</a:t>
            </a:r>
          </a:p>
          <a:p>
            <a:r>
              <a:rPr lang="en-US" dirty="0" smtClean="0"/>
              <a:t>Beggar thy neighbor policies result in benefits at expense of neighbors</a:t>
            </a:r>
          </a:p>
          <a:p>
            <a:pPr lvl="1"/>
            <a:r>
              <a:rPr lang="en-US" dirty="0" smtClean="0"/>
              <a:t>Buy America provisions in stimulus</a:t>
            </a:r>
          </a:p>
          <a:p>
            <a:pPr lvl="1"/>
            <a:r>
              <a:rPr lang="en-US" dirty="0" smtClean="0"/>
              <a:t>But WTO limited extent of protectionism</a:t>
            </a:r>
          </a:p>
          <a:p>
            <a:pPr lvl="1"/>
            <a:r>
              <a:rPr lang="en-US" dirty="0" smtClean="0"/>
              <a:t>Competitive devaluations</a:t>
            </a:r>
          </a:p>
          <a:p>
            <a:pPr lvl="1"/>
            <a:r>
              <a:rPr lang="en-US" dirty="0" smtClean="0"/>
              <a:t>Exchange rates are like negative beauty contests</a:t>
            </a:r>
          </a:p>
          <a:p>
            <a:pPr lvl="1"/>
            <a:r>
              <a:rPr lang="en-US" dirty="0" smtClean="0"/>
              <a:t>US was winning; now Europe is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run up to crisis, there was a race to bottom in regulation—in attempt to attract financial sector</a:t>
            </a:r>
          </a:p>
          <a:p>
            <a:pPr lvl="1"/>
            <a:r>
              <a:rPr lang="en-US" dirty="0" smtClean="0"/>
              <a:t>Everybody was the loser</a:t>
            </a:r>
          </a:p>
          <a:p>
            <a:pPr lvl="1"/>
            <a:r>
              <a:rPr lang="en-US" dirty="0" smtClean="0"/>
              <a:t>But same concerns are playing a big role in debates about regulatory reform</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Recovering from the global slowdown</a:t>
            </a:r>
            <a:endParaRPr lang="en-US" dirty="0"/>
          </a:p>
        </p:txBody>
      </p:sp>
      <p:sp>
        <p:nvSpPr>
          <p:cNvPr id="3" name="Content Placeholder 2"/>
          <p:cNvSpPr>
            <a:spLocks noGrp="1"/>
          </p:cNvSpPr>
          <p:nvPr>
            <p:ph idx="1"/>
          </p:nvPr>
        </p:nvSpPr>
        <p:spPr/>
        <p:txBody>
          <a:bodyPr>
            <a:normAutofit lnSpcReduction="10000"/>
          </a:bodyPr>
          <a:lstStyle/>
          <a:p>
            <a:r>
              <a:rPr lang="en-US" dirty="0" smtClean="0"/>
              <a:t>Will be slow</a:t>
            </a:r>
          </a:p>
          <a:p>
            <a:r>
              <a:rPr lang="en-US" dirty="0" smtClean="0"/>
              <a:t>Too soon for most countries to exit from unusual measures</a:t>
            </a:r>
          </a:p>
          <a:p>
            <a:pPr lvl="1"/>
            <a:r>
              <a:rPr lang="en-US" dirty="0" smtClean="0"/>
              <a:t>But unfortunately, that seems the direction of policies in many countries</a:t>
            </a:r>
          </a:p>
          <a:p>
            <a:r>
              <a:rPr lang="en-US" dirty="0" smtClean="0"/>
              <a:t>And will be made slower by Europe’s shared austerity</a:t>
            </a:r>
          </a:p>
          <a:p>
            <a:pPr lvl="1"/>
            <a:r>
              <a:rPr lang="en-US" dirty="0" smtClean="0"/>
              <a:t>If Greece alone cut back, global effects would be limited</a:t>
            </a:r>
          </a:p>
          <a:p>
            <a:pPr>
              <a:buNone/>
            </a:pPr>
            <a:endParaRPr lang="en-US" dirty="0" smtClean="0"/>
          </a:p>
          <a:p>
            <a:pPr lvl="1"/>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 imbalances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Problems exacerbated by large surpluses on the part of a few countries—producing more than they are consuming and contributing to lack of global aggregate demand</a:t>
            </a:r>
          </a:p>
          <a:p>
            <a:r>
              <a:rPr lang="en-US" dirty="0" smtClean="0"/>
              <a:t>G-20 framework (US consume less, China consume more) unlikely to solve problem</a:t>
            </a:r>
          </a:p>
          <a:p>
            <a:pPr lvl="1"/>
            <a:r>
              <a:rPr lang="en-US" dirty="0" smtClean="0"/>
              <a:t>China already expanding consumption rapidly</a:t>
            </a:r>
          </a:p>
          <a:p>
            <a:pPr lvl="1"/>
            <a:r>
              <a:rPr lang="en-US" dirty="0" smtClean="0"/>
              <a:t>But spending is not going to goods produced in the United States</a:t>
            </a:r>
          </a:p>
          <a:p>
            <a:pPr lvl="1"/>
            <a:r>
              <a:rPr lang="en-US" dirty="0" smtClean="0"/>
              <a:t>World cannot survive if everyone consumes in profligate manner as the US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Creating a more stable global financial system</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Exchange rates highly volatile</a:t>
            </a:r>
          </a:p>
          <a:p>
            <a:r>
              <a:rPr lang="en-US" dirty="0" smtClean="0"/>
              <a:t>Financial and Capital market liberalization/deregulation has exacerbated problems, especially for developing countries</a:t>
            </a:r>
          </a:p>
          <a:p>
            <a:r>
              <a:rPr lang="en-US" dirty="0" smtClean="0"/>
              <a:t>And facilitated the transmission of the crisis from the U.S. around the world</a:t>
            </a:r>
          </a:p>
          <a:p>
            <a:r>
              <a:rPr lang="en-US" dirty="0" smtClean="0"/>
              <a:t>Financial markets did not perform as promised</a:t>
            </a:r>
          </a:p>
          <a:p>
            <a:pPr lvl="1"/>
            <a:r>
              <a:rPr lang="en-US" dirty="0" smtClean="0"/>
              <a:t>Innovations created risk—didn’t manage risk</a:t>
            </a:r>
          </a:p>
          <a:p>
            <a:pPr lvl="1"/>
            <a:r>
              <a:rPr lang="en-US" dirty="0" smtClean="0"/>
              <a:t>Developing countries still have to bear brunt of exchange rate and interest rate risk</a:t>
            </a:r>
          </a:p>
          <a:p>
            <a:pPr lvl="2"/>
            <a:r>
              <a:rPr lang="en-US" dirty="0" smtClean="0"/>
              <a:t>Failed to transfer risk from those less able to those more able to manage it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4583</TotalTime>
  <Words>1236</Words>
  <Application>Microsoft Office PowerPoint</Application>
  <PresentationFormat>On-screen Show (4:3)</PresentationFormat>
  <Paragraphs>151</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Challenges for the Future of the Global Economy</vt:lpstr>
      <vt:lpstr>Seven key challenges</vt:lpstr>
      <vt:lpstr>Globalization Perspective</vt:lpstr>
      <vt:lpstr>Slide 4</vt:lpstr>
      <vt:lpstr>Slide 5</vt:lpstr>
      <vt:lpstr>Slide 6</vt:lpstr>
      <vt:lpstr>Recovering from the global slowdown</vt:lpstr>
      <vt:lpstr>Global imbalances</vt:lpstr>
      <vt:lpstr>Creating a more stable global financial system</vt:lpstr>
      <vt:lpstr>Response</vt:lpstr>
      <vt:lpstr>Euro instability</vt:lpstr>
      <vt:lpstr>Slide 12</vt:lpstr>
      <vt:lpstr>A new global reserve system</vt:lpstr>
      <vt:lpstr>Slide 14</vt:lpstr>
      <vt:lpstr>Creating a new global financial regulatory system </vt:lpstr>
      <vt:lpstr>Slide 16</vt:lpstr>
      <vt:lpstr>Addressing the problems of global warming </vt:lpstr>
      <vt:lpstr>Two approaches</vt:lpstr>
      <vt:lpstr>Slide 19</vt:lpstr>
      <vt:lpstr>Devising a better system of global governance </vt:lpstr>
      <vt:lpstr>Slide 21</vt:lpstr>
      <vt:lpstr>Silver Lining on Global Crisis</vt:lpstr>
    </vt:vector>
  </TitlesOfParts>
  <Company>Columbia Business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Challenges for the Future of the Global Economy</dc:title>
  <dc:creator>Joseph Stiglitz</dc:creator>
  <cp:lastModifiedBy>Eamon Kircher-Allen</cp:lastModifiedBy>
  <cp:revision>5</cp:revision>
  <dcterms:created xsi:type="dcterms:W3CDTF">2010-07-23T09:03:49Z</dcterms:created>
  <dcterms:modified xsi:type="dcterms:W3CDTF">2010-08-20T17:54:48Z</dcterms:modified>
</cp:coreProperties>
</file>