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7"/>
  </p:notesMasterIdLst>
  <p:sldIdLst>
    <p:sldId id="256" r:id="rId2"/>
    <p:sldId id="257" r:id="rId3"/>
    <p:sldId id="258" r:id="rId4"/>
    <p:sldId id="267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8" r:id="rId14"/>
    <p:sldId id="269" r:id="rId15"/>
    <p:sldId id="270" r:id="rId16"/>
    <p:sldId id="271" r:id="rId17"/>
    <p:sldId id="274" r:id="rId18"/>
    <p:sldId id="272" r:id="rId19"/>
    <p:sldId id="273" r:id="rId20"/>
    <p:sldId id="275" r:id="rId21"/>
    <p:sldId id="276" r:id="rId22"/>
    <p:sldId id="277" r:id="rId23"/>
    <p:sldId id="278" r:id="rId24"/>
    <p:sldId id="279" r:id="rId25"/>
    <p:sldId id="280" r:id="rId2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Objects="1">
      <p:cViewPr varScale="1">
        <p:scale>
          <a:sx n="66" d="100"/>
          <a:sy n="66" d="100"/>
        </p:scale>
        <p:origin x="-45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220B9B-C15C-47D8-BF05-0AB292CE1662}" type="datetimeFigureOut">
              <a:rPr lang="en-US" smtClean="0"/>
              <a:t>8/20/2010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2AF04F-6C4A-4111-9D1E-B20F8B7E7A3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2AF04F-6C4A-4111-9D1E-B20F8B7E7A3D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2AF04F-6C4A-4111-9D1E-B20F8B7E7A3D}" type="slidenum">
              <a:rPr lang="en-US" smtClean="0"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2AF04F-6C4A-4111-9D1E-B20F8B7E7A3D}" type="slidenum">
              <a:rPr lang="en-US" smtClean="0"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2AF04F-6C4A-4111-9D1E-B20F8B7E7A3D}" type="slidenum">
              <a:rPr lang="en-US" smtClean="0"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2AF04F-6C4A-4111-9D1E-B20F8B7E7A3D}" type="slidenum">
              <a:rPr lang="en-US" smtClean="0"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2AF04F-6C4A-4111-9D1E-B20F8B7E7A3D}" type="slidenum">
              <a:rPr lang="en-US" smtClean="0"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2AF04F-6C4A-4111-9D1E-B20F8B7E7A3D}" type="slidenum">
              <a:rPr lang="en-US" smtClean="0"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2AF04F-6C4A-4111-9D1E-B20F8B7E7A3D}" type="slidenum">
              <a:rPr lang="en-US" smtClean="0"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2AF04F-6C4A-4111-9D1E-B20F8B7E7A3D}" type="slidenum">
              <a:rPr lang="en-US" smtClean="0"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2AF04F-6C4A-4111-9D1E-B20F8B7E7A3D}" type="slidenum">
              <a:rPr lang="en-US" smtClean="0"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2AF04F-6C4A-4111-9D1E-B20F8B7E7A3D}" type="slidenum">
              <a:rPr lang="en-US" smtClean="0"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2AF04F-6C4A-4111-9D1E-B20F8B7E7A3D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2AF04F-6C4A-4111-9D1E-B20F8B7E7A3D}" type="slidenum">
              <a:rPr lang="en-US" smtClean="0"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2AF04F-6C4A-4111-9D1E-B20F8B7E7A3D}" type="slidenum">
              <a:rPr lang="en-US" smtClean="0"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2AF04F-6C4A-4111-9D1E-B20F8B7E7A3D}" type="slidenum">
              <a:rPr lang="en-US" smtClean="0"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2AF04F-6C4A-4111-9D1E-B20F8B7E7A3D}" type="slidenum">
              <a:rPr lang="en-US" smtClean="0"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2AF04F-6C4A-4111-9D1E-B20F8B7E7A3D}" type="slidenum">
              <a:rPr lang="en-US" smtClean="0"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2AF04F-6C4A-4111-9D1E-B20F8B7E7A3D}" type="slidenum">
              <a:rPr lang="en-US" smtClean="0"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2AF04F-6C4A-4111-9D1E-B20F8B7E7A3D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2AF04F-6C4A-4111-9D1E-B20F8B7E7A3D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2AF04F-6C4A-4111-9D1E-B20F8B7E7A3D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2AF04F-6C4A-4111-9D1E-B20F8B7E7A3D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2AF04F-6C4A-4111-9D1E-B20F8B7E7A3D}" type="slidenum">
              <a:rPr lang="en-US" smtClean="0"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2AF04F-6C4A-4111-9D1E-B20F8B7E7A3D}" type="slidenum">
              <a:rPr lang="en-US" smtClean="0"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2AF04F-6C4A-4111-9D1E-B20F8B7E7A3D}" type="slidenum">
              <a:rPr lang="en-US" smtClean="0"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B53E2-A6DA-BF48-B145-611F7C9C43EC}" type="datetimeFigureOut">
              <a:rPr lang="en-US" smtClean="0"/>
              <a:pPr/>
              <a:t>8/20/2010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C38A5-DD2F-6D4C-B6B9-008838FB500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B53E2-A6DA-BF48-B145-611F7C9C43EC}" type="datetimeFigureOut">
              <a:rPr lang="en-US" smtClean="0"/>
              <a:pPr/>
              <a:t>8/20/2010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C38A5-DD2F-6D4C-B6B9-008838FB500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B53E2-A6DA-BF48-B145-611F7C9C43EC}" type="datetimeFigureOut">
              <a:rPr lang="en-US" smtClean="0"/>
              <a:pPr/>
              <a:t>8/20/2010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C38A5-DD2F-6D4C-B6B9-008838FB500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B53E2-A6DA-BF48-B145-611F7C9C43EC}" type="datetimeFigureOut">
              <a:rPr lang="en-US" smtClean="0"/>
              <a:pPr/>
              <a:t>8/20/2010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C38A5-DD2F-6D4C-B6B9-008838FB500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B53E2-A6DA-BF48-B145-611F7C9C43EC}" type="datetimeFigureOut">
              <a:rPr lang="en-US" smtClean="0"/>
              <a:pPr/>
              <a:t>8/20/2010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C38A5-DD2F-6D4C-B6B9-008838FB500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B53E2-A6DA-BF48-B145-611F7C9C43EC}" type="datetimeFigureOut">
              <a:rPr lang="en-US" smtClean="0"/>
              <a:pPr/>
              <a:t>8/20/2010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C38A5-DD2F-6D4C-B6B9-008838FB500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B53E2-A6DA-BF48-B145-611F7C9C43EC}" type="datetimeFigureOut">
              <a:rPr lang="en-US" smtClean="0"/>
              <a:pPr/>
              <a:t>8/20/2010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C38A5-DD2F-6D4C-B6B9-008838FB500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B53E2-A6DA-BF48-B145-611F7C9C43EC}" type="datetimeFigureOut">
              <a:rPr lang="en-US" smtClean="0"/>
              <a:pPr/>
              <a:t>8/20/2010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C38A5-DD2F-6D4C-B6B9-008838FB500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B53E2-A6DA-BF48-B145-611F7C9C43EC}" type="datetimeFigureOut">
              <a:rPr lang="en-US" smtClean="0"/>
              <a:pPr/>
              <a:t>8/20/2010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C38A5-DD2F-6D4C-B6B9-008838FB500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B53E2-A6DA-BF48-B145-611F7C9C43EC}" type="datetimeFigureOut">
              <a:rPr lang="en-US" smtClean="0"/>
              <a:pPr/>
              <a:t>8/20/2010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C38A5-DD2F-6D4C-B6B9-008838FB500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B53E2-A6DA-BF48-B145-611F7C9C43EC}" type="datetimeFigureOut">
              <a:rPr lang="en-US" smtClean="0"/>
              <a:pPr/>
              <a:t>8/20/2010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C38A5-DD2F-6D4C-B6B9-008838FB500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3B53E2-A6DA-BF48-B145-611F7C9C43EC}" type="datetimeFigureOut">
              <a:rPr lang="en-US" smtClean="0"/>
              <a:pPr/>
              <a:t>8/20/2010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CC38A5-DD2F-6D4C-B6B9-008838FB500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75577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Farewell to the Invisible Hand?  </a:t>
            </a:r>
            <a:br>
              <a:rPr lang="en-US" dirty="0" smtClean="0"/>
            </a:br>
            <a:r>
              <a:rPr lang="en-US" dirty="0" smtClean="0"/>
              <a:t>A Global Financial System for the Twenty-First Century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114800"/>
            <a:ext cx="6400800" cy="15240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Joseph E. Stiglitz</a:t>
            </a:r>
          </a:p>
          <a:p>
            <a:r>
              <a:rPr lang="en-US" dirty="0" smtClean="0"/>
              <a:t>2010 David Finch Lecture</a:t>
            </a:r>
          </a:p>
          <a:p>
            <a:r>
              <a:rPr lang="en-US" dirty="0" smtClean="0"/>
              <a:t>Melbourne</a:t>
            </a:r>
          </a:p>
          <a:p>
            <a:r>
              <a:rPr lang="en-US" dirty="0" smtClean="0"/>
              <a:t>July 28, 2010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Greenspan’s Mea Culpa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Had thought banks would have managed risk better</a:t>
            </a:r>
          </a:p>
          <a:p>
            <a:pPr lvl="1"/>
            <a:r>
              <a:rPr lang="en-US" dirty="0" smtClean="0"/>
              <a:t>Ignored distorted incentive structures/agency problems</a:t>
            </a:r>
          </a:p>
          <a:p>
            <a:pPr lvl="1"/>
            <a:r>
              <a:rPr lang="en-US" dirty="0" smtClean="0"/>
              <a:t>Ignored risk posed by too big to fail banks</a:t>
            </a:r>
          </a:p>
          <a:p>
            <a:pPr lvl="1"/>
            <a:r>
              <a:rPr lang="en-US" dirty="0" smtClean="0"/>
              <a:t>Ignored externalities—didn’t seem to understand why we have regulation in the first place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Financial Innovation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Sector prided itself on innovation</a:t>
            </a:r>
          </a:p>
          <a:p>
            <a:r>
              <a:rPr lang="en-US" dirty="0" smtClean="0"/>
              <a:t>But innovation was mostly directed at circumventing regulation, taxes, and accounting standards</a:t>
            </a:r>
          </a:p>
          <a:p>
            <a:pPr lvl="1"/>
            <a:r>
              <a:rPr lang="en-US" dirty="0" smtClean="0"/>
              <a:t>Hard to identify an innovation that led to a more productive economy</a:t>
            </a:r>
          </a:p>
          <a:p>
            <a:pPr lvl="1"/>
            <a:r>
              <a:rPr lang="en-US" dirty="0" smtClean="0"/>
              <a:t>Easy to identify innovations that led to huge risks</a:t>
            </a:r>
          </a:p>
          <a:p>
            <a:pPr lvl="1"/>
            <a:r>
              <a:rPr lang="en-US" dirty="0" smtClean="0"/>
              <a:t>Borne by taxpayers</a:t>
            </a:r>
          </a:p>
          <a:p>
            <a:pPr lvl="1"/>
            <a:r>
              <a:rPr lang="en-US" dirty="0" smtClean="0"/>
              <a:t>New risk products didn’t even help Americans  manage the risk of their most important asset—their home</a:t>
            </a:r>
          </a:p>
          <a:p>
            <a:pPr lvl="2"/>
            <a:r>
              <a:rPr lang="en-US" dirty="0" smtClean="0"/>
              <a:t>Actually, increased risk—which is why so many are losing their homes</a:t>
            </a:r>
          </a:p>
          <a:p>
            <a:pPr lvl="2"/>
            <a:r>
              <a:rPr lang="en-US" dirty="0" smtClean="0"/>
              <a:t>There were alternatives—but they have consistently resisted these “good” innovations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Not a surprise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Incentives led to excessive risk taking</a:t>
            </a:r>
          </a:p>
          <a:p>
            <a:r>
              <a:rPr lang="en-US" dirty="0" smtClean="0"/>
              <a:t>Incentives le to predatory lending</a:t>
            </a:r>
          </a:p>
          <a:p>
            <a:r>
              <a:rPr lang="en-US" dirty="0" smtClean="0"/>
              <a:t>Did not have incentives to innovate in ways that would improve the well-being of society</a:t>
            </a:r>
          </a:p>
          <a:p>
            <a:r>
              <a:rPr lang="en-US" dirty="0" smtClean="0"/>
              <a:t>Fundamental problem: misalignment of social and private returns</a:t>
            </a:r>
          </a:p>
          <a:p>
            <a:pPr>
              <a:buNone/>
            </a:pPr>
            <a:r>
              <a:rPr lang="en-US" dirty="0" smtClean="0"/>
              <a:t>ADAM SMITH’S INVISIBLE HAND ONLY WORKS WHEN SOCIAL AND PRIVATE BENEFITS/COSTS ARE WELL ALIGNED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KEY TO CREATING 21</a:t>
            </a:r>
            <a:r>
              <a:rPr lang="en-US" baseline="30000" dirty="0" smtClean="0"/>
              <a:t>ST</a:t>
            </a:r>
            <a:r>
              <a:rPr lang="en-US" dirty="0" smtClean="0"/>
              <a:t> CENTURY GLOBAL FINANCIAL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Understanding functions of global financial markets</a:t>
            </a:r>
          </a:p>
          <a:p>
            <a:r>
              <a:rPr lang="en-US" dirty="0" smtClean="0"/>
              <a:t>Understanding why financial markets on their own are likely not to succeed in fulfilling their roles</a:t>
            </a:r>
          </a:p>
          <a:p>
            <a:r>
              <a:rPr lang="en-US" dirty="0" smtClean="0"/>
              <a:t>And how government can effectively intervene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Principles of Regulation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Transparency</a:t>
            </a:r>
          </a:p>
          <a:p>
            <a:r>
              <a:rPr lang="en-US" dirty="0" smtClean="0"/>
              <a:t>Incentives</a:t>
            </a:r>
          </a:p>
          <a:p>
            <a:pPr lvl="1"/>
            <a:r>
              <a:rPr lang="en-US" dirty="0" smtClean="0"/>
              <a:t>Restricting incentive structures that led to excessive risk taking</a:t>
            </a:r>
          </a:p>
          <a:p>
            <a:pPr lvl="1"/>
            <a:r>
              <a:rPr lang="en-US" dirty="0" smtClean="0"/>
              <a:t>Dealing with the problem of too-big-to fail banks</a:t>
            </a:r>
          </a:p>
          <a:p>
            <a:pPr lvl="1"/>
            <a:r>
              <a:rPr lang="en-US" dirty="0" smtClean="0"/>
              <a:t>Conflicts of interest—rife in sector</a:t>
            </a:r>
          </a:p>
          <a:p>
            <a:r>
              <a:rPr lang="en-US" dirty="0" smtClean="0"/>
              <a:t>But because of problems of corporate governance, providing the right incentives may not go far enough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Restricting risk taking</a:t>
            </a:r>
          </a:p>
          <a:p>
            <a:pPr lvl="1"/>
            <a:r>
              <a:rPr lang="en-US" dirty="0" smtClean="0"/>
              <a:t>Basic insight of Modigliani and Miller was that increasing leverage did not bring societal benefits—but could increase costs</a:t>
            </a:r>
          </a:p>
          <a:p>
            <a:pPr lvl="2"/>
            <a:r>
              <a:rPr lang="en-US" dirty="0" smtClean="0"/>
              <a:t>Bankers and regulators didn’t understand this</a:t>
            </a:r>
          </a:p>
          <a:p>
            <a:pPr lvl="1"/>
            <a:r>
              <a:rPr lang="en-US" dirty="0" smtClean="0"/>
              <a:t>Collateral based lending and capital adequacy standards can act as automatic </a:t>
            </a:r>
            <a:r>
              <a:rPr lang="en-US" dirty="0" err="1" smtClean="0"/>
              <a:t>destabilizers</a:t>
            </a:r>
            <a:endParaRPr lang="en-US" dirty="0" smtClean="0"/>
          </a:p>
          <a:p>
            <a:pPr lvl="2"/>
            <a:r>
              <a:rPr lang="en-US" dirty="0" smtClean="0"/>
              <a:t>Need for macro-prudential regulation</a:t>
            </a:r>
          </a:p>
          <a:p>
            <a:pPr lvl="2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Derivatives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Played big role in crisis--$180 billion AIG bailout—did more to create risk than to manage risk</a:t>
            </a:r>
          </a:p>
          <a:p>
            <a:r>
              <a:rPr lang="en-US" dirty="0" smtClean="0"/>
              <a:t>Non-transparent</a:t>
            </a:r>
          </a:p>
          <a:p>
            <a:r>
              <a:rPr lang="en-US" dirty="0" smtClean="0"/>
              <a:t>Underwritten in effect by taxpayers </a:t>
            </a:r>
          </a:p>
          <a:p>
            <a:r>
              <a:rPr lang="en-US" dirty="0" smtClean="0"/>
              <a:t> Given preference in bankruptcy</a:t>
            </a:r>
          </a:p>
          <a:p>
            <a:r>
              <a:rPr lang="en-US" dirty="0" smtClean="0"/>
              <a:t>New bill recognizes the principle/risks of allowing banks to write derivatives</a:t>
            </a:r>
          </a:p>
          <a:p>
            <a:pPr lvl="1"/>
            <a:r>
              <a:rPr lang="en-US" dirty="0" smtClean="0"/>
              <a:t>But banks got major exceptions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Regulating Behaviors and Structures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Glass </a:t>
            </a:r>
            <a:r>
              <a:rPr lang="en-US" dirty="0" err="1" smtClean="0"/>
              <a:t>Steagall</a:t>
            </a:r>
            <a:r>
              <a:rPr lang="en-US" dirty="0" smtClean="0"/>
              <a:t>—separated out investment and commercial banking</a:t>
            </a:r>
          </a:p>
          <a:p>
            <a:pPr lvl="1"/>
            <a:r>
              <a:rPr lang="en-US" dirty="0" smtClean="0"/>
              <a:t>Different cultures</a:t>
            </a:r>
          </a:p>
          <a:p>
            <a:pPr lvl="1"/>
            <a:r>
              <a:rPr lang="en-US" dirty="0" smtClean="0"/>
              <a:t>Conflicts of interest</a:t>
            </a:r>
          </a:p>
          <a:p>
            <a:pPr lvl="1"/>
            <a:r>
              <a:rPr lang="en-US" dirty="0" smtClean="0"/>
              <a:t>Joining two together exacerbated problems of too big to fail (and too big to manage) banks</a:t>
            </a:r>
          </a:p>
          <a:p>
            <a:r>
              <a:rPr lang="en-US" dirty="0" smtClean="0"/>
              <a:t>Volcker rule (restricting proprietary trading) was an attempt to deal with these problems</a:t>
            </a:r>
          </a:p>
          <a:p>
            <a:pPr lvl="1"/>
            <a:r>
              <a:rPr lang="en-US" dirty="0" smtClean="0"/>
              <a:t>But again, Congress put in large exceptions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Consumer/investor protection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Financial product safety commission</a:t>
            </a:r>
          </a:p>
          <a:p>
            <a:r>
              <a:rPr lang="en-US" dirty="0" smtClean="0"/>
              <a:t>Banks sold products that were not safe for human consumption</a:t>
            </a:r>
          </a:p>
          <a:p>
            <a:r>
              <a:rPr lang="en-US" dirty="0" smtClean="0"/>
              <a:t>Predatory lending </a:t>
            </a:r>
          </a:p>
          <a:p>
            <a:r>
              <a:rPr lang="en-US" dirty="0" smtClean="0"/>
              <a:t>Predatory credit card practices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Resolution authority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Intended to facilitate dealing with problem banks</a:t>
            </a:r>
          </a:p>
          <a:p>
            <a:r>
              <a:rPr lang="en-US" dirty="0" smtClean="0"/>
              <a:t>But when banks are too big to fail, they almost surely will be bailed out</a:t>
            </a:r>
          </a:p>
          <a:p>
            <a:pPr lvl="1"/>
            <a:r>
              <a:rPr lang="en-US" dirty="0" smtClean="0"/>
              <a:t>It was fear that motivated not following usual rules of capitalism</a:t>
            </a:r>
          </a:p>
          <a:p>
            <a:pPr lvl="1"/>
            <a:r>
              <a:rPr lang="en-US" dirty="0" smtClean="0"/>
              <a:t>Socializing losses and privatizing gains</a:t>
            </a:r>
          </a:p>
          <a:p>
            <a:pPr lvl="1"/>
            <a:r>
              <a:rPr lang="en-US" dirty="0" smtClean="0"/>
              <a:t>And in the next crisis, likelihood that the too big to fail banks (and their shareholders and bondholders will again be bailed out)</a:t>
            </a:r>
          </a:p>
          <a:p>
            <a:r>
              <a:rPr lang="en-US" dirty="0" smtClean="0"/>
              <a:t>Failure to deal with the too big to fail banks critical failure of US legislation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Adam Smith’s Invisible Hand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Perhaps the most important insight of modern economics:</a:t>
            </a:r>
          </a:p>
          <a:p>
            <a:pPr lvl="1"/>
            <a:r>
              <a:rPr lang="en-US" dirty="0" smtClean="0"/>
              <a:t>Individuals (and firms) in the pursuit of their own self-interest are led, as if by an invisible hand, to the well-being of society</a:t>
            </a:r>
          </a:p>
          <a:p>
            <a:pPr lvl="1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Creating a new global financial regulatory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Finance is global, and without a global regulatory system, there is risk of arbitrage, circumvention</a:t>
            </a:r>
          </a:p>
          <a:p>
            <a:r>
              <a:rPr lang="en-US" dirty="0" smtClean="0"/>
              <a:t>But power of banking lobby, especially in US, too strong to get adequate regulation</a:t>
            </a:r>
          </a:p>
          <a:p>
            <a:pPr lvl="1"/>
            <a:r>
              <a:rPr lang="en-US" dirty="0" smtClean="0"/>
              <a:t>Though Goldman Sachs, through its various exposed practices proved best lobbyist for reforms</a:t>
            </a:r>
          </a:p>
          <a:p>
            <a:r>
              <a:rPr lang="en-US" dirty="0" smtClean="0"/>
              <a:t>Each country has a responsibility to protect its own citizens and economy</a:t>
            </a:r>
          </a:p>
          <a:p>
            <a:pPr lvl="1"/>
            <a:r>
              <a:rPr lang="en-US" dirty="0" smtClean="0"/>
              <a:t>Global coordination being used as a delaying device</a:t>
            </a:r>
          </a:p>
          <a:p>
            <a:pPr lvl="1"/>
            <a:r>
              <a:rPr lang="en-US" dirty="0" smtClean="0"/>
              <a:t>Each country adopt its own protective rules</a:t>
            </a:r>
          </a:p>
          <a:p>
            <a:pPr lvl="2"/>
            <a:r>
              <a:rPr lang="en-US" dirty="0" smtClean="0"/>
              <a:t>Inevitably will weaken financial market globalization</a:t>
            </a:r>
          </a:p>
          <a:p>
            <a:pPr lvl="2"/>
            <a:r>
              <a:rPr lang="en-US" dirty="0" smtClean="0"/>
              <a:t>Iceland and U.S. toxic mortgages show risks of relying of the regulation of others</a:t>
            </a:r>
          </a:p>
          <a:p>
            <a:pPr lvl="1"/>
            <a:r>
              <a:rPr lang="en-US" dirty="0" smtClean="0"/>
              <a:t>Then a period of harmonization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Creating a more stable global financial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Better regulation is only part of the answer</a:t>
            </a:r>
          </a:p>
          <a:p>
            <a:r>
              <a:rPr lang="en-US" dirty="0" smtClean="0"/>
              <a:t>Taxing speculative activity</a:t>
            </a:r>
          </a:p>
          <a:p>
            <a:pPr lvl="1"/>
            <a:r>
              <a:rPr lang="en-US" dirty="0" smtClean="0"/>
              <a:t>Consistent with principle that it is better to tax externalities (like pollution) than good things (like work and savings)</a:t>
            </a:r>
          </a:p>
          <a:p>
            <a:pPr lvl="1"/>
            <a:r>
              <a:rPr lang="en-US" dirty="0" smtClean="0"/>
              <a:t>In fact, some parts of the financial sector has received massive subsidies, bailouts, that have contributed to its become over bloated</a:t>
            </a:r>
          </a:p>
          <a:p>
            <a:r>
              <a:rPr lang="en-US" dirty="0" smtClean="0"/>
              <a:t>Better systems of managing global risk</a:t>
            </a:r>
          </a:p>
          <a:p>
            <a:pPr lvl="1"/>
            <a:r>
              <a:rPr lang="en-US" dirty="0" smtClean="0"/>
              <a:t>Developing countries still have to bear brunt of exchange rate and interest rate risk</a:t>
            </a:r>
          </a:p>
          <a:p>
            <a:pPr lvl="2"/>
            <a:r>
              <a:rPr lang="en-US" dirty="0" smtClean="0"/>
              <a:t>Failed to transfer risk from those less able to those more able to manage it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new global reserve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Makes little sense for global financial system to be so dependent on the currency of a single country</a:t>
            </a:r>
          </a:p>
          <a:p>
            <a:pPr lvl="1"/>
            <a:r>
              <a:rPr lang="en-US" dirty="0" smtClean="0"/>
              <a:t>Especially in a multi-polar world</a:t>
            </a:r>
          </a:p>
          <a:p>
            <a:pPr lvl="1"/>
            <a:r>
              <a:rPr lang="en-US" dirty="0" smtClean="0"/>
              <a:t>And especially as confidence in U.S. economy is weakening</a:t>
            </a:r>
          </a:p>
          <a:p>
            <a:r>
              <a:rPr lang="en-US" dirty="0" smtClean="0"/>
              <a:t>Current system contributes to instability, weak aggregate demand, and is unfair</a:t>
            </a:r>
          </a:p>
          <a:p>
            <a:pPr lvl="1"/>
            <a:r>
              <a:rPr lang="en-US" dirty="0" smtClean="0"/>
              <a:t>Every year, hundreds of billions of dollars are set aside as “precautionary savings” (reserves)</a:t>
            </a:r>
          </a:p>
          <a:p>
            <a:pPr lvl="1"/>
            <a:r>
              <a:rPr lang="en-US" dirty="0" smtClean="0"/>
              <a:t>Poor countries are lending to the U.S. at low interest rates (and sometimes borrowing back at much higher interest rates)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Increasing support for a new global reserve system</a:t>
            </a:r>
          </a:p>
          <a:p>
            <a:pPr lvl="1"/>
            <a:r>
              <a:rPr lang="en-US" dirty="0" smtClean="0"/>
              <a:t>UN Commission</a:t>
            </a:r>
          </a:p>
          <a:p>
            <a:pPr lvl="1"/>
            <a:r>
              <a:rPr lang="en-US" dirty="0" smtClean="0"/>
              <a:t>China, other countries holding reserves</a:t>
            </a:r>
          </a:p>
          <a:p>
            <a:r>
              <a:rPr lang="en-US" dirty="0" smtClean="0"/>
              <a:t>Well designed system could also be used to finance climate change, meet other global needs</a:t>
            </a:r>
          </a:p>
          <a:p>
            <a:r>
              <a:rPr lang="en-US" dirty="0" smtClean="0"/>
              <a:t>Old idea—Keynes advocated it 75 years ago</a:t>
            </a:r>
          </a:p>
          <a:p>
            <a:pPr lvl="1"/>
            <a:r>
              <a:rPr lang="en-US" dirty="0" smtClean="0"/>
              <a:t>But it is an idea whose time has come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Devising a better system of global financial governance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Global financial institutions have failed</a:t>
            </a:r>
          </a:p>
          <a:p>
            <a:pPr lvl="1"/>
            <a:r>
              <a:rPr lang="en-US" dirty="0" smtClean="0"/>
              <a:t>Even the financial stability forum—created to prevent another crisis</a:t>
            </a:r>
          </a:p>
          <a:p>
            <a:pPr lvl="1"/>
            <a:r>
              <a:rPr lang="en-US" dirty="0" smtClean="0"/>
              <a:t>Changing the name to financial stability board may not fully solve the problem</a:t>
            </a:r>
          </a:p>
          <a:p>
            <a:r>
              <a:rPr lang="en-US" dirty="0" smtClean="0"/>
              <a:t>G-20 is not inclusive and lacks political legitimacy</a:t>
            </a:r>
          </a:p>
          <a:p>
            <a:r>
              <a:rPr lang="en-US" dirty="0" smtClean="0"/>
              <a:t>What is needed:  a global economic coordinating council</a:t>
            </a:r>
          </a:p>
          <a:p>
            <a:pPr lvl="1"/>
            <a:r>
              <a:rPr lang="en-US" dirty="0" smtClean="0"/>
              <a:t>Based on principles of representation</a:t>
            </a:r>
          </a:p>
          <a:p>
            <a:pPr lvl="1"/>
            <a:r>
              <a:rPr lang="en-US" dirty="0" smtClean="0"/>
              <a:t>Small enough to reach decisions, large enough to have diverse circumstances of different countries adequately represented</a:t>
            </a:r>
          </a:p>
          <a:p>
            <a:pPr lvl="1"/>
            <a:r>
              <a:rPr lang="en-US" dirty="0" smtClean="0"/>
              <a:t>G-20 may evolve in this direction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Silver Lining on Global Crisis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Has brought home the need for global cooperation—and the risks of failure</a:t>
            </a:r>
          </a:p>
          <a:p>
            <a:r>
              <a:rPr lang="en-US" dirty="0" smtClean="0"/>
              <a:t>In the aftermath of the Great Depression and World War II, current international institutions were created</a:t>
            </a:r>
          </a:p>
          <a:p>
            <a:r>
              <a:rPr lang="en-US" dirty="0" smtClean="0"/>
              <a:t>These are now not up to the tasks posed by globalization today</a:t>
            </a:r>
          </a:p>
          <a:p>
            <a:r>
              <a:rPr lang="en-US" dirty="0" smtClean="0"/>
              <a:t>The hope is that we will seize this opportunity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End of the </a:t>
            </a:r>
            <a:r>
              <a:rPr lang="en-US" dirty="0" err="1" smtClean="0"/>
              <a:t>Smithian</a:t>
            </a:r>
            <a:r>
              <a:rPr lang="en-US" dirty="0" smtClean="0"/>
              <a:t> Era?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/>
            <a:r>
              <a:rPr lang="en-US" dirty="0" smtClean="0"/>
              <a:t>But no one believes that America’s bankers, in their ruthless pursuit of their own self-interest (aka as greed) resulted in the well-being of society</a:t>
            </a:r>
          </a:p>
          <a:p>
            <a:pPr lvl="2"/>
            <a:r>
              <a:rPr lang="en-US" dirty="0" smtClean="0"/>
              <a:t>Not only did they bring about a global financial crisis</a:t>
            </a:r>
          </a:p>
          <a:p>
            <a:pPr lvl="2"/>
            <a:r>
              <a:rPr lang="en-US" dirty="0" smtClean="0"/>
              <a:t>But they engage in predatory pricing</a:t>
            </a:r>
          </a:p>
          <a:p>
            <a:pPr lvl="2"/>
            <a:r>
              <a:rPr lang="en-US" dirty="0" smtClean="0"/>
              <a:t>Anti-competitive practices led to super-normal profits</a:t>
            </a:r>
          </a:p>
          <a:p>
            <a:pPr lvl="2"/>
            <a:r>
              <a:rPr lang="en-US" dirty="0" smtClean="0"/>
              <a:t>Modern technology allows for the creation of an electronic payments system:  they suppressed the creation of this system, imposing in effect a tax on every debit and credit transaction—with proceeds going to enrich their coffers, not to enhance public welfare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Failure to perform key societal roles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Financial markets are essential to the well-functioning of a modern economy</a:t>
            </a:r>
          </a:p>
          <a:p>
            <a:r>
              <a:rPr lang="en-US" dirty="0" smtClean="0"/>
              <a:t>Supposed to allocate capital, manage risk, and run a payments mechanism</a:t>
            </a:r>
          </a:p>
          <a:p>
            <a:pPr lvl="1"/>
            <a:r>
              <a:rPr lang="en-US" dirty="0" smtClean="0"/>
              <a:t>And an efficient financial system does this at low cost</a:t>
            </a:r>
          </a:p>
          <a:p>
            <a:r>
              <a:rPr lang="en-US" dirty="0" smtClean="0"/>
              <a:t>America’s financial system misallocated capital, created risk, didn’t create the 21</a:t>
            </a:r>
            <a:r>
              <a:rPr lang="en-US" baseline="30000" dirty="0" smtClean="0"/>
              <a:t>st</a:t>
            </a:r>
            <a:r>
              <a:rPr lang="en-US" dirty="0" smtClean="0"/>
              <a:t> century payments mechanism that modern technology could have supported</a:t>
            </a:r>
          </a:p>
          <a:p>
            <a:pPr lvl="1"/>
            <a:r>
              <a:rPr lang="en-US" dirty="0" smtClean="0"/>
              <a:t>But nonetheless imposed huge costs on the rest of society</a:t>
            </a:r>
          </a:p>
          <a:p>
            <a:pPr lvl="1"/>
            <a:r>
              <a:rPr lang="en-US" dirty="0" smtClean="0"/>
              <a:t>40% of all corporate profits before the crisis</a:t>
            </a:r>
          </a:p>
          <a:p>
            <a:pPr lvl="1"/>
            <a:r>
              <a:rPr lang="en-US" dirty="0" smtClean="0"/>
              <a:t>Incommensurate with the benefits that they generated</a:t>
            </a:r>
          </a:p>
          <a:p>
            <a:pPr lvl="1"/>
            <a:r>
              <a:rPr lang="en-US" dirty="0" smtClean="0"/>
              <a:t>Though there was a small part of America’s financial sector that was doing a stupendous job—the venture capital sector</a:t>
            </a:r>
          </a:p>
          <a:p>
            <a:pPr lvl="2"/>
            <a:r>
              <a:rPr lang="en-US" dirty="0" smtClean="0"/>
              <a:t>A sector that is now weak because of the misdeeds of the rest of the sector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does modern economic theory have to say?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 quarter century before the crisis modern economic theory had argued that Adam Smith was wrong</a:t>
            </a:r>
          </a:p>
          <a:p>
            <a:pPr lvl="1"/>
            <a:r>
              <a:rPr lang="en-US" dirty="0" smtClean="0"/>
              <a:t>The reason that the invisible hand often seems invisible is that it’s not there</a:t>
            </a:r>
          </a:p>
          <a:p>
            <a:pPr lvl="1"/>
            <a:r>
              <a:rPr lang="en-US" dirty="0" smtClean="0"/>
              <a:t>Whenever there is imperfection (asymmetric information) or incomplete risk markets—that is always—markets are not Pareto efficient</a:t>
            </a:r>
          </a:p>
          <a:p>
            <a:pPr lvl="2"/>
            <a:r>
              <a:rPr lang="en-US" dirty="0" smtClean="0"/>
              <a:t>Even taking into account the costs of information and of creating and running markets, there are interventions that could improve the well-being of all citizens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These ideas are central to understanding financial markets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Information (and information asymmetries) are at the center of financial markets</a:t>
            </a:r>
          </a:p>
          <a:p>
            <a:r>
              <a:rPr lang="en-US" b="1" dirty="0" smtClean="0"/>
              <a:t>“Agency problems”</a:t>
            </a:r>
            <a:r>
              <a:rPr lang="en-US" dirty="0" smtClean="0"/>
              <a:t>:  decision makers interests are different from those on whose behalf they are suppose to be acting</a:t>
            </a:r>
          </a:p>
          <a:p>
            <a:pPr lvl="1"/>
            <a:r>
              <a:rPr lang="en-US" dirty="0" smtClean="0"/>
              <a:t>Bank officials did well, even as shareholders and bondholders lost </a:t>
            </a:r>
          </a:p>
          <a:p>
            <a:pPr lvl="1"/>
            <a:r>
              <a:rPr lang="en-US" dirty="0" smtClean="0"/>
              <a:t>Problems of corporate governance worse in the US than in some other countries</a:t>
            </a:r>
          </a:p>
          <a:p>
            <a:r>
              <a:rPr lang="en-US" dirty="0" smtClean="0"/>
              <a:t>A chain of agency problems</a:t>
            </a:r>
          </a:p>
          <a:p>
            <a:pPr lvl="1"/>
            <a:r>
              <a:rPr lang="en-US" dirty="0" smtClean="0"/>
              <a:t>Investors were off pension funds acting on behalf of retirees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Compensation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Illustrates point</a:t>
            </a:r>
          </a:p>
          <a:p>
            <a:r>
              <a:rPr lang="en-US" dirty="0" smtClean="0"/>
              <a:t>Incentive structures were designed to induce excess risk taking and short sighted behavior</a:t>
            </a:r>
          </a:p>
          <a:p>
            <a:pPr lvl="1"/>
            <a:r>
              <a:rPr lang="en-US" dirty="0" smtClean="0"/>
              <a:t>Didn’t even distinguish between those who increased profits by increasing “beta” (more risk) and “alpha” (better performance)</a:t>
            </a:r>
          </a:p>
          <a:p>
            <a:pPr lvl="1"/>
            <a:r>
              <a:rPr lang="en-US" dirty="0" smtClean="0"/>
              <a:t>Didn’t distinguish between high returns because market was doing well and “beating the market”</a:t>
            </a:r>
          </a:p>
          <a:p>
            <a:pPr lvl="1"/>
            <a:r>
              <a:rPr lang="en-US" dirty="0" smtClean="0"/>
              <a:t>Inconsistent with “efficient” incentive systems</a:t>
            </a:r>
          </a:p>
          <a:p>
            <a:pPr lvl="2"/>
            <a:r>
              <a:rPr lang="en-US" dirty="0" smtClean="0"/>
              <a:t>Most of those in the financial system didn’t understand this</a:t>
            </a:r>
          </a:p>
          <a:p>
            <a:pPr lvl="2"/>
            <a:r>
              <a:rPr lang="en-US" dirty="0" smtClean="0"/>
              <a:t>But some may have been deliberate attempt to take advantage of lack of understanding of investors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In many cases, compensation based on stock options</a:t>
            </a:r>
          </a:p>
          <a:p>
            <a:pPr lvl="1"/>
            <a:r>
              <a:rPr lang="en-US" dirty="0" smtClean="0"/>
              <a:t>Treating them as if they were manna from heaven</a:t>
            </a:r>
          </a:p>
          <a:p>
            <a:pPr lvl="1"/>
            <a:r>
              <a:rPr lang="en-US" dirty="0" smtClean="0"/>
              <a:t>Not dilution as shareholder value</a:t>
            </a:r>
          </a:p>
          <a:p>
            <a:pPr lvl="1"/>
            <a:r>
              <a:rPr lang="en-US" dirty="0" smtClean="0"/>
              <a:t>Resisted efforts even to make this transparent</a:t>
            </a:r>
          </a:p>
          <a:p>
            <a:pPr lvl="1"/>
            <a:r>
              <a:rPr lang="en-US" b="1" dirty="0" smtClean="0"/>
              <a:t>Enhanced incentives for bad information</a:t>
            </a:r>
          </a:p>
          <a:p>
            <a:pPr lvl="2"/>
            <a:r>
              <a:rPr lang="en-US" dirty="0" smtClean="0"/>
              <a:t>Which would increase shareholder value in the short run—though not in the long run</a:t>
            </a:r>
          </a:p>
          <a:p>
            <a:r>
              <a:rPr lang="en-US" dirty="0" smtClean="0"/>
              <a:t>A market economy cannot run well with such distorted incentives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Externalities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Main justification for regulation—a failure of financial system has consequences for others</a:t>
            </a:r>
          </a:p>
          <a:p>
            <a:pPr lvl="1"/>
            <a:r>
              <a:rPr lang="en-US" dirty="0" smtClean="0"/>
              <a:t>The entire economic system was put at risk</a:t>
            </a:r>
          </a:p>
          <a:p>
            <a:r>
              <a:rPr lang="en-US" dirty="0" smtClean="0"/>
              <a:t>The US had policymakers and regulators who did not understand these limitations of markets</a:t>
            </a:r>
          </a:p>
          <a:p>
            <a:pPr lvl="1"/>
            <a:r>
              <a:rPr lang="en-US" dirty="0" smtClean="0"/>
              <a:t>Thought that markets were self-regulating</a:t>
            </a:r>
          </a:p>
          <a:p>
            <a:pPr lvl="1"/>
            <a:r>
              <a:rPr lang="en-US" dirty="0" smtClean="0"/>
              <a:t>Stripped away regulations—that had provided the only period free of financial crises in the history of modern economies</a:t>
            </a:r>
          </a:p>
          <a:p>
            <a:pPr lvl="1"/>
            <a:r>
              <a:rPr lang="en-US" dirty="0" smtClean="0"/>
              <a:t>And did not adopt new regulations for changing financial sector (derivatives)</a:t>
            </a:r>
          </a:p>
          <a:p>
            <a:pPr lvl="1"/>
            <a:r>
              <a:rPr lang="en-US" dirty="0" smtClean="0"/>
              <a:t>We had regulators who did not believe in regulation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</TotalTime>
  <Words>1687</Words>
  <Application>Microsoft Office PowerPoint</Application>
  <PresentationFormat>On-screen Show (4:3)</PresentationFormat>
  <Paragraphs>191</Paragraphs>
  <Slides>25</Slides>
  <Notes>25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Office Theme</vt:lpstr>
      <vt:lpstr>Farewell to the Invisible Hand?   A Global Financial System for the Twenty-First Century</vt:lpstr>
      <vt:lpstr>Adam Smith’s Invisible Hand</vt:lpstr>
      <vt:lpstr>The End of the Smithian Era?</vt:lpstr>
      <vt:lpstr>Failure to perform key societal roles</vt:lpstr>
      <vt:lpstr>What does modern economic theory have to say?</vt:lpstr>
      <vt:lpstr>These ideas are central to understanding financial markets</vt:lpstr>
      <vt:lpstr>Compensation</vt:lpstr>
      <vt:lpstr>Slide 8</vt:lpstr>
      <vt:lpstr>Externalities</vt:lpstr>
      <vt:lpstr>Greenspan’s Mea Culpa</vt:lpstr>
      <vt:lpstr>Financial Innovation</vt:lpstr>
      <vt:lpstr>Not a surprise</vt:lpstr>
      <vt:lpstr>KEY TO CREATING 21ST CENTURY GLOBAL FINANCIAL SYSTEM</vt:lpstr>
      <vt:lpstr>Principles of Regulation</vt:lpstr>
      <vt:lpstr>Slide 15</vt:lpstr>
      <vt:lpstr>Derivatives</vt:lpstr>
      <vt:lpstr>Regulating Behaviors and Structures</vt:lpstr>
      <vt:lpstr>Consumer/investor protection</vt:lpstr>
      <vt:lpstr>Resolution authority</vt:lpstr>
      <vt:lpstr>Creating a new global financial regulatory system</vt:lpstr>
      <vt:lpstr>Creating a more stable global financial system</vt:lpstr>
      <vt:lpstr>A new global reserve system</vt:lpstr>
      <vt:lpstr>Slide 23</vt:lpstr>
      <vt:lpstr>Devising a better system of global financial governance</vt:lpstr>
      <vt:lpstr>Silver Lining on Global Crisis</vt:lpstr>
    </vt:vector>
  </TitlesOfParts>
  <Company>Columbia Business School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Joseph Stiglitz</dc:creator>
  <cp:lastModifiedBy>Eamon Kircher-Allen</cp:lastModifiedBy>
  <cp:revision>5</cp:revision>
  <dcterms:created xsi:type="dcterms:W3CDTF">2010-07-27T05:57:07Z</dcterms:created>
  <dcterms:modified xsi:type="dcterms:W3CDTF">2010-08-20T17:55:14Z</dcterms:modified>
</cp:coreProperties>
</file>