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4" r:id="rId5"/>
    <p:sldId id="283" r:id="rId6"/>
    <p:sldId id="259" r:id="rId7"/>
    <p:sldId id="284" r:id="rId8"/>
    <p:sldId id="287" r:id="rId9"/>
    <p:sldId id="285" r:id="rId10"/>
    <p:sldId id="286" r:id="rId11"/>
    <p:sldId id="288" r:id="rId12"/>
    <p:sldId id="289" r:id="rId13"/>
    <p:sldId id="291" r:id="rId14"/>
    <p:sldId id="290" r:id="rId15"/>
    <p:sldId id="292" r:id="rId16"/>
    <p:sldId id="293" r:id="rId17"/>
    <p:sldId id="260" r:id="rId18"/>
    <p:sldId id="279" r:id="rId19"/>
    <p:sldId id="263" r:id="rId20"/>
    <p:sldId id="278" r:id="rId21"/>
    <p:sldId id="264" r:id="rId22"/>
    <p:sldId id="271" r:id="rId23"/>
    <p:sldId id="280" r:id="rId24"/>
    <p:sldId id="281" r:id="rId25"/>
    <p:sldId id="275" r:id="rId26"/>
    <p:sldId id="277" r:id="rId27"/>
    <p:sldId id="276" r:id="rId28"/>
    <p:sldId id="272" r:id="rId29"/>
    <p:sldId id="265" r:id="rId30"/>
    <p:sldId id="266" r:id="rId31"/>
    <p:sldId id="267" r:id="rId32"/>
    <p:sldId id="268" r:id="rId33"/>
    <p:sldId id="269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7B899E-61BD-4F9A-8117-795730749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95B247-D90B-43F2-B960-BFFD399E00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AC3031-4A84-4DC2-B126-E8C00116E6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56A592-8641-4DBD-9BB6-FDAB3AA4AE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911329-4618-4717-9373-5820B0844E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DC4B9D-9796-440C-9D5A-D0F470059A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76B40-C79B-417D-89CD-8CDCBCD463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17B656-46A5-41EB-9F76-0818124EEC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645EF-8E3B-4E90-A2F3-31CAAD7F67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DE4A44-3E23-4D24-AC14-1CC2B70CD7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3DF9A2-FBEE-40FA-B429-D95B30B87A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AF004DF-EA5C-4A1A-B4BF-1393F4E1AE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China </a:t>
            </a:r>
            <a:r>
              <a:rPr lang="en-US" dirty="0" smtClean="0"/>
              <a:t>and the Global Financial Crisis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Joseph E. Stiglitz</a:t>
            </a:r>
          </a:p>
          <a:p>
            <a:pPr eaLnBrk="1" hangingPunct="1"/>
            <a:r>
              <a:rPr lang="en-US" smtClean="0"/>
              <a:t>March 2009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dirty="0" smtClean="0"/>
              <a:t>US says that restoration of financial system is necessary for restoration of the economy</a:t>
            </a:r>
          </a:p>
          <a:p>
            <a:r>
              <a:rPr lang="en-US" dirty="0" smtClean="0"/>
              <a:t>But restoration of financial system is not sufficient</a:t>
            </a:r>
          </a:p>
          <a:p>
            <a:r>
              <a:rPr lang="en-US" dirty="0" smtClean="0"/>
              <a:t>There will still be a problem of lack of demand</a:t>
            </a:r>
          </a:p>
          <a:p>
            <a:pPr lvl="1"/>
            <a:r>
              <a:rPr lang="en-US" dirty="0" smtClean="0"/>
              <a:t>For example from reduced consumption</a:t>
            </a:r>
          </a:p>
          <a:p>
            <a:pPr lvl="1"/>
            <a:r>
              <a:rPr lang="en-US" dirty="0" smtClean="0"/>
              <a:t>As America’s savings rate returns to more normal level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Restoration of the financial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system </a:t>
            </a:r>
            <a:r>
              <a:rPr lang="en-US" dirty="0" smtClean="0"/>
              <a:t>will not be easy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Bank bail-out very costly, not restarting lending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Backward looking, rather than forward looking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$700 billion in a new lending facility, leveraged 10 to 1, would have created $7 trillion in lending capacity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Should have put more emphasis on recapitalizing good banks that actually do lending, rather than zombie investment banks that have been engaging in gambling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Should have put more emphasis on reducing risk for new loans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Worry--Zombie banks being kept alive, needing repeated funds, perverse incentives, not in national </a:t>
            </a:r>
            <a:r>
              <a:rPr lang="en-US" sz="2400" dirty="0" smtClean="0"/>
              <a:t>interest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Government getting bad deal (as little as 25 cents on the dollar in shares, shares plummeting in value, remaining share value related to bail-out option)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342900" lvl="1" indent="-342900" eaLnBrk="1" hangingPunct="1">
              <a:buFontTx/>
              <a:buChar char="•"/>
            </a:pPr>
            <a:r>
              <a:rPr lang="en-US" sz="2400" dirty="0" smtClean="0"/>
              <a:t>Huge government borrowing needs, increased deficits compromising governments ability to undertake other objectives</a:t>
            </a:r>
          </a:p>
          <a:p>
            <a:pPr marL="742950" lvl="2" indent="-342900" eaLnBrk="1" hangingPunct="1"/>
            <a:r>
              <a:rPr lang="en-US" sz="2000" dirty="0" smtClean="0"/>
              <a:t>Again, effects may be long lasting</a:t>
            </a:r>
          </a:p>
          <a:p>
            <a:pPr marL="342900" lvl="1" indent="-342900" eaLnBrk="1" hangingPunct="1">
              <a:buFontTx/>
              <a:buChar char="•"/>
            </a:pPr>
            <a:r>
              <a:rPr lang="en-US" sz="2400" dirty="0" smtClean="0"/>
              <a:t>Government buying bad assets at too high a price or assuming downside risks is NOT the solution—simply shifts losses from private sector to public</a:t>
            </a:r>
          </a:p>
          <a:p>
            <a:pPr marL="342900" lvl="1" indent="-342900" eaLnBrk="1" hangingPunct="1">
              <a:buFontTx/>
              <a:buChar char="•"/>
            </a:pPr>
            <a:r>
              <a:rPr lang="en-US" sz="2400" dirty="0" smtClean="0"/>
              <a:t>Socializing losses while leaving gains in private sector is recipe for disaster</a:t>
            </a:r>
          </a:p>
          <a:p>
            <a:pPr marL="342900" lvl="1" indent="-342900" eaLnBrk="1" hangingPunct="1">
              <a:buFontTx/>
              <a:buChar char="•"/>
            </a:pPr>
            <a:r>
              <a:rPr lang="en-US" sz="2400" dirty="0" smtClean="0"/>
              <a:t>NOW, even if we were to restore capacity and willingness to lend, there may be lack of demand for funds—downward vicious </a:t>
            </a:r>
            <a:r>
              <a:rPr lang="en-US" sz="2400" dirty="0" smtClean="0"/>
              <a:t>circle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Crisis exposed fundamental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flaws </a:t>
            </a:r>
            <a:r>
              <a:rPr lang="en-US" dirty="0" smtClean="0"/>
              <a:t>in system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just a matter of a few rotten apples</a:t>
            </a:r>
          </a:p>
          <a:p>
            <a:r>
              <a:rPr lang="en-US" dirty="0" smtClean="0"/>
              <a:t>Not just a matter that they were unprepared for a once in a century tsunami—they created tsunami</a:t>
            </a:r>
          </a:p>
          <a:p>
            <a:r>
              <a:rPr lang="en-US" dirty="0" smtClean="0"/>
              <a:t>Evolutionary processes failed—excessive risk takers drove out more prudential firms</a:t>
            </a:r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Massive market failure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Huge demands—in US, and world</a:t>
            </a:r>
          </a:p>
          <a:p>
            <a:pPr lvl="1"/>
            <a:r>
              <a:rPr lang="en-US" dirty="0" smtClean="0"/>
              <a:t>Investment required to retrofit world for global warming</a:t>
            </a:r>
          </a:p>
          <a:p>
            <a:pPr lvl="1"/>
            <a:r>
              <a:rPr lang="en-US" dirty="0" smtClean="0"/>
              <a:t>Problems of poverty</a:t>
            </a:r>
          </a:p>
          <a:p>
            <a:pPr lvl="1"/>
            <a:r>
              <a:rPr lang="en-US" dirty="0" smtClean="0"/>
              <a:t>Combined with massive unemployed resources</a:t>
            </a:r>
          </a:p>
          <a:p>
            <a:pPr lvl="1"/>
            <a:r>
              <a:rPr lang="en-US" dirty="0" smtClean="0"/>
              <a:t>Both labor and capital</a:t>
            </a:r>
          </a:p>
          <a:p>
            <a:pPr lvl="1"/>
            <a:r>
              <a:rPr lang="en-US" dirty="0" smtClean="0"/>
              <a:t>Massive market failures leading up to crisis</a:t>
            </a:r>
          </a:p>
          <a:p>
            <a:pPr lvl="1"/>
            <a:r>
              <a:rPr lang="en-US" dirty="0" smtClean="0"/>
              <a:t>Important lesson for how to run a market economy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Implication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just a minor “repair job”—slight tweaking in the system</a:t>
            </a:r>
          </a:p>
          <a:p>
            <a:r>
              <a:rPr lang="en-US" dirty="0" smtClean="0"/>
              <a:t>Rather, more fundamental reforms in the economy</a:t>
            </a:r>
          </a:p>
          <a:p>
            <a:r>
              <a:rPr lang="en-US" dirty="0" smtClean="0"/>
              <a:t>America’s economy has not served </a:t>
            </a:r>
            <a:r>
              <a:rPr lang="en-US" dirty="0" smtClean="0"/>
              <a:t>its </a:t>
            </a:r>
            <a:r>
              <a:rPr lang="en-US" dirty="0" smtClean="0"/>
              <a:t>citizens well even before crisis:  most have incomes lower in 2007 than in 1999; most face high levels of economic </a:t>
            </a:r>
            <a:r>
              <a:rPr lang="en-US" dirty="0" smtClean="0"/>
              <a:t>and </a:t>
            </a:r>
            <a:r>
              <a:rPr lang="en-US" dirty="0" smtClean="0"/>
              <a:t>health security</a:t>
            </a:r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America’s new economic model—Corporate </a:t>
            </a:r>
            <a:r>
              <a:rPr lang="en-US" dirty="0" err="1" smtClean="0"/>
              <a:t>Welfarism</a:t>
            </a:r>
            <a:r>
              <a:rPr lang="en-US" dirty="0" smtClean="0"/>
              <a:t> or Ersatz Capitalism—socializing losses and privatizing gains, is likely to be even worse</a:t>
            </a:r>
          </a:p>
          <a:p>
            <a:pPr lvl="1"/>
            <a:r>
              <a:rPr lang="en-US" dirty="0" smtClean="0"/>
              <a:t>Both for most citizens</a:t>
            </a:r>
          </a:p>
          <a:p>
            <a:pPr lvl="1"/>
            <a:r>
              <a:rPr lang="en-US" dirty="0" smtClean="0"/>
              <a:t>And for the aggregate economy—major misalignment of incentives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Designing a Good Stimulus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Big </a:t>
            </a:r>
            <a:r>
              <a:rPr lang="en-US" i="1" smtClean="0"/>
              <a:t>global </a:t>
            </a:r>
            <a:r>
              <a:rPr lang="en-US" smtClean="0"/>
              <a:t>multiplier </a:t>
            </a:r>
          </a:p>
          <a:p>
            <a:pPr eaLnBrk="1" hangingPunct="1"/>
            <a:r>
              <a:rPr lang="en-US" smtClean="0"/>
              <a:t>Help redirect economy in ways consistent with the “vision” of the future—and address long standing needs—not recreating failed system of the past</a:t>
            </a:r>
          </a:p>
          <a:p>
            <a:pPr eaLnBrk="1" hangingPunct="1"/>
            <a:r>
              <a:rPr lang="en-US" smtClean="0"/>
              <a:t>Good investments create an asset, offsetting the liability of increased government deficits (or reduced reserves)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Flexible—automatic </a:t>
            </a:r>
            <a:r>
              <a:rPr lang="en-US" dirty="0" smtClean="0"/>
              <a:t>stabilizers </a:t>
            </a:r>
            <a:r>
              <a:rPr lang="en-US" dirty="0" smtClean="0"/>
              <a:t>that spend more when and if more is needed</a:t>
            </a:r>
          </a:p>
          <a:p>
            <a:pPr eaLnBrk="1" hangingPunct="1"/>
            <a:r>
              <a:rPr lang="en-US" dirty="0" smtClean="0"/>
              <a:t>Plans </a:t>
            </a:r>
            <a:r>
              <a:rPr lang="en-US" dirty="0" smtClean="0"/>
              <a:t>for sequential stimuli if more is needed</a:t>
            </a:r>
          </a:p>
          <a:p>
            <a:pPr eaLnBrk="1" hangingPunct="1"/>
            <a:r>
              <a:rPr lang="en-US" dirty="0" smtClean="0"/>
              <a:t>Sensitive to micro-economics—where are jobs being lost, where are they being created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is an Opportunity for China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11th Five Year Plan set out an agenda for harmonious, sustainable growth —a long run vision</a:t>
            </a:r>
          </a:p>
          <a:p>
            <a:pPr lvl="1" eaLnBrk="1" hangingPunct="1"/>
            <a:r>
              <a:rPr lang="en-US" sz="2400" smtClean="0"/>
              <a:t>Increasing domestic consumption and investment, less export dependent</a:t>
            </a:r>
          </a:p>
          <a:p>
            <a:pPr lvl="1" eaLnBrk="1" hangingPunct="1"/>
            <a:r>
              <a:rPr lang="en-US" sz="2400" smtClean="0"/>
              <a:t>An innovation economy</a:t>
            </a:r>
          </a:p>
          <a:p>
            <a:pPr lvl="1" eaLnBrk="1" hangingPunct="1"/>
            <a:r>
              <a:rPr lang="en-US" sz="2400" smtClean="0"/>
              <a:t>More environmentally sustainable growth</a:t>
            </a:r>
          </a:p>
          <a:p>
            <a:pPr lvl="1" eaLnBrk="1" hangingPunct="1"/>
            <a:r>
              <a:rPr lang="en-US" sz="2400" smtClean="0"/>
              <a:t>Helping the rural sector</a:t>
            </a:r>
          </a:p>
          <a:p>
            <a:pPr lvl="1" eaLnBrk="1" hangingPunct="1"/>
            <a:r>
              <a:rPr lang="en-US" sz="2400" smtClean="0"/>
              <a:t>More broadly promoting social harmony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endParaRPr lang="en-US" sz="2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 Deep and Prolonged Downturn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first truly global downturn of the modern era of globalization</a:t>
            </a:r>
          </a:p>
          <a:p>
            <a:pPr eaLnBrk="1" hangingPunct="1"/>
            <a:r>
              <a:rPr lang="en-US" smtClean="0"/>
              <a:t>Downturn in the U.S. will be the most severe since the Great Depression</a:t>
            </a:r>
          </a:p>
          <a:p>
            <a:pPr lvl="1" eaLnBrk="1" hangingPunct="1"/>
            <a:r>
              <a:rPr lang="en-US" smtClean="0"/>
              <a:t>And may be even more difficult to deal with</a:t>
            </a:r>
          </a:p>
          <a:p>
            <a:pPr lvl="1" eaLnBrk="1" hangingPunct="1"/>
            <a:r>
              <a:rPr lang="en-US" smtClean="0"/>
              <a:t>With huge losses in the financial sector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Crisis may provide an opportunity to carry forward this agenda—but it will not be easy</a:t>
            </a:r>
          </a:p>
          <a:p>
            <a:pPr eaLnBrk="1" hangingPunct="1"/>
            <a:r>
              <a:rPr lang="en-US" smtClean="0"/>
              <a:t>China has always adapted policies to changing circumstances</a:t>
            </a:r>
          </a:p>
          <a:p>
            <a:pPr eaLnBrk="1" hangingPunct="1"/>
            <a:r>
              <a:rPr lang="en-US" smtClean="0"/>
              <a:t>These are dramatic changes in circumstances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Large and well designed stimulus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Focuses on the transformations outlined in 11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five year plan</a:t>
            </a:r>
          </a:p>
          <a:p>
            <a:pPr lvl="1" eaLnBrk="1" hangingPunct="1"/>
            <a:r>
              <a:rPr lang="en-US" sz="2400" dirty="0" smtClean="0"/>
              <a:t>China has been engaged in vendor finance</a:t>
            </a:r>
          </a:p>
          <a:p>
            <a:pPr lvl="2" eaLnBrk="1" hangingPunct="1"/>
            <a:r>
              <a:rPr lang="en-US" sz="2000" dirty="0" smtClean="0"/>
              <a:t>Vendor finance can be used to support domestic consumption and investment</a:t>
            </a:r>
          </a:p>
          <a:p>
            <a:pPr lvl="2" eaLnBrk="1" hangingPunct="1"/>
            <a:r>
              <a:rPr lang="en-US" sz="2000" dirty="0" smtClean="0"/>
              <a:t>Raising living standards of those in China</a:t>
            </a:r>
          </a:p>
          <a:p>
            <a:pPr lvl="2" eaLnBrk="1" hangingPunct="1"/>
            <a:r>
              <a:rPr lang="en-US" sz="2000" dirty="0" smtClean="0"/>
              <a:t>Providing basis of long term growth</a:t>
            </a:r>
          </a:p>
          <a:p>
            <a:pPr lvl="3" eaLnBrk="1" hangingPunct="1"/>
            <a:r>
              <a:rPr lang="en-US" sz="1600" dirty="0" smtClean="0"/>
              <a:t>As it stimulates the economy in short run</a:t>
            </a:r>
          </a:p>
          <a:p>
            <a:pPr lvl="3" eaLnBrk="1" hangingPunct="1"/>
            <a:r>
              <a:rPr lang="en-US" sz="1600" dirty="0" smtClean="0"/>
              <a:t>Just as measures taken in 1997/1998 crisis provided foundations for growth in subsequent </a:t>
            </a:r>
            <a:r>
              <a:rPr lang="en-US" sz="1600" dirty="0" smtClean="0"/>
              <a:t>decade</a:t>
            </a:r>
            <a:endParaRPr lang="en-US" sz="16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Large and well designed stimulus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Helping those in the rural sector—promote equality and consumption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Identifying other weaknesses in the economy—and by addressing these, help lay foundations for future growth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Better rental housing market—focusing on low income housing (up 171%)—could help labor mobility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Better financial markets for small and medium </a:t>
            </a:r>
            <a:r>
              <a:rPr lang="en-US" dirty="0" smtClean="0"/>
              <a:t>sized </a:t>
            </a:r>
            <a:r>
              <a:rPr lang="en-US" dirty="0" smtClean="0"/>
              <a:t>enterprises and for the rural sector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678363"/>
          </a:xfrm>
        </p:spPr>
        <p:txBody>
          <a:bodyPr/>
          <a:lstStyle/>
          <a:p>
            <a:pPr eaLnBrk="1" hangingPunct="1"/>
            <a:r>
              <a:rPr lang="en-US" dirty="0" smtClean="0"/>
              <a:t>Better social protections (health and education and retirement), especially in the rural sector—promote consumption</a:t>
            </a:r>
          </a:p>
          <a:p>
            <a:pPr lvl="1" eaLnBrk="1" hangingPunct="1"/>
            <a:r>
              <a:rPr lang="en-US" dirty="0" smtClean="0"/>
              <a:t>(healthcare up 38%, education 24%)</a:t>
            </a:r>
          </a:p>
          <a:p>
            <a:pPr eaLnBrk="1" hangingPunct="1"/>
            <a:r>
              <a:rPr lang="en-US" dirty="0" smtClean="0"/>
              <a:t>Promoting service sector and other labor intensive industries</a:t>
            </a:r>
          </a:p>
          <a:p>
            <a:pPr eaLnBrk="1" hangingPunct="1"/>
            <a:r>
              <a:rPr lang="en-US" dirty="0" smtClean="0"/>
              <a:t>NOT promoting sources of imbalances and environmental problems</a:t>
            </a:r>
          </a:p>
          <a:p>
            <a:pPr eaLnBrk="1" hangingPunct="1"/>
            <a:r>
              <a:rPr lang="en-US" dirty="0" smtClean="0"/>
              <a:t>Public transportation, not private automobiles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the right balance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Question--does the current stimulus package strike the right </a:t>
            </a:r>
            <a:r>
              <a:rPr lang="en-US" dirty="0" smtClean="0"/>
              <a:t>balance?</a:t>
            </a:r>
            <a:endParaRPr lang="en-US" dirty="0" smtClean="0"/>
          </a:p>
          <a:p>
            <a:pPr eaLnBrk="1" hangingPunct="1"/>
            <a:r>
              <a:rPr lang="en-US" dirty="0" smtClean="0"/>
              <a:t>Does it spend enough in promoting innovation and promoting the </a:t>
            </a:r>
            <a:r>
              <a:rPr lang="en-US" dirty="0" smtClean="0"/>
              <a:t>environment?</a:t>
            </a:r>
            <a:endParaRPr lang="en-US" dirty="0" smtClean="0"/>
          </a:p>
          <a:p>
            <a:pPr eaLnBrk="1" hangingPunct="1"/>
            <a:r>
              <a:rPr lang="en-US" dirty="0" smtClean="0"/>
              <a:t>Does it spend too much on large infrastructure projects and </a:t>
            </a:r>
            <a:r>
              <a:rPr lang="en-US" dirty="0" smtClean="0"/>
              <a:t>promote </a:t>
            </a:r>
            <a:r>
              <a:rPr lang="en-US" dirty="0" smtClean="0"/>
              <a:t>certain priority sectors—possibly increasing supply/demand </a:t>
            </a:r>
            <a:r>
              <a:rPr lang="en-US" dirty="0" smtClean="0"/>
              <a:t>imbalance?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A Deeper Look: Why is China’s Savings Rate So High?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Household savings rate only slightly too high—better social protections would have both direct and indirect effects on consumption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Small businesses have a high savings rate because of lack of access to capital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Unusually high level of income in corporate sector, unusually high profits, and unusually high retained earnings—partially reflection of low wages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Need to develop provincial and local banking system—encourage small and medium sized enterprises (often labor intensive)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Competition for labor might lead to higher wages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Competition for funds might lead to higher payouts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High profits contribute to high level of investment</a:t>
            </a:r>
          </a:p>
          <a:p>
            <a:pPr eaLnBrk="1" hangingPunct="1"/>
            <a:r>
              <a:rPr lang="en-US" dirty="0" smtClean="0"/>
              <a:t>Mismatch between growth in supply and growth in demand</a:t>
            </a:r>
          </a:p>
          <a:p>
            <a:pPr eaLnBrk="1" hangingPunct="1"/>
            <a:r>
              <a:rPr lang="en-US" dirty="0" smtClean="0"/>
              <a:t>Disparity made up by exports</a:t>
            </a:r>
          </a:p>
          <a:p>
            <a:pPr lvl="1" eaLnBrk="1" hangingPunct="1"/>
            <a:r>
              <a:rPr lang="en-US" dirty="0" smtClean="0"/>
              <a:t>But that may be difficult now</a:t>
            </a:r>
          </a:p>
          <a:p>
            <a:pPr lvl="1" eaLnBrk="1" hangingPunct="1"/>
            <a:r>
              <a:rPr lang="en-US" dirty="0" smtClean="0"/>
              <a:t>With resulting deflationary pressures</a:t>
            </a:r>
          </a:p>
          <a:p>
            <a:pPr lvl="1" eaLnBrk="1" hangingPunct="1"/>
            <a:r>
              <a:rPr lang="en-US" dirty="0" smtClean="0"/>
              <a:t>With accompanying macro-economic risks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May be key sectors with market distortions</a:t>
            </a:r>
          </a:p>
          <a:p>
            <a:pPr lvl="1" eaLnBrk="1" hangingPunct="1"/>
            <a:r>
              <a:rPr lang="en-US" sz="2400" dirty="0" err="1" smtClean="0"/>
              <a:t>Underpricing</a:t>
            </a:r>
            <a:r>
              <a:rPr lang="en-US" sz="2400" dirty="0" smtClean="0"/>
              <a:t> of natural resources—full pricing would generate public revenues for public investment, e.g. in research and environment</a:t>
            </a:r>
          </a:p>
          <a:p>
            <a:pPr lvl="1" eaLnBrk="1" hangingPunct="1"/>
            <a:r>
              <a:rPr lang="en-US" sz="2400" dirty="0" smtClean="0"/>
              <a:t>Telecom—problem in many countries of the world</a:t>
            </a:r>
          </a:p>
          <a:p>
            <a:pPr eaLnBrk="1" hangingPunct="1"/>
            <a:r>
              <a:rPr lang="en-US" sz="2800" dirty="0" smtClean="0"/>
              <a:t>KEY ISSUE IS CONTINUING THE TRANSFORMATION OF THE CHINESE ECONOMY TO A MARKET ECONOMY—BUT A MORE HARMONIOUS AND SUSTAINABLE MARKET ECONOMY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Concern about America’s Response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Costly delay—often takes months before full effects </a:t>
            </a:r>
            <a:r>
              <a:rPr lang="en-US" dirty="0" smtClean="0"/>
              <a:t>of </a:t>
            </a:r>
            <a:r>
              <a:rPr lang="en-US" dirty="0" smtClean="0"/>
              <a:t>stimulus are felt</a:t>
            </a:r>
          </a:p>
          <a:p>
            <a:pPr eaLnBrk="1" hangingPunct="1"/>
            <a:r>
              <a:rPr lang="en-US" dirty="0" smtClean="0"/>
              <a:t>Stimulus too small, given the magnitude of the problem</a:t>
            </a:r>
          </a:p>
          <a:p>
            <a:pPr lvl="1" eaLnBrk="1" hangingPunct="1"/>
            <a:r>
              <a:rPr lang="en-US" dirty="0" smtClean="0"/>
              <a:t>About half offset by “negative” stimulus from states and localities</a:t>
            </a:r>
          </a:p>
          <a:p>
            <a:pPr eaLnBrk="1" hangingPunct="1"/>
            <a:r>
              <a:rPr lang="en-US" dirty="0" smtClean="0"/>
              <a:t>Stimulus not well designed</a:t>
            </a:r>
          </a:p>
          <a:p>
            <a:pPr lvl="1" eaLnBrk="1" hangingPunct="1"/>
            <a:r>
              <a:rPr lang="en-US" dirty="0" smtClean="0"/>
              <a:t>About a third in tax cuts, likely to have limited effect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Learning the Lessons from America’s failure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Better regulation, especially in the financial sector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But also in corporate governance—perverse incentive structures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And better regulatory structures—enforcement matters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Competition policy—we allowed banks to grow too big to fail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Monetary policy framework flawed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Need to pay attention not just to inflation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Many seemed to think that low inflation was necessary and almost sufficient for strong growth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Never was evidence or good theory in support of this view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Now it is clear how wrong that view </a:t>
            </a:r>
            <a:r>
              <a:rPr lang="en-US" sz="1800" dirty="0" smtClean="0"/>
              <a:t>was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Need  </a:t>
            </a:r>
            <a:r>
              <a:rPr lang="en-US" sz="2000" dirty="0" smtClean="0"/>
              <a:t>also to pay attention to financial stability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Myth of Decoupling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All countries are being affected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America exported its toxic mortgages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America exported its deregulatory philosophy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Now America has exported its recession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Developing countries that have been most successful in enmeshing themselves in the global economy are likely to be most adversely affected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Through unprecedented decreases in exports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Through massive changes in capital flows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Irony:  capital is flowing back to the US from which the crisis originated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Even countries that have pursued good economic policies (e.g. better bank regulation than the U.S.) are being affected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Learning the Lessons from and for Globalization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Globalization can bring benefits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But also problems—contagion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Crises can spread quickly around the world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China needs to be careful about financial and capital market liberalization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Spirit and letter of international agreements are being broken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Worry about protectionism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But “Buy America” provision is protectionist, and details of wording may be worse, discriminating against developing countries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Subsidies (bail-outs, guarantees, some government lending facilities) are even more distorting of global market place than tariffs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Developing countries can’t match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No longer question of a level playing field, especially in financial services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Long-run </a:t>
            </a:r>
            <a:r>
              <a:rPr lang="en-US" sz="1600" dirty="0" smtClean="0"/>
              <a:t>implications for the nature of an “open, competitive, fair” global market place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Worry that some international agreements hamper flexibility needed to respond to crisis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Restrictions on imposing needed regulatory reforms</a:t>
            </a:r>
          </a:p>
          <a:p>
            <a:pPr lvl="1" eaLnBrk="1" hangingPunct="1">
              <a:lnSpc>
                <a:spcPct val="80000"/>
              </a:lnSpc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This is a global crisis requiring a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global </a:t>
            </a:r>
            <a:r>
              <a:rPr lang="en-US" sz="4000" dirty="0" smtClean="0"/>
              <a:t>response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New global regulatory system—must be comprehensive to avoid regulatory </a:t>
            </a:r>
            <a:r>
              <a:rPr lang="en-US" sz="2400" dirty="0" smtClean="0"/>
              <a:t>arbitrage and </a:t>
            </a:r>
            <a:r>
              <a:rPr lang="en-US" sz="2400" dirty="0" smtClean="0"/>
              <a:t>go well beyond just transparency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Problem shifting to developing countries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They don’t have funds to respond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Need for additional financial support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Without usual </a:t>
            </a:r>
            <a:r>
              <a:rPr lang="en-US" sz="1800" dirty="0" smtClean="0"/>
              <a:t>counterproductive, </a:t>
            </a:r>
            <a:r>
              <a:rPr lang="en-US" sz="1800" dirty="0" err="1" smtClean="0"/>
              <a:t>procyclical</a:t>
            </a:r>
            <a:r>
              <a:rPr lang="en-US" sz="1800" dirty="0" smtClean="0"/>
              <a:t> conditionality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If this doesn’t happen, global imbalances will </a:t>
            </a:r>
            <a:r>
              <a:rPr lang="en-US" sz="2000" dirty="0" smtClean="0"/>
              <a:t>grow, </a:t>
            </a:r>
            <a:r>
              <a:rPr lang="en-US" sz="2000" dirty="0" smtClean="0"/>
              <a:t>robust recovery will be at risk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Reforms needed in international financial institutions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Not only didn’t address problems before they occurred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Also pushed </a:t>
            </a:r>
            <a:r>
              <a:rPr lang="en-US" sz="2000" dirty="0" smtClean="0"/>
              <a:t>policies that contributed to the crisis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Those with liquid funds have inadequate voice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Three Key Recommendations of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UN </a:t>
            </a:r>
            <a:r>
              <a:rPr lang="en-US" sz="4000" dirty="0" smtClean="0"/>
              <a:t>Commission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 new Global Credit Facility, with better governance than existing institutions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 Global Economic Coordinating Council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 new Global Reserve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Problems in global reserve system at heart of global imbalances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Contributing to insufficiency of global aggregate demand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Problem long recognized (Keynes)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Current system is fraying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Now is the time to initiate reforms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China has vital role to play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in </a:t>
            </a:r>
            <a:r>
              <a:rPr lang="en-US" sz="4000" dirty="0" smtClean="0"/>
              <a:t>global recovery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Maintaining strength of its own economy through appropriate macro-economic policies</a:t>
            </a:r>
          </a:p>
          <a:p>
            <a:pPr eaLnBrk="1" hangingPunct="1"/>
            <a:r>
              <a:rPr lang="en-US" sz="2800" dirty="0" smtClean="0"/>
              <a:t>Contributing to a balanced global recovery, through assistance to developing countries</a:t>
            </a:r>
          </a:p>
          <a:p>
            <a:pPr eaLnBrk="1" hangingPunct="1"/>
            <a:r>
              <a:rPr lang="en-US" sz="2800" dirty="0" smtClean="0"/>
              <a:t>Working, through G-20 and the UN, to make the reforms that will be necessary to restore confidence and make a more stable global economy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This crisis will put great strains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on </a:t>
            </a:r>
            <a:r>
              <a:rPr lang="en-US" sz="4000" dirty="0" smtClean="0"/>
              <a:t>all countries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Not only decreased exports, but also lower investment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Anxieties about future income, decreases in wealth, reducing ability to borrow, higher unemployment all contribute to lower consumption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Risk of high unemployment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In China, reverse migration—new strains on rural sector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Recovery will be more difficult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the past (such as the East Asia crisis) countries could export their way out of a downturn</a:t>
            </a:r>
          </a:p>
          <a:p>
            <a:r>
              <a:rPr lang="en-US" smtClean="0"/>
              <a:t>But this is a global crisis</a:t>
            </a:r>
          </a:p>
          <a:p>
            <a:r>
              <a:rPr lang="en-US" smtClean="0"/>
              <a:t>So this is not an option—the only option is for the global economy to recover together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 Global Crisis Requires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a </a:t>
            </a:r>
            <a:r>
              <a:rPr lang="en-US" sz="4000" dirty="0" smtClean="0"/>
              <a:t>Global Response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Yet responses are still at the national level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Because of “externalities” (benefits that accrue to others) the size of the stimulus is likely to be too small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And countries are likely to try to maximize domestic multipliers—undermining effectiveness of global multipliers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Implying that the global recovery will be slower than it otherwise would be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Analysis of the Crisis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is a classical recession—with a lack of aggregate demand</a:t>
            </a:r>
          </a:p>
          <a:p>
            <a:r>
              <a:rPr lang="en-US" dirty="0" smtClean="0"/>
              <a:t>But there are also supply side effects—lack of availability of credit, and increasingly, firms with limited net worth, many being forced into bankruptcy</a:t>
            </a:r>
          </a:p>
          <a:p>
            <a:pPr lvl="1"/>
            <a:r>
              <a:rPr lang="en-US" dirty="0" smtClean="0"/>
              <a:t>With a consequent loss of informational and organizational capital</a:t>
            </a:r>
          </a:p>
          <a:p>
            <a:pPr lvl="1"/>
            <a:r>
              <a:rPr lang="en-US" dirty="0" smtClean="0"/>
              <a:t>Bankruptcy and near bankruptcy of financial institutions especially problematic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Crisis fundamentally different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 smtClean="0"/>
              <a:t>most downturns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Inventory cycles—once inventories depleted, economy restarts</a:t>
            </a:r>
          </a:p>
          <a:p>
            <a:r>
              <a:rPr lang="en-US" dirty="0" smtClean="0"/>
              <a:t>Central bank steps on brakes too hard because worried about inflation</a:t>
            </a:r>
          </a:p>
          <a:p>
            <a:r>
              <a:rPr lang="en-US" dirty="0" smtClean="0"/>
              <a:t>Realizes mistakes, takes foot off brake, puts gently on accelerator, and economy quickly recovers</a:t>
            </a:r>
          </a:p>
          <a:p>
            <a:pPr lvl="1"/>
            <a:r>
              <a:rPr lang="en-US" dirty="0" smtClean="0"/>
              <a:t>Damage to institutions (especially financial institutions) is long lasting and hard to repair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Demand and supply are intertwined</a:t>
            </a:r>
          </a:p>
          <a:p>
            <a:r>
              <a:rPr lang="en-US" dirty="0" smtClean="0"/>
              <a:t>Huge losses in firms with downward shift in demand</a:t>
            </a:r>
          </a:p>
          <a:p>
            <a:r>
              <a:rPr lang="en-US" dirty="0" smtClean="0"/>
              <a:t>Huge reductions in demand for investment, inventory holding, and risk taking as </a:t>
            </a:r>
            <a:r>
              <a:rPr lang="en-US" dirty="0" smtClean="0"/>
              <a:t>firms’ </a:t>
            </a:r>
            <a:r>
              <a:rPr lang="en-US" dirty="0" smtClean="0"/>
              <a:t>balance sheets deteriorate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1579</TotalTime>
  <Words>1930</Words>
  <Application>Microsoft Office PowerPoint</Application>
  <PresentationFormat>On-screen Show (4:3)</PresentationFormat>
  <Paragraphs>195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ＭＳ Ｐゴシック</vt:lpstr>
      <vt:lpstr>Calibri</vt:lpstr>
      <vt:lpstr>Default Design</vt:lpstr>
      <vt:lpstr>China and the Global Financial Crisis</vt:lpstr>
      <vt:lpstr>A Deep and Prolonged Downturn</vt:lpstr>
      <vt:lpstr>The Myth of Decoupling</vt:lpstr>
      <vt:lpstr>This crisis will put great strains  on all countries</vt:lpstr>
      <vt:lpstr>Recovery will be more difficult</vt:lpstr>
      <vt:lpstr>A Global Crisis Requires  a Global Response</vt:lpstr>
      <vt:lpstr>Analysis of the Crisis</vt:lpstr>
      <vt:lpstr>Crisis fundamentally different  from most downturns</vt:lpstr>
      <vt:lpstr>Slide 9</vt:lpstr>
      <vt:lpstr>Slide 10</vt:lpstr>
      <vt:lpstr>Restoration of the financial  system will not be easy</vt:lpstr>
      <vt:lpstr>Slide 12</vt:lpstr>
      <vt:lpstr>Crisis exposed fundamental  flaws in system</vt:lpstr>
      <vt:lpstr>Massive market failure</vt:lpstr>
      <vt:lpstr>Implication</vt:lpstr>
      <vt:lpstr>Slide 16</vt:lpstr>
      <vt:lpstr>Designing a Good Stimulus</vt:lpstr>
      <vt:lpstr>Slide 18</vt:lpstr>
      <vt:lpstr>This is an Opportunity for China</vt:lpstr>
      <vt:lpstr>Slide 20</vt:lpstr>
      <vt:lpstr>Large and well designed stimulus</vt:lpstr>
      <vt:lpstr>Large and well designed stimulus</vt:lpstr>
      <vt:lpstr>Slide 23</vt:lpstr>
      <vt:lpstr>Finding the right balance</vt:lpstr>
      <vt:lpstr>A Deeper Look: Why is China’s Savings Rate So High?</vt:lpstr>
      <vt:lpstr>Slide 26</vt:lpstr>
      <vt:lpstr>Slide 27</vt:lpstr>
      <vt:lpstr>Concern about America’s Response</vt:lpstr>
      <vt:lpstr>Learning the Lessons from America’s failure</vt:lpstr>
      <vt:lpstr>Learning the Lessons from and for Globalization</vt:lpstr>
      <vt:lpstr>This is a global crisis requiring a global response</vt:lpstr>
      <vt:lpstr>Three Key Recommendations of  UN Commission</vt:lpstr>
      <vt:lpstr>China has vital role to play  in global recovery</vt:lpstr>
    </vt:vector>
  </TitlesOfParts>
  <Company>Columbia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CBS</dc:creator>
  <cp:lastModifiedBy>jb2632</cp:lastModifiedBy>
  <cp:revision>25</cp:revision>
  <dcterms:created xsi:type="dcterms:W3CDTF">2009-03-13T16:51:51Z</dcterms:created>
  <dcterms:modified xsi:type="dcterms:W3CDTF">2010-03-03T22:30:03Z</dcterms:modified>
</cp:coreProperties>
</file>