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4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6" r:id="rId3"/>
    <p:sldId id="277" r:id="rId4"/>
    <p:sldId id="278" r:id="rId5"/>
    <p:sldId id="283" r:id="rId6"/>
    <p:sldId id="260" r:id="rId7"/>
    <p:sldId id="285" r:id="rId8"/>
    <p:sldId id="286" r:id="rId9"/>
    <p:sldId id="290" r:id="rId10"/>
    <p:sldId id="279" r:id="rId11"/>
    <p:sldId id="284" r:id="rId12"/>
    <p:sldId id="261" r:id="rId13"/>
    <p:sldId id="280" r:id="rId14"/>
    <p:sldId id="287" r:id="rId15"/>
    <p:sldId id="289" r:id="rId16"/>
    <p:sldId id="288" r:id="rId17"/>
    <p:sldId id="281" r:id="rId1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8C181B-A7BD-48BD-B1C9-27BBC2BB95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smtClean="0"/>
              <a:t>Fare clic per modificare gli stili del testo dello schema</a:t>
            </a:r>
          </a:p>
          <a:p>
            <a:pPr lvl="1"/>
            <a:r>
              <a:rPr lang="fr-FR" altLang="zh-CN" smtClean="0"/>
              <a:t>Secondo livello</a:t>
            </a:r>
          </a:p>
          <a:p>
            <a:pPr lvl="2"/>
            <a:r>
              <a:rPr lang="fr-FR" altLang="zh-CN" smtClean="0"/>
              <a:t>Terzo livello</a:t>
            </a:r>
          </a:p>
          <a:p>
            <a:pPr lvl="3"/>
            <a:r>
              <a:rPr lang="fr-FR" altLang="zh-CN" smtClean="0"/>
              <a:t>Quarto livello</a:t>
            </a:r>
          </a:p>
          <a:p>
            <a:pPr lvl="4"/>
            <a:r>
              <a:rPr lang="fr-FR" altLang="zh-CN" smtClean="0"/>
              <a:t>Quinto livello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FD58E2-9221-4243-838F-25FF34A87847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 w="9525">
            <a:noFill/>
            <a:round/>
            <a:headEnd/>
            <a:tailEnd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T0" fmla="*/ 3038475 w 1914"/>
              <a:gd name="T1" fmla="*/ 14258 h 4329"/>
              <a:gd name="T2" fmla="*/ 3038475 w 1914"/>
              <a:gd name="T3" fmla="*/ 6858000 h 4329"/>
              <a:gd name="T4" fmla="*/ 323850 w 1914"/>
              <a:gd name="T5" fmla="*/ 6854832 h 4329"/>
              <a:gd name="T6" fmla="*/ 0 w 1914"/>
              <a:gd name="T7" fmla="*/ 0 h 4329"/>
              <a:gd name="T8" fmla="*/ 3038475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14"/>
              <a:gd name="T16" fmla="*/ 0 h 4329"/>
              <a:gd name="T17" fmla="*/ 1914 w 1914"/>
              <a:gd name="T18" fmla="*/ 4329 h 43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C3865-B625-4D08-B2B9-8AA5C59CB2D7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769CC-728C-4073-800A-0109FE176E29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32F82-FBC5-4B69-A63D-9EEE94F7C1B3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F1FCD-A2D3-43B9-92CA-8AB8D82E4604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 w="9525">
            <a:noFill/>
            <a:round/>
            <a:headEnd/>
            <a:tailEnd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T0" fmla="*/ 3038475 w 1914"/>
              <a:gd name="T1" fmla="*/ 14258 h 4329"/>
              <a:gd name="T2" fmla="*/ 3038475 w 1914"/>
              <a:gd name="T3" fmla="*/ 6858000 h 4329"/>
              <a:gd name="T4" fmla="*/ 323850 w 1914"/>
              <a:gd name="T5" fmla="*/ 6854832 h 4329"/>
              <a:gd name="T6" fmla="*/ 0 w 1914"/>
              <a:gd name="T7" fmla="*/ 0 h 4329"/>
              <a:gd name="T8" fmla="*/ 3038475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14"/>
              <a:gd name="T16" fmla="*/ 0 h 4329"/>
              <a:gd name="T17" fmla="*/ 1914 w 1914"/>
              <a:gd name="T18" fmla="*/ 4329 h 43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36EFD-1269-459C-A504-1BE372F4B7F3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67D46-4A01-45C1-A10F-63EA4CEF5F56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7C5F2-1455-42D8-AF1E-0D90448ECD8C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9DFCA-85F8-4528-B81E-DD92EE30B6F9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E3563-F52F-42D6-9351-B7ACB07FC51B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501DAAF2-254B-4534-A1A7-F1F8B2521643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24641-1139-4CED-8AF7-D454FD65AB75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 w="9525">
            <a:noFill/>
            <a:round/>
            <a:headEnd/>
            <a:tailEnd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14"/>
              <a:gd name="T16" fmla="*/ 0 h 4329"/>
              <a:gd name="T17" fmla="*/ 1914 w 1914"/>
              <a:gd name="T18" fmla="*/ 4329 h 43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</a:defRPr>
            </a:lvl1pPr>
          </a:lstStyle>
          <a:p>
            <a:fld id="{A30A6305-4F84-4037-AD32-2D795884767E}" type="slidenum">
              <a:rPr lang="zh-CN" altLang="fr-FR"/>
              <a:pPr/>
              <a:t>‹#›</a:t>
            </a:fld>
            <a:endParaRPr lang="fr-FR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78" r:id="rId2"/>
    <p:sldLayoutId id="2147483880" r:id="rId3"/>
    <p:sldLayoutId id="2147483877" r:id="rId4"/>
    <p:sldLayoutId id="2147483881" r:id="rId5"/>
    <p:sldLayoutId id="2147483876" r:id="rId6"/>
    <p:sldLayoutId id="2147483875" r:id="rId7"/>
    <p:sldLayoutId id="2147483882" r:id="rId8"/>
    <p:sldLayoutId id="2147483883" r:id="rId9"/>
    <p:sldLayoutId id="2147483874" r:id="rId10"/>
    <p:sldLayoutId id="21474838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65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6969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716338"/>
            <a:ext cx="6400800" cy="1752600"/>
          </a:xfrm>
        </p:spPr>
        <p:txBody>
          <a:bodyPr/>
          <a:lstStyle/>
          <a:p>
            <a:pPr eaLnBrk="1" hangingPunct="1"/>
            <a:r>
              <a:rPr lang="fr-FR" altLang="zh-CN" smtClean="0">
                <a:ea typeface="宋体" pitchFamily="2" charset="-122"/>
              </a:rPr>
              <a:t>Joseph E. Stiglitz</a:t>
            </a:r>
          </a:p>
          <a:p>
            <a:pPr eaLnBrk="1" hangingPunct="1"/>
            <a:r>
              <a:rPr lang="fr-FR" altLang="zh-CN" smtClean="0">
                <a:ea typeface="宋体" pitchFamily="2" charset="-122"/>
              </a:rPr>
              <a:t>Shanghai</a:t>
            </a:r>
          </a:p>
          <a:p>
            <a:pPr eaLnBrk="1" hangingPunct="1"/>
            <a:r>
              <a:rPr lang="fr-FR" altLang="zh-CN" smtClean="0">
                <a:ea typeface="宋体" pitchFamily="2" charset="-122"/>
              </a:rPr>
              <a:t>May 14, 2009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87450" y="2420938"/>
            <a:ext cx="6192838" cy="197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Keys to Future Stability and Growth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algn="r">
              <a:spcBef>
                <a:spcPct val="50000"/>
              </a:spcBef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LESSONS FROM THE GLOBAL ECONOMIC CRISIS</a:t>
            </a:r>
          </a:p>
          <a:p>
            <a:pPr algn="r">
              <a:spcBef>
                <a:spcPct val="50000"/>
              </a:spcBef>
            </a:pP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Key features of new regulatory system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Franklin Gothic Book" pitchFamily="34" charset="0"/>
              </a:rPr>
              <a:t>Regulation has to be comprehensive</a:t>
            </a:r>
          </a:p>
          <a:p>
            <a:pPr lvl="1" eaLnBrk="1" hangingPunct="1"/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Globally, domestically</a:t>
            </a:r>
          </a:p>
          <a:p>
            <a:pPr lvl="1" eaLnBrk="1" hangingPunct="1"/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Products, Institutions</a:t>
            </a:r>
          </a:p>
          <a:p>
            <a:pPr eaLnBrk="1" hangingPunct="1"/>
            <a:r>
              <a:rPr lang="en-US" sz="2800" smtClean="0">
                <a:latin typeface="Franklin Gothic Book" pitchFamily="34" charset="0"/>
              </a:rPr>
              <a:t>Transparency</a:t>
            </a:r>
          </a:p>
          <a:p>
            <a:pPr eaLnBrk="1" hangingPunct="1"/>
            <a:r>
              <a:rPr lang="en-US" sz="2800" smtClean="0">
                <a:latin typeface="Franklin Gothic Book" pitchFamily="34" charset="0"/>
              </a:rPr>
              <a:t>But transparency is not enough--complexity</a:t>
            </a:r>
          </a:p>
          <a:p>
            <a:pPr eaLnBrk="1" hangingPunct="1"/>
            <a:r>
              <a:rPr lang="en-US" sz="2800" smtClean="0">
                <a:latin typeface="Franklin Gothic Book" pitchFamily="34" charset="0"/>
              </a:rPr>
              <a:t>Restrictions on incentives—including incentives that encouraged lack of transparency, excessive risk taking, short sighted behavior</a:t>
            </a:r>
          </a:p>
          <a:p>
            <a:pPr eaLnBrk="1" hangingPunct="1"/>
            <a:endParaRPr lang="en-US" sz="28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Franklin Gothic Book" pitchFamily="34" charset="0"/>
              </a:rPr>
              <a:t>Restrictions on size</a:t>
            </a:r>
          </a:p>
          <a:p>
            <a:pPr eaLnBrk="1" hangingPunct="1"/>
            <a:r>
              <a:rPr lang="en-US" sz="3200" smtClean="0">
                <a:latin typeface="Franklin Gothic Book" pitchFamily="34" charset="0"/>
              </a:rPr>
              <a:t>Restrictions on risk taking</a:t>
            </a:r>
          </a:p>
          <a:p>
            <a:pPr eaLnBrk="1" hangingPunct="1"/>
            <a:r>
              <a:rPr lang="en-US" sz="3200" smtClean="0">
                <a:latin typeface="Franklin Gothic Book" pitchFamily="34" charset="0"/>
              </a:rPr>
              <a:t>Financial product safety commission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700" smtClean="0"/>
              <a:t>Key principles to be safeguarded/ put in place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785938"/>
            <a:ext cx="7467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Mark-to-market—best information available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Care in regulatory use of information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Care in design of mark to market system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Restrict or inhibit the use of over-the- counter derivatives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Restrictions on leverage, countercyclical provisioning/capital adequacy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Have the voice of those whose interests are likely to be hurt be well represented in the regulatory structure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143000"/>
            <a:ext cx="7467600" cy="4525963"/>
          </a:xfrm>
        </p:spPr>
        <p:txBody>
          <a:bodyPr/>
          <a:lstStyle/>
          <a:p>
            <a:pPr eaLnBrk="1" hangingPunct="1"/>
            <a:r>
              <a:rPr lang="en-US" smtClean="0">
                <a:latin typeface="Franklin Gothic Book" pitchFamily="34" charset="0"/>
              </a:rPr>
              <a:t>A good regulatory system can contribute to a more dynamic, innovative economy, a more efficient economy, a more stable economy, and a more “harmonious” society</a:t>
            </a:r>
          </a:p>
          <a:p>
            <a:pPr eaLnBrk="1" hangingPunct="1"/>
            <a:endParaRPr lang="en-US" smtClean="0">
              <a:latin typeface="Franklin Gothic Book" pitchFamily="34" charset="0"/>
            </a:endParaRPr>
          </a:p>
          <a:p>
            <a:pPr eaLnBrk="1" hangingPunct="1"/>
            <a:r>
              <a:rPr lang="en-US" smtClean="0">
                <a:latin typeface="Franklin Gothic Book" pitchFamily="34" charset="0"/>
              </a:rPr>
              <a:t>Can’t return to the world as it was before the crisis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 more than </a:t>
            </a:r>
            <a:r>
              <a:rPr lang="en-US" i="1" smtClean="0"/>
              <a:t>financial</a:t>
            </a:r>
            <a:r>
              <a:rPr lang="en-US" smtClean="0"/>
              <a:t> regulation is required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Corporate governance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Failures led to flawed incentive structures</a:t>
            </a:r>
          </a:p>
          <a:p>
            <a:pPr lvl="2" eaLnBrk="1" hangingPunct="1"/>
            <a:r>
              <a:rPr lang="en-US" smtClean="0">
                <a:ea typeface="ＭＳ Ｐゴシック" charset="-128"/>
              </a:rPr>
              <a:t>Which didn’t serve shareholders or customers well</a:t>
            </a:r>
          </a:p>
          <a:p>
            <a:pPr eaLnBrk="1" hangingPunct="1"/>
            <a:r>
              <a:rPr lang="en-US" smtClean="0"/>
              <a:t>Anti-trust policy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Not just concerned with market power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But risks imposed on society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And political power</a:t>
            </a:r>
          </a:p>
          <a:p>
            <a:pPr lvl="2" eaLnBrk="1" hangingPunct="1"/>
            <a:r>
              <a:rPr lang="en-US" smtClean="0">
                <a:ea typeface="ＭＳ Ｐゴシック" charset="-128"/>
              </a:rPr>
              <a:t>Original concern in the creation of anti-trust policies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And more than </a:t>
            </a:r>
            <a:r>
              <a:rPr lang="en-US" i="1" smtClean="0"/>
              <a:t>regulation </a:t>
            </a:r>
            <a:r>
              <a:rPr lang="en-US" smtClean="0"/>
              <a:t>is required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Government may have to take a more active role in finance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Creating an efficient electronic transfer mechanism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Lending to the poor—temptation for predatory lending too great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Providing good risk products (Danish mortgages, inflation indexed bonds)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CHANGING GLOBAL </a:t>
            </a:r>
            <a:r>
              <a:rPr lang="en-US" altLang="zh-CN" sz="4000" smtClean="0"/>
              <a:t>                   </a:t>
            </a:r>
            <a:r>
              <a:rPr lang="en-US" sz="4000" smtClean="0"/>
              <a:t>LANDSCAPE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68313" y="1628775"/>
            <a:ext cx="7467600" cy="4525963"/>
          </a:xfrm>
        </p:spPr>
        <p:txBody>
          <a:bodyPr/>
          <a:lstStyle/>
          <a:p>
            <a:pPr eaLnBrk="1" hangingPunct="1"/>
            <a:r>
              <a:rPr lang="en-US" smtClean="0"/>
              <a:t>China likely to remain major global creditor/major source of savings in global economy</a:t>
            </a:r>
          </a:p>
          <a:p>
            <a:pPr eaLnBrk="1" hangingPunct="1"/>
            <a:r>
              <a:rPr lang="en-US" smtClean="0"/>
              <a:t>Makes sense for intermediation services to be provided in country doing savings</a:t>
            </a:r>
          </a:p>
          <a:p>
            <a:pPr eaLnBrk="1" hangingPunct="1"/>
            <a:r>
              <a:rPr lang="en-US" smtClean="0"/>
              <a:t>Especially natural to raises questions about intermediation through US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Financial system there failed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Instability of dollar may be increasing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Rethinking our Financial System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America’s financial system failed—at great cost to America and the world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It is important for America and all other countries to learn the </a:t>
            </a:r>
            <a:r>
              <a:rPr lang="en-US" sz="2800" i="1" smtClean="0">
                <a:latin typeface="Franklin Gothic Book" pitchFamily="34" charset="0"/>
              </a:rPr>
              <a:t>right </a:t>
            </a:r>
            <a:r>
              <a:rPr lang="en-US" sz="2800" smtClean="0">
                <a:latin typeface="Franklin Gothic Book" pitchFamily="34" charset="0"/>
              </a:rPr>
              <a:t>lessons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There had been a race to the bottom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We should now have a race to the top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What is at stake is not just a matter of economic stability </a:t>
            </a:r>
            <a:r>
              <a:rPr lang="en-US" sz="2800" i="1" smtClean="0">
                <a:latin typeface="Franklin Gothic Book" pitchFamily="34" charset="0"/>
              </a:rPr>
              <a:t>and </a:t>
            </a:r>
            <a:r>
              <a:rPr lang="en-US" sz="2800" smtClean="0">
                <a:latin typeface="Franklin Gothic Book" pitchFamily="34" charset="0"/>
              </a:rPr>
              <a:t>growth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But social stability and a harmonious society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7615237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Failures of America’s Financial System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283450" cy="4525963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Franklin Gothic Book" pitchFamily="34" charset="0"/>
              </a:rPr>
              <a:t>Didn’t manage risk—created risk</a:t>
            </a:r>
          </a:p>
          <a:p>
            <a:pPr eaLnBrk="1" hangingPunct="1"/>
            <a:r>
              <a:rPr lang="en-US" sz="2800" smtClean="0">
                <a:latin typeface="Franklin Gothic Book" pitchFamily="34" charset="0"/>
              </a:rPr>
              <a:t>Misallocated capital</a:t>
            </a:r>
          </a:p>
          <a:p>
            <a:pPr lvl="1" eaLnBrk="1" hangingPunct="1"/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Too much into housing, too little to real investment, innovative sector, improving environment</a:t>
            </a:r>
          </a:p>
          <a:p>
            <a:pPr eaLnBrk="1" hangingPunct="1"/>
            <a:r>
              <a:rPr lang="en-US" sz="2800" smtClean="0">
                <a:latin typeface="Franklin Gothic Book" pitchFamily="34" charset="0"/>
              </a:rPr>
              <a:t>High transaction costs</a:t>
            </a:r>
          </a:p>
          <a:p>
            <a:pPr lvl="1" eaLnBrk="1" hangingPunct="1"/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Resisted creation of an efficient electronic transfer system</a:t>
            </a:r>
          </a:p>
          <a:p>
            <a:pPr eaLnBrk="1" hangingPunct="1"/>
            <a:r>
              <a:rPr lang="en-US" sz="2800" smtClean="0">
                <a:latin typeface="Franklin Gothic Book" pitchFamily="34" charset="0"/>
              </a:rPr>
              <a:t>Predatory lending practices</a:t>
            </a:r>
          </a:p>
          <a:p>
            <a:pPr eaLnBrk="1" hangingPunct="1">
              <a:buFontTx/>
              <a:buNone/>
            </a:pPr>
            <a:endParaRPr lang="en-US" sz="28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75438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Failures of America’s Financial System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Innovations directed at regulatory, accounting, and tax arbitrage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  <a:ea typeface="ＭＳ Ｐゴシック" charset="-128"/>
              </a:rPr>
              <a:t>Little innovation at meeting society’s real needs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  <a:ea typeface="ＭＳ Ｐゴシック" charset="-128"/>
              </a:rPr>
              <a:t>For example, managing the risk of most family’s most important asset—their home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Failed at both micro and macro level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Major social problems—devastation of the poor in America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Global macro-problem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“Model” didn’t work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Self-regulation didn’t work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Perverse incentives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Self-regulation </a:t>
            </a:r>
            <a:r>
              <a:rPr lang="en-US" sz="2400" i="1" smtClean="0">
                <a:latin typeface="Franklin Gothic Book" pitchFamily="34" charset="0"/>
                <a:ea typeface="ＭＳ Ｐゴシック" charset="-128"/>
              </a:rPr>
              <a:t>can’t </a:t>
            </a: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work—externalities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Model of risk diversification (securitization)  didn’t work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Increased information asymmetries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Systems of market checks and balances failed (credit rating agencies)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Regulatory checks and balances failed</a:t>
            </a:r>
          </a:p>
          <a:p>
            <a:pPr lvl="2" eaLnBrk="1" hangingPunct="1">
              <a:lnSpc>
                <a:spcPct val="80000"/>
              </a:lnSpc>
              <a:buClr>
                <a:schemeClr val="hlink"/>
              </a:buClr>
            </a:pPr>
            <a:r>
              <a:rPr lang="en-US" sz="2000" b="1" smtClean="0">
                <a:latin typeface="Franklin Gothic Book" pitchFamily="34" charset="0"/>
                <a:ea typeface="ＭＳ Ｐゴシック" charset="-128"/>
              </a:rPr>
              <a:t>Ideology</a:t>
            </a:r>
          </a:p>
          <a:p>
            <a:pPr lvl="2" eaLnBrk="1" hangingPunct="1">
              <a:lnSpc>
                <a:spcPct val="80000"/>
              </a:lnSpc>
              <a:buClr>
                <a:schemeClr val="hlink"/>
              </a:buClr>
            </a:pPr>
            <a:r>
              <a:rPr lang="en-US" sz="2000" b="1" smtClean="0">
                <a:latin typeface="Franklin Gothic Book" pitchFamily="34" charset="0"/>
                <a:ea typeface="ＭＳ Ｐゴシック" charset="-128"/>
              </a:rPr>
              <a:t>Capture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b="1" smtClean="0">
              <a:latin typeface="Franklin Gothic Book" pitchFamily="34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74676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The current crisis and where </a:t>
            </a:r>
            <a:br>
              <a:rPr lang="en-US" sz="3600" smtClean="0"/>
            </a:br>
            <a:r>
              <a:rPr lang="en-US" altLang="zh-CN" sz="3600" smtClean="0"/>
              <a:t> </a:t>
            </a:r>
            <a:r>
              <a:rPr lang="en-US" sz="3600" smtClean="0"/>
              <a:t>the system failed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68313" y="1628775"/>
            <a:ext cx="74676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z="2800" smtClean="0">
                <a:latin typeface="Franklin Gothic Book" pitchFamily="34" charset="0"/>
              </a:rPr>
              <a:t>Incentives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Market participants had incentives to engage in excessive risk taking/short sighted behavior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Conflicts of interest</a:t>
            </a:r>
          </a:p>
          <a:p>
            <a:pPr eaLnBrk="1" hangingPunct="1">
              <a:lnSpc>
                <a:spcPct val="70000"/>
              </a:lnSpc>
            </a:pPr>
            <a:r>
              <a:rPr lang="en-US" sz="2800" smtClean="0">
                <a:latin typeface="Franklin Gothic Book" pitchFamily="34" charset="0"/>
              </a:rPr>
              <a:t>Transparency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Market participants had incentives and instruments for non-transparency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But failure was more than that of transparency:  complexity</a:t>
            </a:r>
          </a:p>
          <a:p>
            <a:pPr eaLnBrk="1" hangingPunct="1">
              <a:lnSpc>
                <a:spcPct val="70000"/>
              </a:lnSpc>
            </a:pPr>
            <a:r>
              <a:rPr lang="en-US" sz="2800" smtClean="0">
                <a:latin typeface="Franklin Gothic Book" pitchFamily="34" charset="0"/>
              </a:rPr>
              <a:t>Competition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Too big to fail institutions had incentives to engage in excessive risk taking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  <a:ea typeface="ＭＳ Ｐゴシック" charset="-128"/>
              </a:rPr>
              <a:t>Competition didn’t work—race to the bottom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0350"/>
            <a:ext cx="8839200" cy="1600200"/>
          </a:xfrm>
        </p:spPr>
        <p:txBody>
          <a:bodyPr/>
          <a:lstStyle/>
          <a:p>
            <a:pPr eaLnBrk="1" hangingPunct="1"/>
            <a:r>
              <a:rPr lang="en-US" sz="3200" smtClean="0"/>
              <a:t>What are the key factors in the design of a </a:t>
            </a:r>
            <a:br>
              <a:rPr lang="en-US" sz="3200" smtClean="0"/>
            </a:br>
            <a:r>
              <a:rPr lang="en-US" sz="3200" smtClean="0"/>
              <a:t>new regulatory structure and system 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7199312" cy="3168650"/>
          </a:xfrm>
        </p:spPr>
        <p:txBody>
          <a:bodyPr/>
          <a:lstStyle/>
          <a:p>
            <a:pPr eaLnBrk="1" hangingPunct="1"/>
            <a:r>
              <a:rPr lang="en-US" sz="2800" smtClean="0"/>
              <a:t>Asymmetries and imperfections  of information</a:t>
            </a:r>
          </a:p>
          <a:p>
            <a:pPr eaLnBrk="1" hangingPunct="1"/>
            <a:r>
              <a:rPr lang="en-US" sz="2800" smtClean="0"/>
              <a:t>Moral hazard</a:t>
            </a:r>
          </a:p>
          <a:p>
            <a:pPr eaLnBrk="1" hangingPunct="1"/>
            <a:r>
              <a:rPr lang="en-US" sz="2800" smtClean="0"/>
              <a:t>Human fallibility/  “behavioral” economics</a:t>
            </a:r>
          </a:p>
          <a:p>
            <a:pPr eaLnBrk="1" hangingPunct="1"/>
            <a:r>
              <a:rPr lang="en-US" sz="2800" smtClean="0"/>
              <a:t>Externalities</a:t>
            </a:r>
          </a:p>
          <a:p>
            <a:pPr eaLnBrk="1" hangingPunct="1"/>
            <a:endParaRPr lang="zh-CN" altLang="fr-FR" sz="2800" smtClean="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Creating a 21</a:t>
            </a:r>
            <a:r>
              <a:rPr lang="en-US" baseline="30000" smtClean="0"/>
              <a:t>st</a:t>
            </a:r>
            <a:r>
              <a:rPr lang="en-US" smtClean="0"/>
              <a:t> century financial system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 America went about saving its financial system, it should have asked, what kind of a financial system did it want for the future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Couldn’t, shouldn’t go back to the failed system of the past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At the very least, downsizing scale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Question—which parts to downsize?</a:t>
            </a:r>
          </a:p>
          <a:p>
            <a:pPr lvl="2" eaLnBrk="1" hangingPunct="1"/>
            <a:r>
              <a:rPr lang="en-US" smtClean="0">
                <a:ea typeface="ＭＳ Ｐゴシック" charset="-128"/>
              </a:rPr>
              <a:t>Some worked well—they should be expanded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Creating a 21</a:t>
            </a:r>
            <a:r>
              <a:rPr lang="en-US" baseline="30000" smtClean="0"/>
              <a:t>st</a:t>
            </a:r>
            <a:r>
              <a:rPr lang="en-US" smtClean="0"/>
              <a:t> century financial system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China needs to ask same question today as it creates a new regulatory structure</a:t>
            </a:r>
          </a:p>
          <a:p>
            <a:pPr eaLnBrk="1" hangingPunct="1"/>
            <a:r>
              <a:rPr lang="en-US" smtClean="0"/>
              <a:t>An “ecology” of financial institutions serving different needs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functions of financial regulation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Safety and soundness of individual institutions (micro-prudential regulation)</a:t>
            </a:r>
          </a:p>
          <a:p>
            <a:pPr eaLnBrk="1" hangingPunct="1"/>
            <a:r>
              <a:rPr lang="en-US" smtClean="0"/>
              <a:t>Macro-stability (macro-prudential regulation)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Manner in which micro-prudential regulation had been conducted undermined macro-stability</a:t>
            </a:r>
          </a:p>
          <a:p>
            <a:pPr eaLnBrk="1" hangingPunct="1"/>
            <a:r>
              <a:rPr lang="en-US" smtClean="0"/>
              <a:t>Competition</a:t>
            </a:r>
          </a:p>
          <a:p>
            <a:pPr eaLnBrk="1" hangingPunct="1"/>
            <a:r>
              <a:rPr lang="en-US" smtClean="0"/>
              <a:t>Consumer/investor Protection</a:t>
            </a:r>
          </a:p>
          <a:p>
            <a:pPr eaLnBrk="1" hangingPunct="1"/>
            <a:r>
              <a:rPr lang="en-US" smtClean="0"/>
              <a:t>Access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10432</TotalTime>
  <Words>725</Words>
  <Application>Microsoft Office PowerPoint</Application>
  <PresentationFormat>On-screen Show (4:3)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ＭＳ Ｐゴシック</vt:lpstr>
      <vt:lpstr>Franklin Gothic Book</vt:lpstr>
      <vt:lpstr>Wingdings 2</vt:lpstr>
      <vt:lpstr>宋体</vt:lpstr>
      <vt:lpstr>Technic</vt:lpstr>
      <vt:lpstr>Slide 1</vt:lpstr>
      <vt:lpstr>Failures of America’s Financial System</vt:lpstr>
      <vt:lpstr>Failures of America’s Financial System</vt:lpstr>
      <vt:lpstr>“Model” didn’t work</vt:lpstr>
      <vt:lpstr>The current crisis and where   the system failed</vt:lpstr>
      <vt:lpstr>What are the key factors in the design of a  new regulatory structure and system ?</vt:lpstr>
      <vt:lpstr>Creating a 21st century financial system</vt:lpstr>
      <vt:lpstr>Creating a 21st century financial system</vt:lpstr>
      <vt:lpstr>Key functions of financial regulation</vt:lpstr>
      <vt:lpstr>Key features of new regulatory system</vt:lpstr>
      <vt:lpstr>Slide 11</vt:lpstr>
      <vt:lpstr>Key principles to be safeguarded/ put in place</vt:lpstr>
      <vt:lpstr>Slide 13</vt:lpstr>
      <vt:lpstr>But more than financial regulation is required</vt:lpstr>
      <vt:lpstr>And more than regulation is required</vt:lpstr>
      <vt:lpstr>CHANGING GLOBAL                    LANDSCAPE</vt:lpstr>
      <vt:lpstr>Rethinking our Financial System</vt:lpstr>
    </vt:vector>
  </TitlesOfParts>
  <Company>*** ********** * ******** 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 Stiglitz  Beijing May 13 Possible Concepts</dc:title>
  <dc:creator>******* ********* **************</dc:creator>
  <cp:lastModifiedBy>jb2632</cp:lastModifiedBy>
  <cp:revision>26</cp:revision>
  <dcterms:created xsi:type="dcterms:W3CDTF">2009-05-14T01:11:21Z</dcterms:created>
  <dcterms:modified xsi:type="dcterms:W3CDTF">2010-03-04T20:24:25Z</dcterms:modified>
</cp:coreProperties>
</file>