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76" r:id="rId5"/>
    <p:sldId id="277" r:id="rId6"/>
    <p:sldId id="278" r:id="rId7"/>
    <p:sldId id="260" r:id="rId8"/>
    <p:sldId id="279" r:id="rId9"/>
    <p:sldId id="261" r:id="rId10"/>
    <p:sldId id="280" r:id="rId11"/>
    <p:sldId id="265" r:id="rId12"/>
    <p:sldId id="270" r:id="rId13"/>
    <p:sldId id="268" r:id="rId14"/>
    <p:sldId id="269" r:id="rId15"/>
    <p:sldId id="271" r:id="rId16"/>
    <p:sldId id="266" r:id="rId17"/>
    <p:sldId id="264" r:id="rId18"/>
    <p:sldId id="272" r:id="rId19"/>
    <p:sldId id="273" r:id="rId20"/>
    <p:sldId id="274" r:id="rId21"/>
    <p:sldId id="275" r:id="rId22"/>
    <p:sldId id="281" r:id="rId23"/>
    <p:sldId id="282" r:id="rId2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8094" autoAdjust="0"/>
    <p:restoredTop sz="90929"/>
  </p:normalViewPr>
  <p:slideViewPr>
    <p:cSldViewPr>
      <p:cViewPr varScale="1">
        <p:scale>
          <a:sx n="110" d="100"/>
          <a:sy n="110" d="100"/>
        </p:scale>
        <p:origin x="-5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fld id="{34654A33-A1D4-4655-938E-001C2B954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Fare clic per modificare gli stili del testo dello schema</a:t>
            </a:r>
          </a:p>
          <a:p>
            <a:pPr lvl="1"/>
            <a:r>
              <a:rPr lang="fr-FR" noProof="0" smtClean="0"/>
              <a:t>Secondo livello</a:t>
            </a:r>
          </a:p>
          <a:p>
            <a:pPr lvl="2"/>
            <a:r>
              <a:rPr lang="fr-FR" noProof="0" smtClean="0"/>
              <a:t>Terzo livello</a:t>
            </a:r>
          </a:p>
          <a:p>
            <a:pPr lvl="3"/>
            <a:r>
              <a:rPr lang="fr-FR" noProof="0" smtClean="0"/>
              <a:t>Quarto livello</a:t>
            </a:r>
          </a:p>
          <a:p>
            <a:pPr lvl="4"/>
            <a:r>
              <a:rPr lang="fr-FR" noProof="0" smtClean="0"/>
              <a:t>Quinto livello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fld id="{D1AFEB0A-193A-45C3-BCA3-5D31B22806B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2B2F02-7098-4F5A-ABF9-F2863F138848}" type="slidenum">
              <a:rPr lang="fr-FR">
                <a:ea typeface="ＭＳ Ｐゴシック" charset="-128"/>
              </a:rPr>
              <a:pPr/>
              <a:t>14</a:t>
            </a:fld>
            <a:endParaRPr lang="fr-FR">
              <a:ea typeface="ＭＳ Ｐゴシック" charset="-128"/>
            </a:endParaRPr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936" tIns="48468" rIns="96936" bIns="48468"/>
          <a:lstStyle/>
          <a:p>
            <a:pPr eaLnBrk="1" hangingPunct="1"/>
            <a:endParaRPr 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B5082-BAB7-4A28-A903-7AE51E069A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B38FB-4CE6-4593-9396-F3B9CE3EDB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A3A58-B5F5-40A7-8AB0-44665F01288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B669B-E8A6-4822-B437-12AC0CB68CD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66861-7ED8-4CBC-89ED-3C16CC63380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A35CD-A75F-47EA-A60B-DA6E4DF8F2A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4341A-8708-4369-8EA4-C1D0B65DA75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F7CC3-8EA8-445D-B1C5-CE55E5B3C0A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5DCF3-1623-48D1-AA38-7091DF7891F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9E4F5-2A79-4A6C-9471-3E4A6424ACC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1481D-2057-4B24-9775-268B24A0080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ea typeface="ＭＳ Ｐゴシック" pitchFamily="34" charset="-128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 smtClean="0">
                <a:solidFill>
                  <a:schemeClr val="tx2">
                    <a:shade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F1971A31-E2F7-4315-B7BE-7A165345E5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1" r:id="rId4"/>
    <p:sldLayoutId id="2147483865" r:id="rId5"/>
    <p:sldLayoutId id="2147483860" r:id="rId6"/>
    <p:sldLayoutId id="2147483859" r:id="rId7"/>
    <p:sldLayoutId id="2147483866" r:id="rId8"/>
    <p:sldLayoutId id="2147483867" r:id="rId9"/>
    <p:sldLayoutId id="2147483858" r:id="rId10"/>
    <p:sldLayoutId id="214748385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96969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80808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716338"/>
            <a:ext cx="6400800" cy="1752600"/>
          </a:xfrm>
        </p:spPr>
        <p:txBody>
          <a:bodyPr/>
          <a:lstStyle/>
          <a:p>
            <a:r>
              <a:rPr lang="fr-FR" smtClean="0"/>
              <a:t>Joseph E. Stiglitz</a:t>
            </a:r>
          </a:p>
          <a:p>
            <a:r>
              <a:rPr lang="fr-FR" smtClean="0"/>
              <a:t>Beijing</a:t>
            </a:r>
          </a:p>
          <a:p>
            <a:r>
              <a:rPr lang="fr-FR" smtClean="0"/>
              <a:t>May 13, 2009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87450" y="2420938"/>
            <a:ext cx="619283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Keys to Future Stability and Growth: Institutional Investors and Regulation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143000"/>
            <a:ext cx="7467600" cy="4525963"/>
          </a:xfrm>
        </p:spPr>
        <p:txBody>
          <a:bodyPr/>
          <a:lstStyle/>
          <a:p>
            <a:r>
              <a:rPr lang="en-US" smtClean="0">
                <a:latin typeface="Franklin Gothic Book" pitchFamily="34" charset="0"/>
              </a:rPr>
              <a:t>A good regulatory system can contribute to a more dynamic, innovative economy, a more efficient economy, a more stable economy, and a more “harmonious” society</a:t>
            </a:r>
          </a:p>
          <a:p>
            <a:endParaRPr lang="en-US" smtClean="0">
              <a:latin typeface="Franklin Gothic Book" pitchFamily="34" charset="0"/>
            </a:endParaRPr>
          </a:p>
          <a:p>
            <a:r>
              <a:rPr lang="en-US" smtClean="0">
                <a:latin typeface="Franklin Gothic Book" pitchFamily="34" charset="0"/>
              </a:rPr>
              <a:t>Can’t return to the world as it was before the crisis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Some basic concepts/lessons from the current crisis</a:t>
            </a:r>
          </a:p>
          <a:p>
            <a:pPr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latin typeface="Franklin Gothic Book" pitchFamily="34" charset="0"/>
              </a:rPr>
              <a:t>Traditional roles of institutional investors and asset managers</a:t>
            </a:r>
          </a:p>
          <a:p>
            <a:pPr>
              <a:lnSpc>
                <a:spcPct val="90000"/>
              </a:lnSpc>
            </a:pPr>
            <a:endParaRPr lang="en-US" b="1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New roles of asset management in the new regulatory framework?</a:t>
            </a:r>
          </a:p>
          <a:p>
            <a:endParaRPr lang="en-US" smtClean="0">
              <a:latin typeface="Franklin Gothic Book" pitchFamily="34" charset="0"/>
            </a:endParaRPr>
          </a:p>
          <a:p>
            <a:endParaRPr lang="fr-F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A distinctive feature of this financial </a:t>
            </a:r>
            <a:br>
              <a:rPr lang="en-US" sz="3200" smtClean="0"/>
            </a:br>
            <a:r>
              <a:rPr lang="en-US" sz="3200" smtClean="0"/>
              <a:t>crisis versus previous ones</a:t>
            </a:r>
            <a:endParaRPr lang="en-US" sz="41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It has occurred in highly securitized and institutionalized context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Theory was that risk would be spread/diversification would make economy more stable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Banks didn’t move as much risk off their balance sheet as they pretended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Securitization worsened problems of information asymmetry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Securitization worsened problems of ex post resolution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Increasingly important role of institutional investors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Pension funds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Life insurance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Mutual funds</a:t>
            </a:r>
          </a:p>
          <a:p>
            <a:pPr lvl="1">
              <a:lnSpc>
                <a:spcPct val="80000"/>
              </a:lnSpc>
            </a:pPr>
            <a:r>
              <a:rPr lang="en-US" sz="2000" b="1" smtClean="0">
                <a:latin typeface="Franklin Gothic Book" pitchFamily="34" charset="0"/>
              </a:rPr>
              <a:t>Sovereign and other government-sponsored funds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71500"/>
            <a:ext cx="7424737" cy="989013"/>
          </a:xfrm>
        </p:spPr>
        <p:txBody>
          <a:bodyPr>
            <a:normAutofit/>
          </a:bodyPr>
          <a:lstStyle/>
          <a:p>
            <a:r>
              <a:rPr lang="en-US" sz="3200" smtClean="0"/>
              <a:t>Household and Sovereign portfolios – </a:t>
            </a:r>
            <a:br>
              <a:rPr lang="en-US" sz="3200" smtClean="0"/>
            </a:br>
            <a:r>
              <a:rPr lang="en-US" sz="3200" smtClean="0"/>
              <a:t>The flip-side of securitization </a:t>
            </a:r>
            <a:r>
              <a:rPr lang="fr-FR" sz="3200" smtClean="0"/>
              <a:t/>
            </a:r>
            <a:br>
              <a:rPr lang="fr-FR" sz="3200" smtClean="0"/>
            </a:br>
            <a:endParaRPr lang="fr-FR" sz="41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76400"/>
            <a:ext cx="7848600" cy="4114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600" smtClean="0">
                <a:latin typeface="Franklin Gothic Book" pitchFamily="34" charset="0"/>
              </a:rPr>
              <a:t>Securities are increasingly held by households, either directly or indirectly through institutional investors</a:t>
            </a:r>
          </a:p>
          <a:p>
            <a:pPr>
              <a:lnSpc>
                <a:spcPct val="80000"/>
              </a:lnSpc>
            </a:pPr>
            <a:endParaRPr lang="en-US" sz="2600" smtClean="0">
              <a:latin typeface="Franklin Gothic Book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600" smtClean="0">
                <a:latin typeface="Franklin Gothic Book" pitchFamily="34" charset="0"/>
              </a:rPr>
              <a:t>Pension funds and life insurance mean an increasing number of households access securities markets</a:t>
            </a:r>
          </a:p>
          <a:p>
            <a:pPr>
              <a:lnSpc>
                <a:spcPct val="80000"/>
              </a:lnSpc>
            </a:pPr>
            <a:endParaRPr lang="en-US" sz="2600" smtClean="0">
              <a:latin typeface="Franklin Gothic Book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600" smtClean="0">
                <a:latin typeface="Franklin Gothic Book" pitchFamily="34" charset="0"/>
              </a:rPr>
              <a:t>Recently sovereign funds and other government-sponsored funds have gained increasing relevance and become important investors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28600"/>
            <a:ext cx="8207375" cy="1143000"/>
          </a:xfrm>
        </p:spPr>
        <p:txBody>
          <a:bodyPr/>
          <a:lstStyle/>
          <a:p>
            <a:r>
              <a:rPr lang="en-GB" sz="2400" smtClean="0">
                <a:ea typeface="Arial Unicode MS" pitchFamily="34" charset="-128"/>
                <a:cs typeface="Arial Unicode MS" pitchFamily="34" charset="-128"/>
              </a:rPr>
              <a:t>Households are, to varying degrees, exposed to </a:t>
            </a:r>
            <a:br>
              <a:rPr lang="en-GB" sz="2400" smtClean="0">
                <a:ea typeface="Arial Unicode MS" pitchFamily="34" charset="-128"/>
                <a:cs typeface="Arial Unicode MS" pitchFamily="34" charset="-128"/>
              </a:rPr>
            </a:br>
            <a:r>
              <a:rPr lang="en-GB" sz="2400" smtClean="0">
                <a:ea typeface="Arial Unicode MS" pitchFamily="34" charset="-128"/>
                <a:cs typeface="Arial Unicode MS" pitchFamily="34" charset="-128"/>
              </a:rPr>
              <a:t>securities and to institutional investors  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57188" y="1285875"/>
            <a:ext cx="7572375" cy="3562350"/>
          </a:xfrm>
          <a:prstGeom prst="rect">
            <a:avLst/>
          </a:prstGeom>
          <a:solidFill>
            <a:srgbClr val="DAEFFE">
              <a:alpha val="50195"/>
            </a:srgbClr>
          </a:solidFill>
          <a:ln w="9525">
            <a:solidFill>
              <a:srgbClr val="DAEFFE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79388" y="6092825"/>
            <a:ext cx="58848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defTabSz="865188" eaLnBrk="1" hangingPunct="1">
              <a:spcBef>
                <a:spcPct val="50000"/>
              </a:spcBef>
            </a:pPr>
            <a:r>
              <a:rPr lang="en-US" sz="1100"/>
              <a:t>Source: PGAM Research elaboration on Central bank statistics 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5013325"/>
            <a:ext cx="860425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79388" lvl="1" eaLnBrk="1" hangingPunct="1"/>
            <a:endParaRPr lang="en-GB" sz="1200"/>
          </a:p>
          <a:p>
            <a:pPr eaLnBrk="1" hangingPunct="1"/>
            <a:r>
              <a:rPr lang="en-GB" sz="1200"/>
              <a:t>    The degree of institutionalization refers to the share of family financial assets in pension funds, life </a:t>
            </a:r>
          </a:p>
          <a:p>
            <a:pPr eaLnBrk="1" hangingPunct="1"/>
            <a:r>
              <a:rPr lang="en-GB" sz="1200"/>
              <a:t>    insurance policies and mutual funds, which e usually considered institutional investors. </a:t>
            </a:r>
          </a:p>
          <a:p>
            <a:pPr eaLnBrk="1" hangingPunct="1"/>
            <a:r>
              <a:rPr lang="en-GB" sz="1200"/>
              <a:t>    With the term securitization, we refer to the transferability of the assets in the financial market, </a:t>
            </a:r>
          </a:p>
          <a:p>
            <a:pPr eaLnBrk="1" hangingPunct="1"/>
            <a:r>
              <a:rPr lang="en-GB" sz="1200"/>
              <a:t>    and specifically all financial products excluding deposits.</a:t>
            </a:r>
          </a:p>
        </p:txBody>
      </p:sp>
      <p:grpSp>
        <p:nvGrpSpPr>
          <p:cNvPr id="20486" name="Group 8"/>
          <p:cNvGrpSpPr>
            <a:grpSpLocks noChangeAspect="1"/>
          </p:cNvGrpSpPr>
          <p:nvPr/>
        </p:nvGrpSpPr>
        <p:grpSpPr bwMode="auto">
          <a:xfrm>
            <a:off x="323850" y="1341438"/>
            <a:ext cx="7561263" cy="3543300"/>
            <a:chOff x="384" y="960"/>
            <a:chExt cx="4735" cy="2223"/>
          </a:xfrm>
        </p:grpSpPr>
        <p:sp>
          <p:nvSpPr>
            <p:cNvPr id="20487" name="AutoShape 7"/>
            <p:cNvSpPr>
              <a:spLocks noChangeAspect="1" noChangeArrowheads="1" noTextEdit="1"/>
            </p:cNvSpPr>
            <p:nvPr/>
          </p:nvSpPr>
          <p:spPr bwMode="auto">
            <a:xfrm>
              <a:off x="384" y="960"/>
              <a:ext cx="4735" cy="2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Rectangle 9"/>
            <p:cNvSpPr>
              <a:spLocks noChangeArrowheads="1"/>
            </p:cNvSpPr>
            <p:nvPr/>
          </p:nvSpPr>
          <p:spPr bwMode="auto">
            <a:xfrm>
              <a:off x="1047" y="1089"/>
              <a:ext cx="3885" cy="1511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10"/>
            <p:cNvSpPr>
              <a:spLocks noChangeShapeType="1"/>
            </p:cNvSpPr>
            <p:nvPr/>
          </p:nvSpPr>
          <p:spPr bwMode="auto">
            <a:xfrm>
              <a:off x="1047" y="2348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1"/>
            <p:cNvSpPr>
              <a:spLocks noChangeShapeType="1"/>
            </p:cNvSpPr>
            <p:nvPr/>
          </p:nvSpPr>
          <p:spPr bwMode="auto">
            <a:xfrm>
              <a:off x="1047" y="2097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Line 12"/>
            <p:cNvSpPr>
              <a:spLocks noChangeShapeType="1"/>
            </p:cNvSpPr>
            <p:nvPr/>
          </p:nvSpPr>
          <p:spPr bwMode="auto">
            <a:xfrm>
              <a:off x="1047" y="1845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13"/>
            <p:cNvSpPr>
              <a:spLocks noChangeShapeType="1"/>
            </p:cNvSpPr>
            <p:nvPr/>
          </p:nvSpPr>
          <p:spPr bwMode="auto">
            <a:xfrm>
              <a:off x="1047" y="1593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Line 14"/>
            <p:cNvSpPr>
              <a:spLocks noChangeShapeType="1"/>
            </p:cNvSpPr>
            <p:nvPr/>
          </p:nvSpPr>
          <p:spPr bwMode="auto">
            <a:xfrm>
              <a:off x="1047" y="1341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15"/>
            <p:cNvSpPr>
              <a:spLocks noChangeShapeType="1"/>
            </p:cNvSpPr>
            <p:nvPr/>
          </p:nvSpPr>
          <p:spPr bwMode="auto">
            <a:xfrm>
              <a:off x="1047" y="1089"/>
              <a:ext cx="3885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6"/>
            <p:cNvSpPr>
              <a:spLocks noChangeShapeType="1"/>
            </p:cNvSpPr>
            <p:nvPr/>
          </p:nvSpPr>
          <p:spPr bwMode="auto">
            <a:xfrm>
              <a:off x="1825" y="1089"/>
              <a:ext cx="1" cy="151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Line 17"/>
            <p:cNvSpPr>
              <a:spLocks noChangeShapeType="1"/>
            </p:cNvSpPr>
            <p:nvPr/>
          </p:nvSpPr>
          <p:spPr bwMode="auto">
            <a:xfrm>
              <a:off x="2604" y="1089"/>
              <a:ext cx="1" cy="151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18"/>
            <p:cNvSpPr>
              <a:spLocks noChangeShapeType="1"/>
            </p:cNvSpPr>
            <p:nvPr/>
          </p:nvSpPr>
          <p:spPr bwMode="auto">
            <a:xfrm>
              <a:off x="3375" y="1089"/>
              <a:ext cx="1" cy="151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Line 19"/>
            <p:cNvSpPr>
              <a:spLocks noChangeShapeType="1"/>
            </p:cNvSpPr>
            <p:nvPr/>
          </p:nvSpPr>
          <p:spPr bwMode="auto">
            <a:xfrm>
              <a:off x="4153" y="1089"/>
              <a:ext cx="1" cy="151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20"/>
            <p:cNvSpPr>
              <a:spLocks noChangeShapeType="1"/>
            </p:cNvSpPr>
            <p:nvPr/>
          </p:nvSpPr>
          <p:spPr bwMode="auto">
            <a:xfrm>
              <a:off x="4932" y="1089"/>
              <a:ext cx="1" cy="151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21"/>
            <p:cNvSpPr>
              <a:spLocks noChangeShapeType="1"/>
            </p:cNvSpPr>
            <p:nvPr/>
          </p:nvSpPr>
          <p:spPr bwMode="auto">
            <a:xfrm>
              <a:off x="1047" y="1089"/>
              <a:ext cx="1" cy="15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22"/>
            <p:cNvSpPr>
              <a:spLocks noChangeShapeType="1"/>
            </p:cNvSpPr>
            <p:nvPr/>
          </p:nvSpPr>
          <p:spPr bwMode="auto">
            <a:xfrm>
              <a:off x="1011" y="2600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23"/>
            <p:cNvSpPr>
              <a:spLocks noChangeShapeType="1"/>
            </p:cNvSpPr>
            <p:nvPr/>
          </p:nvSpPr>
          <p:spPr bwMode="auto">
            <a:xfrm>
              <a:off x="1011" y="2348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24"/>
            <p:cNvSpPr>
              <a:spLocks noChangeShapeType="1"/>
            </p:cNvSpPr>
            <p:nvPr/>
          </p:nvSpPr>
          <p:spPr bwMode="auto">
            <a:xfrm>
              <a:off x="1011" y="2097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5"/>
            <p:cNvSpPr>
              <a:spLocks noChangeShapeType="1"/>
            </p:cNvSpPr>
            <p:nvPr/>
          </p:nvSpPr>
          <p:spPr bwMode="auto">
            <a:xfrm>
              <a:off x="1011" y="1845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6"/>
            <p:cNvSpPr>
              <a:spLocks noChangeShapeType="1"/>
            </p:cNvSpPr>
            <p:nvPr/>
          </p:nvSpPr>
          <p:spPr bwMode="auto">
            <a:xfrm>
              <a:off x="1011" y="1593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27"/>
            <p:cNvSpPr>
              <a:spLocks noChangeShapeType="1"/>
            </p:cNvSpPr>
            <p:nvPr/>
          </p:nvSpPr>
          <p:spPr bwMode="auto">
            <a:xfrm>
              <a:off x="1011" y="1341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Line 28"/>
            <p:cNvSpPr>
              <a:spLocks noChangeShapeType="1"/>
            </p:cNvSpPr>
            <p:nvPr/>
          </p:nvSpPr>
          <p:spPr bwMode="auto">
            <a:xfrm>
              <a:off x="1011" y="1089"/>
              <a:ext cx="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29"/>
            <p:cNvSpPr>
              <a:spLocks noChangeShapeType="1"/>
            </p:cNvSpPr>
            <p:nvPr/>
          </p:nvSpPr>
          <p:spPr bwMode="auto">
            <a:xfrm>
              <a:off x="1047" y="2600"/>
              <a:ext cx="388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Line 30"/>
            <p:cNvSpPr>
              <a:spLocks noChangeShapeType="1"/>
            </p:cNvSpPr>
            <p:nvPr/>
          </p:nvSpPr>
          <p:spPr bwMode="auto">
            <a:xfrm flipV="1">
              <a:off x="1047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Line 31"/>
            <p:cNvSpPr>
              <a:spLocks noChangeShapeType="1"/>
            </p:cNvSpPr>
            <p:nvPr/>
          </p:nvSpPr>
          <p:spPr bwMode="auto">
            <a:xfrm flipV="1">
              <a:off x="1825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1" name="Line 32"/>
            <p:cNvSpPr>
              <a:spLocks noChangeShapeType="1"/>
            </p:cNvSpPr>
            <p:nvPr/>
          </p:nvSpPr>
          <p:spPr bwMode="auto">
            <a:xfrm flipV="1">
              <a:off x="2604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Line 33"/>
            <p:cNvSpPr>
              <a:spLocks noChangeShapeType="1"/>
            </p:cNvSpPr>
            <p:nvPr/>
          </p:nvSpPr>
          <p:spPr bwMode="auto">
            <a:xfrm flipV="1">
              <a:off x="3375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3" name="Line 34"/>
            <p:cNvSpPr>
              <a:spLocks noChangeShapeType="1"/>
            </p:cNvSpPr>
            <p:nvPr/>
          </p:nvSpPr>
          <p:spPr bwMode="auto">
            <a:xfrm flipV="1">
              <a:off x="4153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4" name="Line 35"/>
            <p:cNvSpPr>
              <a:spLocks noChangeShapeType="1"/>
            </p:cNvSpPr>
            <p:nvPr/>
          </p:nvSpPr>
          <p:spPr bwMode="auto">
            <a:xfrm flipV="1">
              <a:off x="4932" y="2600"/>
              <a:ext cx="1" cy="3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Oval 36"/>
            <p:cNvSpPr>
              <a:spLocks noChangeArrowheads="1"/>
            </p:cNvSpPr>
            <p:nvPr/>
          </p:nvSpPr>
          <p:spPr bwMode="auto">
            <a:xfrm>
              <a:off x="3598" y="2183"/>
              <a:ext cx="188" cy="187"/>
            </a:xfrm>
            <a:prstGeom prst="ellipse">
              <a:avLst/>
            </a:prstGeom>
            <a:solidFill>
              <a:srgbClr val="FFFFCC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Oval 37"/>
            <p:cNvSpPr>
              <a:spLocks noChangeArrowheads="1"/>
            </p:cNvSpPr>
            <p:nvPr/>
          </p:nvSpPr>
          <p:spPr bwMode="auto">
            <a:xfrm>
              <a:off x="2524" y="2097"/>
              <a:ext cx="202" cy="201"/>
            </a:xfrm>
            <a:prstGeom prst="ellipse">
              <a:avLst/>
            </a:prstGeom>
            <a:solidFill>
              <a:srgbClr val="FFFFCC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17" name="Picture 3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91" y="1773"/>
              <a:ext cx="296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18" name="Freeform 39"/>
            <p:cNvSpPr>
              <a:spLocks/>
            </p:cNvSpPr>
            <p:nvPr/>
          </p:nvSpPr>
          <p:spPr bwMode="auto">
            <a:xfrm>
              <a:off x="2791" y="1773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9 w 288"/>
                <a:gd name="T3" fmla="*/ 0 h 288"/>
                <a:gd name="T4" fmla="*/ 180 w 288"/>
                <a:gd name="T5" fmla="*/ 0 h 288"/>
                <a:gd name="T6" fmla="*/ 195 w 288"/>
                <a:gd name="T7" fmla="*/ 7 h 288"/>
                <a:gd name="T8" fmla="*/ 209 w 288"/>
                <a:gd name="T9" fmla="*/ 14 h 288"/>
                <a:gd name="T10" fmla="*/ 224 w 288"/>
                <a:gd name="T11" fmla="*/ 22 h 288"/>
                <a:gd name="T12" fmla="*/ 238 w 288"/>
                <a:gd name="T13" fmla="*/ 36 h 288"/>
                <a:gd name="T14" fmla="*/ 252 w 288"/>
                <a:gd name="T15" fmla="*/ 50 h 288"/>
                <a:gd name="T16" fmla="*/ 260 w 288"/>
                <a:gd name="T17" fmla="*/ 65 h 288"/>
                <a:gd name="T18" fmla="*/ 274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4 w 288"/>
                <a:gd name="T33" fmla="*/ 201 h 288"/>
                <a:gd name="T34" fmla="*/ 267 w 288"/>
                <a:gd name="T35" fmla="*/ 216 h 288"/>
                <a:gd name="T36" fmla="*/ 260 w 288"/>
                <a:gd name="T37" fmla="*/ 230 h 288"/>
                <a:gd name="T38" fmla="*/ 245 w 288"/>
                <a:gd name="T39" fmla="*/ 245 h 288"/>
                <a:gd name="T40" fmla="*/ 231 w 288"/>
                <a:gd name="T41" fmla="*/ 252 h 288"/>
                <a:gd name="T42" fmla="*/ 216 w 288"/>
                <a:gd name="T43" fmla="*/ 266 h 288"/>
                <a:gd name="T44" fmla="*/ 202 w 288"/>
                <a:gd name="T45" fmla="*/ 273 h 288"/>
                <a:gd name="T46" fmla="*/ 188 w 288"/>
                <a:gd name="T47" fmla="*/ 281 h 288"/>
                <a:gd name="T48" fmla="*/ 173 w 288"/>
                <a:gd name="T49" fmla="*/ 281 h 288"/>
                <a:gd name="T50" fmla="*/ 151 w 288"/>
                <a:gd name="T51" fmla="*/ 288 h 288"/>
                <a:gd name="T52" fmla="*/ 130 w 288"/>
                <a:gd name="T53" fmla="*/ 288 h 288"/>
                <a:gd name="T54" fmla="*/ 115 w 288"/>
                <a:gd name="T55" fmla="*/ 281 h 288"/>
                <a:gd name="T56" fmla="*/ 101 w 288"/>
                <a:gd name="T57" fmla="*/ 281 h 288"/>
                <a:gd name="T58" fmla="*/ 79 w 288"/>
                <a:gd name="T59" fmla="*/ 273 h 288"/>
                <a:gd name="T60" fmla="*/ 65 w 288"/>
                <a:gd name="T61" fmla="*/ 266 h 288"/>
                <a:gd name="T62" fmla="*/ 51 w 288"/>
                <a:gd name="T63" fmla="*/ 252 h 288"/>
                <a:gd name="T64" fmla="*/ 36 w 288"/>
                <a:gd name="T65" fmla="*/ 245 h 288"/>
                <a:gd name="T66" fmla="*/ 29 w 288"/>
                <a:gd name="T67" fmla="*/ 230 h 288"/>
                <a:gd name="T68" fmla="*/ 15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5 w 288"/>
                <a:gd name="T85" fmla="*/ 79 h 288"/>
                <a:gd name="T86" fmla="*/ 22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8 w 288"/>
                <a:gd name="T93" fmla="*/ 22 h 288"/>
                <a:gd name="T94" fmla="*/ 72 w 288"/>
                <a:gd name="T95" fmla="*/ 14 h 288"/>
                <a:gd name="T96" fmla="*/ 94 w 288"/>
                <a:gd name="T97" fmla="*/ 7 h 288"/>
                <a:gd name="T98" fmla="*/ 108 w 288"/>
                <a:gd name="T99" fmla="*/ 0 h 288"/>
                <a:gd name="T100" fmla="*/ 123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9" y="0"/>
                  </a:lnTo>
                  <a:lnTo>
                    <a:pt x="180" y="0"/>
                  </a:lnTo>
                  <a:lnTo>
                    <a:pt x="195" y="7"/>
                  </a:lnTo>
                  <a:lnTo>
                    <a:pt x="209" y="14"/>
                  </a:lnTo>
                  <a:lnTo>
                    <a:pt x="224" y="22"/>
                  </a:lnTo>
                  <a:lnTo>
                    <a:pt x="238" y="36"/>
                  </a:lnTo>
                  <a:lnTo>
                    <a:pt x="252" y="50"/>
                  </a:lnTo>
                  <a:lnTo>
                    <a:pt x="260" y="65"/>
                  </a:lnTo>
                  <a:lnTo>
                    <a:pt x="274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4" y="201"/>
                  </a:lnTo>
                  <a:lnTo>
                    <a:pt x="267" y="216"/>
                  </a:lnTo>
                  <a:lnTo>
                    <a:pt x="260" y="230"/>
                  </a:lnTo>
                  <a:lnTo>
                    <a:pt x="245" y="245"/>
                  </a:lnTo>
                  <a:lnTo>
                    <a:pt x="231" y="252"/>
                  </a:lnTo>
                  <a:lnTo>
                    <a:pt x="216" y="266"/>
                  </a:lnTo>
                  <a:lnTo>
                    <a:pt x="202" y="273"/>
                  </a:lnTo>
                  <a:lnTo>
                    <a:pt x="188" y="281"/>
                  </a:lnTo>
                  <a:lnTo>
                    <a:pt x="173" y="281"/>
                  </a:lnTo>
                  <a:lnTo>
                    <a:pt x="151" y="288"/>
                  </a:lnTo>
                  <a:lnTo>
                    <a:pt x="130" y="288"/>
                  </a:lnTo>
                  <a:lnTo>
                    <a:pt x="115" y="281"/>
                  </a:lnTo>
                  <a:lnTo>
                    <a:pt x="101" y="281"/>
                  </a:lnTo>
                  <a:lnTo>
                    <a:pt x="79" y="273"/>
                  </a:lnTo>
                  <a:lnTo>
                    <a:pt x="65" y="266"/>
                  </a:lnTo>
                  <a:lnTo>
                    <a:pt x="51" y="252"/>
                  </a:lnTo>
                  <a:lnTo>
                    <a:pt x="36" y="245"/>
                  </a:lnTo>
                  <a:lnTo>
                    <a:pt x="29" y="230"/>
                  </a:lnTo>
                  <a:lnTo>
                    <a:pt x="15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5" y="79"/>
                  </a:lnTo>
                  <a:lnTo>
                    <a:pt x="22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8" y="22"/>
                  </a:lnTo>
                  <a:lnTo>
                    <a:pt x="72" y="14"/>
                  </a:lnTo>
                  <a:lnTo>
                    <a:pt x="94" y="7"/>
                  </a:lnTo>
                  <a:lnTo>
                    <a:pt x="108" y="0"/>
                  </a:lnTo>
                  <a:lnTo>
                    <a:pt x="123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Freeform 40"/>
            <p:cNvSpPr>
              <a:spLocks/>
            </p:cNvSpPr>
            <p:nvPr/>
          </p:nvSpPr>
          <p:spPr bwMode="auto">
            <a:xfrm>
              <a:off x="2791" y="1773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9 w 288"/>
                <a:gd name="T3" fmla="*/ 0 h 288"/>
                <a:gd name="T4" fmla="*/ 180 w 288"/>
                <a:gd name="T5" fmla="*/ 0 h 288"/>
                <a:gd name="T6" fmla="*/ 195 w 288"/>
                <a:gd name="T7" fmla="*/ 7 h 288"/>
                <a:gd name="T8" fmla="*/ 209 w 288"/>
                <a:gd name="T9" fmla="*/ 14 h 288"/>
                <a:gd name="T10" fmla="*/ 224 w 288"/>
                <a:gd name="T11" fmla="*/ 22 h 288"/>
                <a:gd name="T12" fmla="*/ 238 w 288"/>
                <a:gd name="T13" fmla="*/ 36 h 288"/>
                <a:gd name="T14" fmla="*/ 252 w 288"/>
                <a:gd name="T15" fmla="*/ 50 h 288"/>
                <a:gd name="T16" fmla="*/ 260 w 288"/>
                <a:gd name="T17" fmla="*/ 65 h 288"/>
                <a:gd name="T18" fmla="*/ 274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4 w 288"/>
                <a:gd name="T33" fmla="*/ 201 h 288"/>
                <a:gd name="T34" fmla="*/ 267 w 288"/>
                <a:gd name="T35" fmla="*/ 216 h 288"/>
                <a:gd name="T36" fmla="*/ 260 w 288"/>
                <a:gd name="T37" fmla="*/ 230 h 288"/>
                <a:gd name="T38" fmla="*/ 245 w 288"/>
                <a:gd name="T39" fmla="*/ 245 h 288"/>
                <a:gd name="T40" fmla="*/ 231 w 288"/>
                <a:gd name="T41" fmla="*/ 252 h 288"/>
                <a:gd name="T42" fmla="*/ 216 w 288"/>
                <a:gd name="T43" fmla="*/ 266 h 288"/>
                <a:gd name="T44" fmla="*/ 202 w 288"/>
                <a:gd name="T45" fmla="*/ 273 h 288"/>
                <a:gd name="T46" fmla="*/ 188 w 288"/>
                <a:gd name="T47" fmla="*/ 281 h 288"/>
                <a:gd name="T48" fmla="*/ 173 w 288"/>
                <a:gd name="T49" fmla="*/ 281 h 288"/>
                <a:gd name="T50" fmla="*/ 151 w 288"/>
                <a:gd name="T51" fmla="*/ 288 h 288"/>
                <a:gd name="T52" fmla="*/ 130 w 288"/>
                <a:gd name="T53" fmla="*/ 288 h 288"/>
                <a:gd name="T54" fmla="*/ 115 w 288"/>
                <a:gd name="T55" fmla="*/ 281 h 288"/>
                <a:gd name="T56" fmla="*/ 101 w 288"/>
                <a:gd name="T57" fmla="*/ 281 h 288"/>
                <a:gd name="T58" fmla="*/ 79 w 288"/>
                <a:gd name="T59" fmla="*/ 273 h 288"/>
                <a:gd name="T60" fmla="*/ 65 w 288"/>
                <a:gd name="T61" fmla="*/ 266 h 288"/>
                <a:gd name="T62" fmla="*/ 51 w 288"/>
                <a:gd name="T63" fmla="*/ 252 h 288"/>
                <a:gd name="T64" fmla="*/ 36 w 288"/>
                <a:gd name="T65" fmla="*/ 245 h 288"/>
                <a:gd name="T66" fmla="*/ 29 w 288"/>
                <a:gd name="T67" fmla="*/ 230 h 288"/>
                <a:gd name="T68" fmla="*/ 15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5 w 288"/>
                <a:gd name="T85" fmla="*/ 79 h 288"/>
                <a:gd name="T86" fmla="*/ 22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8 w 288"/>
                <a:gd name="T93" fmla="*/ 22 h 288"/>
                <a:gd name="T94" fmla="*/ 72 w 288"/>
                <a:gd name="T95" fmla="*/ 14 h 288"/>
                <a:gd name="T96" fmla="*/ 94 w 288"/>
                <a:gd name="T97" fmla="*/ 7 h 288"/>
                <a:gd name="T98" fmla="*/ 108 w 288"/>
                <a:gd name="T99" fmla="*/ 0 h 288"/>
                <a:gd name="T100" fmla="*/ 123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9" y="0"/>
                  </a:lnTo>
                  <a:lnTo>
                    <a:pt x="180" y="0"/>
                  </a:lnTo>
                  <a:lnTo>
                    <a:pt x="195" y="7"/>
                  </a:lnTo>
                  <a:lnTo>
                    <a:pt x="209" y="14"/>
                  </a:lnTo>
                  <a:lnTo>
                    <a:pt x="224" y="22"/>
                  </a:lnTo>
                  <a:lnTo>
                    <a:pt x="238" y="36"/>
                  </a:lnTo>
                  <a:lnTo>
                    <a:pt x="252" y="50"/>
                  </a:lnTo>
                  <a:lnTo>
                    <a:pt x="260" y="65"/>
                  </a:lnTo>
                  <a:lnTo>
                    <a:pt x="274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4" y="201"/>
                  </a:lnTo>
                  <a:lnTo>
                    <a:pt x="267" y="216"/>
                  </a:lnTo>
                  <a:lnTo>
                    <a:pt x="260" y="230"/>
                  </a:lnTo>
                  <a:lnTo>
                    <a:pt x="245" y="245"/>
                  </a:lnTo>
                  <a:lnTo>
                    <a:pt x="231" y="252"/>
                  </a:lnTo>
                  <a:lnTo>
                    <a:pt x="216" y="266"/>
                  </a:lnTo>
                  <a:lnTo>
                    <a:pt x="202" y="273"/>
                  </a:lnTo>
                  <a:lnTo>
                    <a:pt x="188" y="281"/>
                  </a:lnTo>
                  <a:lnTo>
                    <a:pt x="173" y="281"/>
                  </a:lnTo>
                  <a:lnTo>
                    <a:pt x="151" y="288"/>
                  </a:lnTo>
                  <a:lnTo>
                    <a:pt x="130" y="288"/>
                  </a:lnTo>
                  <a:lnTo>
                    <a:pt x="115" y="281"/>
                  </a:lnTo>
                  <a:lnTo>
                    <a:pt x="101" y="281"/>
                  </a:lnTo>
                  <a:lnTo>
                    <a:pt x="79" y="273"/>
                  </a:lnTo>
                  <a:lnTo>
                    <a:pt x="65" y="266"/>
                  </a:lnTo>
                  <a:lnTo>
                    <a:pt x="51" y="252"/>
                  </a:lnTo>
                  <a:lnTo>
                    <a:pt x="36" y="245"/>
                  </a:lnTo>
                  <a:lnTo>
                    <a:pt x="29" y="230"/>
                  </a:lnTo>
                  <a:lnTo>
                    <a:pt x="15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5" y="79"/>
                  </a:lnTo>
                  <a:lnTo>
                    <a:pt x="22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8" y="22"/>
                  </a:lnTo>
                  <a:lnTo>
                    <a:pt x="72" y="14"/>
                  </a:lnTo>
                  <a:lnTo>
                    <a:pt x="94" y="7"/>
                  </a:lnTo>
                  <a:lnTo>
                    <a:pt x="108" y="0"/>
                  </a:lnTo>
                  <a:lnTo>
                    <a:pt x="123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20" name="Picture 4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91" y="1773"/>
              <a:ext cx="296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1" name="Freeform 42"/>
            <p:cNvSpPr>
              <a:spLocks/>
            </p:cNvSpPr>
            <p:nvPr/>
          </p:nvSpPr>
          <p:spPr bwMode="auto">
            <a:xfrm>
              <a:off x="2791" y="1773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9 w 288"/>
                <a:gd name="T3" fmla="*/ 0 h 288"/>
                <a:gd name="T4" fmla="*/ 180 w 288"/>
                <a:gd name="T5" fmla="*/ 0 h 288"/>
                <a:gd name="T6" fmla="*/ 195 w 288"/>
                <a:gd name="T7" fmla="*/ 7 h 288"/>
                <a:gd name="T8" fmla="*/ 209 w 288"/>
                <a:gd name="T9" fmla="*/ 14 h 288"/>
                <a:gd name="T10" fmla="*/ 224 w 288"/>
                <a:gd name="T11" fmla="*/ 22 h 288"/>
                <a:gd name="T12" fmla="*/ 238 w 288"/>
                <a:gd name="T13" fmla="*/ 36 h 288"/>
                <a:gd name="T14" fmla="*/ 252 w 288"/>
                <a:gd name="T15" fmla="*/ 50 h 288"/>
                <a:gd name="T16" fmla="*/ 260 w 288"/>
                <a:gd name="T17" fmla="*/ 65 h 288"/>
                <a:gd name="T18" fmla="*/ 274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4 w 288"/>
                <a:gd name="T33" fmla="*/ 201 h 288"/>
                <a:gd name="T34" fmla="*/ 267 w 288"/>
                <a:gd name="T35" fmla="*/ 216 h 288"/>
                <a:gd name="T36" fmla="*/ 260 w 288"/>
                <a:gd name="T37" fmla="*/ 230 h 288"/>
                <a:gd name="T38" fmla="*/ 245 w 288"/>
                <a:gd name="T39" fmla="*/ 245 h 288"/>
                <a:gd name="T40" fmla="*/ 231 w 288"/>
                <a:gd name="T41" fmla="*/ 252 h 288"/>
                <a:gd name="T42" fmla="*/ 216 w 288"/>
                <a:gd name="T43" fmla="*/ 266 h 288"/>
                <a:gd name="T44" fmla="*/ 202 w 288"/>
                <a:gd name="T45" fmla="*/ 273 h 288"/>
                <a:gd name="T46" fmla="*/ 188 w 288"/>
                <a:gd name="T47" fmla="*/ 281 h 288"/>
                <a:gd name="T48" fmla="*/ 173 w 288"/>
                <a:gd name="T49" fmla="*/ 281 h 288"/>
                <a:gd name="T50" fmla="*/ 151 w 288"/>
                <a:gd name="T51" fmla="*/ 288 h 288"/>
                <a:gd name="T52" fmla="*/ 130 w 288"/>
                <a:gd name="T53" fmla="*/ 288 h 288"/>
                <a:gd name="T54" fmla="*/ 115 w 288"/>
                <a:gd name="T55" fmla="*/ 281 h 288"/>
                <a:gd name="T56" fmla="*/ 101 w 288"/>
                <a:gd name="T57" fmla="*/ 281 h 288"/>
                <a:gd name="T58" fmla="*/ 79 w 288"/>
                <a:gd name="T59" fmla="*/ 273 h 288"/>
                <a:gd name="T60" fmla="*/ 65 w 288"/>
                <a:gd name="T61" fmla="*/ 266 h 288"/>
                <a:gd name="T62" fmla="*/ 51 w 288"/>
                <a:gd name="T63" fmla="*/ 252 h 288"/>
                <a:gd name="T64" fmla="*/ 36 w 288"/>
                <a:gd name="T65" fmla="*/ 245 h 288"/>
                <a:gd name="T66" fmla="*/ 29 w 288"/>
                <a:gd name="T67" fmla="*/ 230 h 288"/>
                <a:gd name="T68" fmla="*/ 15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5 w 288"/>
                <a:gd name="T85" fmla="*/ 79 h 288"/>
                <a:gd name="T86" fmla="*/ 22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8 w 288"/>
                <a:gd name="T93" fmla="*/ 22 h 288"/>
                <a:gd name="T94" fmla="*/ 72 w 288"/>
                <a:gd name="T95" fmla="*/ 14 h 288"/>
                <a:gd name="T96" fmla="*/ 94 w 288"/>
                <a:gd name="T97" fmla="*/ 7 h 288"/>
                <a:gd name="T98" fmla="*/ 108 w 288"/>
                <a:gd name="T99" fmla="*/ 0 h 288"/>
                <a:gd name="T100" fmla="*/ 123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9" y="0"/>
                  </a:lnTo>
                  <a:lnTo>
                    <a:pt x="180" y="0"/>
                  </a:lnTo>
                  <a:lnTo>
                    <a:pt x="195" y="7"/>
                  </a:lnTo>
                  <a:lnTo>
                    <a:pt x="209" y="14"/>
                  </a:lnTo>
                  <a:lnTo>
                    <a:pt x="224" y="22"/>
                  </a:lnTo>
                  <a:lnTo>
                    <a:pt x="238" y="36"/>
                  </a:lnTo>
                  <a:lnTo>
                    <a:pt x="252" y="50"/>
                  </a:lnTo>
                  <a:lnTo>
                    <a:pt x="260" y="65"/>
                  </a:lnTo>
                  <a:lnTo>
                    <a:pt x="274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4" y="201"/>
                  </a:lnTo>
                  <a:lnTo>
                    <a:pt x="267" y="216"/>
                  </a:lnTo>
                  <a:lnTo>
                    <a:pt x="260" y="230"/>
                  </a:lnTo>
                  <a:lnTo>
                    <a:pt x="245" y="245"/>
                  </a:lnTo>
                  <a:lnTo>
                    <a:pt x="231" y="252"/>
                  </a:lnTo>
                  <a:lnTo>
                    <a:pt x="216" y="266"/>
                  </a:lnTo>
                  <a:lnTo>
                    <a:pt x="202" y="273"/>
                  </a:lnTo>
                  <a:lnTo>
                    <a:pt x="188" y="281"/>
                  </a:lnTo>
                  <a:lnTo>
                    <a:pt x="173" y="281"/>
                  </a:lnTo>
                  <a:lnTo>
                    <a:pt x="151" y="288"/>
                  </a:lnTo>
                  <a:lnTo>
                    <a:pt x="130" y="288"/>
                  </a:lnTo>
                  <a:lnTo>
                    <a:pt x="115" y="281"/>
                  </a:lnTo>
                  <a:lnTo>
                    <a:pt x="101" y="281"/>
                  </a:lnTo>
                  <a:lnTo>
                    <a:pt x="79" y="273"/>
                  </a:lnTo>
                  <a:lnTo>
                    <a:pt x="65" y="266"/>
                  </a:lnTo>
                  <a:lnTo>
                    <a:pt x="51" y="252"/>
                  </a:lnTo>
                  <a:lnTo>
                    <a:pt x="36" y="245"/>
                  </a:lnTo>
                  <a:lnTo>
                    <a:pt x="29" y="230"/>
                  </a:lnTo>
                  <a:lnTo>
                    <a:pt x="15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5" y="79"/>
                  </a:lnTo>
                  <a:lnTo>
                    <a:pt x="22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8" y="22"/>
                  </a:lnTo>
                  <a:lnTo>
                    <a:pt x="72" y="14"/>
                  </a:lnTo>
                  <a:lnTo>
                    <a:pt x="94" y="7"/>
                  </a:lnTo>
                  <a:lnTo>
                    <a:pt x="108" y="0"/>
                  </a:lnTo>
                  <a:lnTo>
                    <a:pt x="123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2" name="Oval 43"/>
            <p:cNvSpPr>
              <a:spLocks noChangeArrowheads="1"/>
            </p:cNvSpPr>
            <p:nvPr/>
          </p:nvSpPr>
          <p:spPr bwMode="auto">
            <a:xfrm>
              <a:off x="2986" y="1679"/>
              <a:ext cx="317" cy="317"/>
            </a:xfrm>
            <a:prstGeom prst="ellipse">
              <a:avLst/>
            </a:prstGeom>
            <a:solidFill>
              <a:srgbClr val="FFFFCC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23" name="Picture 4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43" y="1989"/>
              <a:ext cx="295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4" name="Freeform 45"/>
            <p:cNvSpPr>
              <a:spLocks/>
            </p:cNvSpPr>
            <p:nvPr/>
          </p:nvSpPr>
          <p:spPr bwMode="auto">
            <a:xfrm>
              <a:off x="1343" y="1989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8 w 288"/>
                <a:gd name="T3" fmla="*/ 0 h 288"/>
                <a:gd name="T4" fmla="*/ 180 w 288"/>
                <a:gd name="T5" fmla="*/ 0 h 288"/>
                <a:gd name="T6" fmla="*/ 194 w 288"/>
                <a:gd name="T7" fmla="*/ 7 h 288"/>
                <a:gd name="T8" fmla="*/ 209 w 288"/>
                <a:gd name="T9" fmla="*/ 14 h 288"/>
                <a:gd name="T10" fmla="*/ 223 w 288"/>
                <a:gd name="T11" fmla="*/ 21 h 288"/>
                <a:gd name="T12" fmla="*/ 237 w 288"/>
                <a:gd name="T13" fmla="*/ 36 h 288"/>
                <a:gd name="T14" fmla="*/ 252 w 288"/>
                <a:gd name="T15" fmla="*/ 50 h 288"/>
                <a:gd name="T16" fmla="*/ 259 w 288"/>
                <a:gd name="T17" fmla="*/ 65 h 288"/>
                <a:gd name="T18" fmla="*/ 273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3 w 288"/>
                <a:gd name="T33" fmla="*/ 201 h 288"/>
                <a:gd name="T34" fmla="*/ 266 w 288"/>
                <a:gd name="T35" fmla="*/ 216 h 288"/>
                <a:gd name="T36" fmla="*/ 259 w 288"/>
                <a:gd name="T37" fmla="*/ 230 h 288"/>
                <a:gd name="T38" fmla="*/ 245 w 288"/>
                <a:gd name="T39" fmla="*/ 244 h 288"/>
                <a:gd name="T40" fmla="*/ 230 w 288"/>
                <a:gd name="T41" fmla="*/ 252 h 288"/>
                <a:gd name="T42" fmla="*/ 216 w 288"/>
                <a:gd name="T43" fmla="*/ 266 h 288"/>
                <a:gd name="T44" fmla="*/ 201 w 288"/>
                <a:gd name="T45" fmla="*/ 273 h 288"/>
                <a:gd name="T46" fmla="*/ 187 w 288"/>
                <a:gd name="T47" fmla="*/ 280 h 288"/>
                <a:gd name="T48" fmla="*/ 172 w 288"/>
                <a:gd name="T49" fmla="*/ 280 h 288"/>
                <a:gd name="T50" fmla="*/ 151 w 288"/>
                <a:gd name="T51" fmla="*/ 288 h 288"/>
                <a:gd name="T52" fmla="*/ 129 w 288"/>
                <a:gd name="T53" fmla="*/ 288 h 288"/>
                <a:gd name="T54" fmla="*/ 115 w 288"/>
                <a:gd name="T55" fmla="*/ 280 h 288"/>
                <a:gd name="T56" fmla="*/ 100 w 288"/>
                <a:gd name="T57" fmla="*/ 280 h 288"/>
                <a:gd name="T58" fmla="*/ 79 w 288"/>
                <a:gd name="T59" fmla="*/ 273 h 288"/>
                <a:gd name="T60" fmla="*/ 64 w 288"/>
                <a:gd name="T61" fmla="*/ 266 h 288"/>
                <a:gd name="T62" fmla="*/ 50 w 288"/>
                <a:gd name="T63" fmla="*/ 252 h 288"/>
                <a:gd name="T64" fmla="*/ 36 w 288"/>
                <a:gd name="T65" fmla="*/ 244 h 288"/>
                <a:gd name="T66" fmla="*/ 28 w 288"/>
                <a:gd name="T67" fmla="*/ 230 h 288"/>
                <a:gd name="T68" fmla="*/ 14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4 w 288"/>
                <a:gd name="T85" fmla="*/ 79 h 288"/>
                <a:gd name="T86" fmla="*/ 21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7 w 288"/>
                <a:gd name="T93" fmla="*/ 21 h 288"/>
                <a:gd name="T94" fmla="*/ 72 w 288"/>
                <a:gd name="T95" fmla="*/ 14 h 288"/>
                <a:gd name="T96" fmla="*/ 93 w 288"/>
                <a:gd name="T97" fmla="*/ 7 h 288"/>
                <a:gd name="T98" fmla="*/ 108 w 288"/>
                <a:gd name="T99" fmla="*/ 0 h 288"/>
                <a:gd name="T100" fmla="*/ 122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8" y="0"/>
                  </a:lnTo>
                  <a:lnTo>
                    <a:pt x="180" y="0"/>
                  </a:lnTo>
                  <a:lnTo>
                    <a:pt x="194" y="7"/>
                  </a:lnTo>
                  <a:lnTo>
                    <a:pt x="209" y="14"/>
                  </a:lnTo>
                  <a:lnTo>
                    <a:pt x="223" y="21"/>
                  </a:lnTo>
                  <a:lnTo>
                    <a:pt x="237" y="36"/>
                  </a:lnTo>
                  <a:lnTo>
                    <a:pt x="252" y="50"/>
                  </a:lnTo>
                  <a:lnTo>
                    <a:pt x="259" y="65"/>
                  </a:lnTo>
                  <a:lnTo>
                    <a:pt x="273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3" y="201"/>
                  </a:lnTo>
                  <a:lnTo>
                    <a:pt x="266" y="216"/>
                  </a:lnTo>
                  <a:lnTo>
                    <a:pt x="259" y="230"/>
                  </a:lnTo>
                  <a:lnTo>
                    <a:pt x="245" y="244"/>
                  </a:lnTo>
                  <a:lnTo>
                    <a:pt x="230" y="252"/>
                  </a:lnTo>
                  <a:lnTo>
                    <a:pt x="216" y="266"/>
                  </a:lnTo>
                  <a:lnTo>
                    <a:pt x="201" y="273"/>
                  </a:lnTo>
                  <a:lnTo>
                    <a:pt x="187" y="280"/>
                  </a:lnTo>
                  <a:lnTo>
                    <a:pt x="172" y="280"/>
                  </a:lnTo>
                  <a:lnTo>
                    <a:pt x="151" y="288"/>
                  </a:lnTo>
                  <a:lnTo>
                    <a:pt x="129" y="288"/>
                  </a:lnTo>
                  <a:lnTo>
                    <a:pt x="115" y="280"/>
                  </a:lnTo>
                  <a:lnTo>
                    <a:pt x="100" y="280"/>
                  </a:lnTo>
                  <a:lnTo>
                    <a:pt x="79" y="273"/>
                  </a:lnTo>
                  <a:lnTo>
                    <a:pt x="64" y="266"/>
                  </a:lnTo>
                  <a:lnTo>
                    <a:pt x="50" y="252"/>
                  </a:lnTo>
                  <a:lnTo>
                    <a:pt x="36" y="244"/>
                  </a:lnTo>
                  <a:lnTo>
                    <a:pt x="28" y="230"/>
                  </a:lnTo>
                  <a:lnTo>
                    <a:pt x="14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4" y="79"/>
                  </a:lnTo>
                  <a:lnTo>
                    <a:pt x="21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7" y="21"/>
                  </a:lnTo>
                  <a:lnTo>
                    <a:pt x="72" y="14"/>
                  </a:lnTo>
                  <a:lnTo>
                    <a:pt x="93" y="7"/>
                  </a:lnTo>
                  <a:lnTo>
                    <a:pt x="108" y="0"/>
                  </a:lnTo>
                  <a:lnTo>
                    <a:pt x="122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Freeform 46"/>
            <p:cNvSpPr>
              <a:spLocks/>
            </p:cNvSpPr>
            <p:nvPr/>
          </p:nvSpPr>
          <p:spPr bwMode="auto">
            <a:xfrm>
              <a:off x="1343" y="1989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8 w 288"/>
                <a:gd name="T3" fmla="*/ 0 h 288"/>
                <a:gd name="T4" fmla="*/ 180 w 288"/>
                <a:gd name="T5" fmla="*/ 0 h 288"/>
                <a:gd name="T6" fmla="*/ 194 w 288"/>
                <a:gd name="T7" fmla="*/ 7 h 288"/>
                <a:gd name="T8" fmla="*/ 209 w 288"/>
                <a:gd name="T9" fmla="*/ 14 h 288"/>
                <a:gd name="T10" fmla="*/ 223 w 288"/>
                <a:gd name="T11" fmla="*/ 21 h 288"/>
                <a:gd name="T12" fmla="*/ 237 w 288"/>
                <a:gd name="T13" fmla="*/ 36 h 288"/>
                <a:gd name="T14" fmla="*/ 252 w 288"/>
                <a:gd name="T15" fmla="*/ 50 h 288"/>
                <a:gd name="T16" fmla="*/ 259 w 288"/>
                <a:gd name="T17" fmla="*/ 65 h 288"/>
                <a:gd name="T18" fmla="*/ 273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3 w 288"/>
                <a:gd name="T33" fmla="*/ 201 h 288"/>
                <a:gd name="T34" fmla="*/ 266 w 288"/>
                <a:gd name="T35" fmla="*/ 216 h 288"/>
                <a:gd name="T36" fmla="*/ 259 w 288"/>
                <a:gd name="T37" fmla="*/ 230 h 288"/>
                <a:gd name="T38" fmla="*/ 245 w 288"/>
                <a:gd name="T39" fmla="*/ 244 h 288"/>
                <a:gd name="T40" fmla="*/ 230 w 288"/>
                <a:gd name="T41" fmla="*/ 252 h 288"/>
                <a:gd name="T42" fmla="*/ 216 w 288"/>
                <a:gd name="T43" fmla="*/ 266 h 288"/>
                <a:gd name="T44" fmla="*/ 201 w 288"/>
                <a:gd name="T45" fmla="*/ 273 h 288"/>
                <a:gd name="T46" fmla="*/ 187 w 288"/>
                <a:gd name="T47" fmla="*/ 280 h 288"/>
                <a:gd name="T48" fmla="*/ 172 w 288"/>
                <a:gd name="T49" fmla="*/ 280 h 288"/>
                <a:gd name="T50" fmla="*/ 151 w 288"/>
                <a:gd name="T51" fmla="*/ 288 h 288"/>
                <a:gd name="T52" fmla="*/ 129 w 288"/>
                <a:gd name="T53" fmla="*/ 288 h 288"/>
                <a:gd name="T54" fmla="*/ 115 w 288"/>
                <a:gd name="T55" fmla="*/ 280 h 288"/>
                <a:gd name="T56" fmla="*/ 100 w 288"/>
                <a:gd name="T57" fmla="*/ 280 h 288"/>
                <a:gd name="T58" fmla="*/ 79 w 288"/>
                <a:gd name="T59" fmla="*/ 273 h 288"/>
                <a:gd name="T60" fmla="*/ 64 w 288"/>
                <a:gd name="T61" fmla="*/ 266 h 288"/>
                <a:gd name="T62" fmla="*/ 50 w 288"/>
                <a:gd name="T63" fmla="*/ 252 h 288"/>
                <a:gd name="T64" fmla="*/ 36 w 288"/>
                <a:gd name="T65" fmla="*/ 244 h 288"/>
                <a:gd name="T66" fmla="*/ 28 w 288"/>
                <a:gd name="T67" fmla="*/ 230 h 288"/>
                <a:gd name="T68" fmla="*/ 14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4 w 288"/>
                <a:gd name="T85" fmla="*/ 79 h 288"/>
                <a:gd name="T86" fmla="*/ 21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7 w 288"/>
                <a:gd name="T93" fmla="*/ 21 h 288"/>
                <a:gd name="T94" fmla="*/ 72 w 288"/>
                <a:gd name="T95" fmla="*/ 14 h 288"/>
                <a:gd name="T96" fmla="*/ 93 w 288"/>
                <a:gd name="T97" fmla="*/ 7 h 288"/>
                <a:gd name="T98" fmla="*/ 108 w 288"/>
                <a:gd name="T99" fmla="*/ 0 h 288"/>
                <a:gd name="T100" fmla="*/ 122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8" y="0"/>
                  </a:lnTo>
                  <a:lnTo>
                    <a:pt x="180" y="0"/>
                  </a:lnTo>
                  <a:lnTo>
                    <a:pt x="194" y="7"/>
                  </a:lnTo>
                  <a:lnTo>
                    <a:pt x="209" y="14"/>
                  </a:lnTo>
                  <a:lnTo>
                    <a:pt x="223" y="21"/>
                  </a:lnTo>
                  <a:lnTo>
                    <a:pt x="237" y="36"/>
                  </a:lnTo>
                  <a:lnTo>
                    <a:pt x="252" y="50"/>
                  </a:lnTo>
                  <a:lnTo>
                    <a:pt x="259" y="65"/>
                  </a:lnTo>
                  <a:lnTo>
                    <a:pt x="273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3" y="201"/>
                  </a:lnTo>
                  <a:lnTo>
                    <a:pt x="266" y="216"/>
                  </a:lnTo>
                  <a:lnTo>
                    <a:pt x="259" y="230"/>
                  </a:lnTo>
                  <a:lnTo>
                    <a:pt x="245" y="244"/>
                  </a:lnTo>
                  <a:lnTo>
                    <a:pt x="230" y="252"/>
                  </a:lnTo>
                  <a:lnTo>
                    <a:pt x="216" y="266"/>
                  </a:lnTo>
                  <a:lnTo>
                    <a:pt x="201" y="273"/>
                  </a:lnTo>
                  <a:lnTo>
                    <a:pt x="187" y="280"/>
                  </a:lnTo>
                  <a:lnTo>
                    <a:pt x="172" y="280"/>
                  </a:lnTo>
                  <a:lnTo>
                    <a:pt x="151" y="288"/>
                  </a:lnTo>
                  <a:lnTo>
                    <a:pt x="129" y="288"/>
                  </a:lnTo>
                  <a:lnTo>
                    <a:pt x="115" y="280"/>
                  </a:lnTo>
                  <a:lnTo>
                    <a:pt x="100" y="280"/>
                  </a:lnTo>
                  <a:lnTo>
                    <a:pt x="79" y="273"/>
                  </a:lnTo>
                  <a:lnTo>
                    <a:pt x="64" y="266"/>
                  </a:lnTo>
                  <a:lnTo>
                    <a:pt x="50" y="252"/>
                  </a:lnTo>
                  <a:lnTo>
                    <a:pt x="36" y="244"/>
                  </a:lnTo>
                  <a:lnTo>
                    <a:pt x="28" y="230"/>
                  </a:lnTo>
                  <a:lnTo>
                    <a:pt x="14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4" y="79"/>
                  </a:lnTo>
                  <a:lnTo>
                    <a:pt x="21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7" y="21"/>
                  </a:lnTo>
                  <a:lnTo>
                    <a:pt x="72" y="14"/>
                  </a:lnTo>
                  <a:lnTo>
                    <a:pt x="93" y="7"/>
                  </a:lnTo>
                  <a:lnTo>
                    <a:pt x="108" y="0"/>
                  </a:lnTo>
                  <a:lnTo>
                    <a:pt x="122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26" name="Picture 4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343" y="1989"/>
              <a:ext cx="295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7" name="Freeform 48"/>
            <p:cNvSpPr>
              <a:spLocks/>
            </p:cNvSpPr>
            <p:nvPr/>
          </p:nvSpPr>
          <p:spPr bwMode="auto">
            <a:xfrm>
              <a:off x="1343" y="1989"/>
              <a:ext cx="288" cy="288"/>
            </a:xfrm>
            <a:custGeom>
              <a:avLst/>
              <a:gdLst>
                <a:gd name="T0" fmla="*/ 144 w 288"/>
                <a:gd name="T1" fmla="*/ 0 h 288"/>
                <a:gd name="T2" fmla="*/ 158 w 288"/>
                <a:gd name="T3" fmla="*/ 0 h 288"/>
                <a:gd name="T4" fmla="*/ 180 w 288"/>
                <a:gd name="T5" fmla="*/ 0 h 288"/>
                <a:gd name="T6" fmla="*/ 194 w 288"/>
                <a:gd name="T7" fmla="*/ 7 h 288"/>
                <a:gd name="T8" fmla="*/ 209 w 288"/>
                <a:gd name="T9" fmla="*/ 14 h 288"/>
                <a:gd name="T10" fmla="*/ 223 w 288"/>
                <a:gd name="T11" fmla="*/ 21 h 288"/>
                <a:gd name="T12" fmla="*/ 237 w 288"/>
                <a:gd name="T13" fmla="*/ 36 h 288"/>
                <a:gd name="T14" fmla="*/ 252 w 288"/>
                <a:gd name="T15" fmla="*/ 50 h 288"/>
                <a:gd name="T16" fmla="*/ 259 w 288"/>
                <a:gd name="T17" fmla="*/ 65 h 288"/>
                <a:gd name="T18" fmla="*/ 273 w 288"/>
                <a:gd name="T19" fmla="*/ 79 h 288"/>
                <a:gd name="T20" fmla="*/ 281 w 288"/>
                <a:gd name="T21" fmla="*/ 93 h 288"/>
                <a:gd name="T22" fmla="*/ 281 w 288"/>
                <a:gd name="T23" fmla="*/ 115 h 288"/>
                <a:gd name="T24" fmla="*/ 288 w 288"/>
                <a:gd name="T25" fmla="*/ 129 h 288"/>
                <a:gd name="T26" fmla="*/ 288 w 288"/>
                <a:gd name="T27" fmla="*/ 144 h 288"/>
                <a:gd name="T28" fmla="*/ 288 w 288"/>
                <a:gd name="T29" fmla="*/ 165 h 288"/>
                <a:gd name="T30" fmla="*/ 281 w 288"/>
                <a:gd name="T31" fmla="*/ 180 h 288"/>
                <a:gd name="T32" fmla="*/ 273 w 288"/>
                <a:gd name="T33" fmla="*/ 201 h 288"/>
                <a:gd name="T34" fmla="*/ 266 w 288"/>
                <a:gd name="T35" fmla="*/ 216 h 288"/>
                <a:gd name="T36" fmla="*/ 259 w 288"/>
                <a:gd name="T37" fmla="*/ 230 h 288"/>
                <a:gd name="T38" fmla="*/ 245 w 288"/>
                <a:gd name="T39" fmla="*/ 244 h 288"/>
                <a:gd name="T40" fmla="*/ 230 w 288"/>
                <a:gd name="T41" fmla="*/ 252 h 288"/>
                <a:gd name="T42" fmla="*/ 216 w 288"/>
                <a:gd name="T43" fmla="*/ 266 h 288"/>
                <a:gd name="T44" fmla="*/ 201 w 288"/>
                <a:gd name="T45" fmla="*/ 273 h 288"/>
                <a:gd name="T46" fmla="*/ 187 w 288"/>
                <a:gd name="T47" fmla="*/ 280 h 288"/>
                <a:gd name="T48" fmla="*/ 172 w 288"/>
                <a:gd name="T49" fmla="*/ 280 h 288"/>
                <a:gd name="T50" fmla="*/ 151 w 288"/>
                <a:gd name="T51" fmla="*/ 288 h 288"/>
                <a:gd name="T52" fmla="*/ 129 w 288"/>
                <a:gd name="T53" fmla="*/ 288 h 288"/>
                <a:gd name="T54" fmla="*/ 115 w 288"/>
                <a:gd name="T55" fmla="*/ 280 h 288"/>
                <a:gd name="T56" fmla="*/ 100 w 288"/>
                <a:gd name="T57" fmla="*/ 280 h 288"/>
                <a:gd name="T58" fmla="*/ 79 w 288"/>
                <a:gd name="T59" fmla="*/ 273 h 288"/>
                <a:gd name="T60" fmla="*/ 64 w 288"/>
                <a:gd name="T61" fmla="*/ 266 h 288"/>
                <a:gd name="T62" fmla="*/ 50 w 288"/>
                <a:gd name="T63" fmla="*/ 252 h 288"/>
                <a:gd name="T64" fmla="*/ 36 w 288"/>
                <a:gd name="T65" fmla="*/ 244 h 288"/>
                <a:gd name="T66" fmla="*/ 28 w 288"/>
                <a:gd name="T67" fmla="*/ 230 h 288"/>
                <a:gd name="T68" fmla="*/ 14 w 288"/>
                <a:gd name="T69" fmla="*/ 216 h 288"/>
                <a:gd name="T70" fmla="*/ 7 w 288"/>
                <a:gd name="T71" fmla="*/ 201 h 288"/>
                <a:gd name="T72" fmla="*/ 7 w 288"/>
                <a:gd name="T73" fmla="*/ 180 h 288"/>
                <a:gd name="T74" fmla="*/ 0 w 288"/>
                <a:gd name="T75" fmla="*/ 165 h 288"/>
                <a:gd name="T76" fmla="*/ 0 w 288"/>
                <a:gd name="T77" fmla="*/ 144 h 288"/>
                <a:gd name="T78" fmla="*/ 0 w 288"/>
                <a:gd name="T79" fmla="*/ 129 h 288"/>
                <a:gd name="T80" fmla="*/ 0 w 288"/>
                <a:gd name="T81" fmla="*/ 115 h 288"/>
                <a:gd name="T82" fmla="*/ 7 w 288"/>
                <a:gd name="T83" fmla="*/ 93 h 288"/>
                <a:gd name="T84" fmla="*/ 14 w 288"/>
                <a:gd name="T85" fmla="*/ 79 h 288"/>
                <a:gd name="T86" fmla="*/ 21 w 288"/>
                <a:gd name="T87" fmla="*/ 65 h 288"/>
                <a:gd name="T88" fmla="*/ 36 w 288"/>
                <a:gd name="T89" fmla="*/ 50 h 288"/>
                <a:gd name="T90" fmla="*/ 43 w 288"/>
                <a:gd name="T91" fmla="*/ 36 h 288"/>
                <a:gd name="T92" fmla="*/ 57 w 288"/>
                <a:gd name="T93" fmla="*/ 21 h 288"/>
                <a:gd name="T94" fmla="*/ 72 w 288"/>
                <a:gd name="T95" fmla="*/ 14 h 288"/>
                <a:gd name="T96" fmla="*/ 93 w 288"/>
                <a:gd name="T97" fmla="*/ 7 h 288"/>
                <a:gd name="T98" fmla="*/ 108 w 288"/>
                <a:gd name="T99" fmla="*/ 0 h 288"/>
                <a:gd name="T100" fmla="*/ 122 w 288"/>
                <a:gd name="T101" fmla="*/ 0 h 288"/>
                <a:gd name="T102" fmla="*/ 144 w 288"/>
                <a:gd name="T103" fmla="*/ 0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8"/>
                <a:gd name="T157" fmla="*/ 0 h 288"/>
                <a:gd name="T158" fmla="*/ 288 w 288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8" h="288">
                  <a:moveTo>
                    <a:pt x="144" y="0"/>
                  </a:moveTo>
                  <a:lnTo>
                    <a:pt x="158" y="0"/>
                  </a:lnTo>
                  <a:lnTo>
                    <a:pt x="180" y="0"/>
                  </a:lnTo>
                  <a:lnTo>
                    <a:pt x="194" y="7"/>
                  </a:lnTo>
                  <a:lnTo>
                    <a:pt x="209" y="14"/>
                  </a:lnTo>
                  <a:lnTo>
                    <a:pt x="223" y="21"/>
                  </a:lnTo>
                  <a:lnTo>
                    <a:pt x="237" y="36"/>
                  </a:lnTo>
                  <a:lnTo>
                    <a:pt x="252" y="50"/>
                  </a:lnTo>
                  <a:lnTo>
                    <a:pt x="259" y="65"/>
                  </a:lnTo>
                  <a:lnTo>
                    <a:pt x="273" y="79"/>
                  </a:lnTo>
                  <a:lnTo>
                    <a:pt x="281" y="93"/>
                  </a:lnTo>
                  <a:lnTo>
                    <a:pt x="281" y="115"/>
                  </a:lnTo>
                  <a:lnTo>
                    <a:pt x="288" y="129"/>
                  </a:lnTo>
                  <a:lnTo>
                    <a:pt x="288" y="144"/>
                  </a:lnTo>
                  <a:lnTo>
                    <a:pt x="288" y="165"/>
                  </a:lnTo>
                  <a:lnTo>
                    <a:pt x="281" y="180"/>
                  </a:lnTo>
                  <a:lnTo>
                    <a:pt x="273" y="201"/>
                  </a:lnTo>
                  <a:lnTo>
                    <a:pt x="266" y="216"/>
                  </a:lnTo>
                  <a:lnTo>
                    <a:pt x="259" y="230"/>
                  </a:lnTo>
                  <a:lnTo>
                    <a:pt x="245" y="244"/>
                  </a:lnTo>
                  <a:lnTo>
                    <a:pt x="230" y="252"/>
                  </a:lnTo>
                  <a:lnTo>
                    <a:pt x="216" y="266"/>
                  </a:lnTo>
                  <a:lnTo>
                    <a:pt x="201" y="273"/>
                  </a:lnTo>
                  <a:lnTo>
                    <a:pt x="187" y="280"/>
                  </a:lnTo>
                  <a:lnTo>
                    <a:pt x="172" y="280"/>
                  </a:lnTo>
                  <a:lnTo>
                    <a:pt x="151" y="288"/>
                  </a:lnTo>
                  <a:lnTo>
                    <a:pt x="129" y="288"/>
                  </a:lnTo>
                  <a:lnTo>
                    <a:pt x="115" y="280"/>
                  </a:lnTo>
                  <a:lnTo>
                    <a:pt x="100" y="280"/>
                  </a:lnTo>
                  <a:lnTo>
                    <a:pt x="79" y="273"/>
                  </a:lnTo>
                  <a:lnTo>
                    <a:pt x="64" y="266"/>
                  </a:lnTo>
                  <a:lnTo>
                    <a:pt x="50" y="252"/>
                  </a:lnTo>
                  <a:lnTo>
                    <a:pt x="36" y="244"/>
                  </a:lnTo>
                  <a:lnTo>
                    <a:pt x="28" y="230"/>
                  </a:lnTo>
                  <a:lnTo>
                    <a:pt x="14" y="216"/>
                  </a:lnTo>
                  <a:lnTo>
                    <a:pt x="7" y="201"/>
                  </a:lnTo>
                  <a:lnTo>
                    <a:pt x="7" y="180"/>
                  </a:lnTo>
                  <a:lnTo>
                    <a:pt x="0" y="165"/>
                  </a:lnTo>
                  <a:lnTo>
                    <a:pt x="0" y="144"/>
                  </a:lnTo>
                  <a:lnTo>
                    <a:pt x="0" y="129"/>
                  </a:lnTo>
                  <a:lnTo>
                    <a:pt x="0" y="115"/>
                  </a:lnTo>
                  <a:lnTo>
                    <a:pt x="7" y="93"/>
                  </a:lnTo>
                  <a:lnTo>
                    <a:pt x="14" y="79"/>
                  </a:lnTo>
                  <a:lnTo>
                    <a:pt x="21" y="65"/>
                  </a:lnTo>
                  <a:lnTo>
                    <a:pt x="36" y="50"/>
                  </a:lnTo>
                  <a:lnTo>
                    <a:pt x="43" y="36"/>
                  </a:lnTo>
                  <a:lnTo>
                    <a:pt x="57" y="21"/>
                  </a:lnTo>
                  <a:lnTo>
                    <a:pt x="72" y="14"/>
                  </a:lnTo>
                  <a:lnTo>
                    <a:pt x="93" y="7"/>
                  </a:lnTo>
                  <a:lnTo>
                    <a:pt x="108" y="0"/>
                  </a:lnTo>
                  <a:lnTo>
                    <a:pt x="122" y="0"/>
                  </a:lnTo>
                  <a:lnTo>
                    <a:pt x="144" y="0"/>
                  </a:lnTo>
                  <a:close/>
                </a:path>
              </a:pathLst>
            </a:custGeom>
            <a:noFill/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28" name="Picture 4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25" y="1241"/>
              <a:ext cx="411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29" name="Freeform 50"/>
            <p:cNvSpPr>
              <a:spLocks/>
            </p:cNvSpPr>
            <p:nvPr/>
          </p:nvSpPr>
          <p:spPr bwMode="auto">
            <a:xfrm>
              <a:off x="3425" y="1241"/>
              <a:ext cx="404" cy="402"/>
            </a:xfrm>
            <a:custGeom>
              <a:avLst/>
              <a:gdLst>
                <a:gd name="T0" fmla="*/ 217 w 404"/>
                <a:gd name="T1" fmla="*/ 0 h 402"/>
                <a:gd name="T2" fmla="*/ 253 w 404"/>
                <a:gd name="T3" fmla="*/ 7 h 402"/>
                <a:gd name="T4" fmla="*/ 289 w 404"/>
                <a:gd name="T5" fmla="*/ 21 h 402"/>
                <a:gd name="T6" fmla="*/ 325 w 404"/>
                <a:gd name="T7" fmla="*/ 36 h 402"/>
                <a:gd name="T8" fmla="*/ 346 w 404"/>
                <a:gd name="T9" fmla="*/ 64 h 402"/>
                <a:gd name="T10" fmla="*/ 368 w 404"/>
                <a:gd name="T11" fmla="*/ 93 h 402"/>
                <a:gd name="T12" fmla="*/ 390 w 404"/>
                <a:gd name="T13" fmla="*/ 122 h 402"/>
                <a:gd name="T14" fmla="*/ 397 w 404"/>
                <a:gd name="T15" fmla="*/ 158 h 402"/>
                <a:gd name="T16" fmla="*/ 404 w 404"/>
                <a:gd name="T17" fmla="*/ 194 h 402"/>
                <a:gd name="T18" fmla="*/ 397 w 404"/>
                <a:gd name="T19" fmla="*/ 230 h 402"/>
                <a:gd name="T20" fmla="*/ 390 w 404"/>
                <a:gd name="T21" fmla="*/ 266 h 402"/>
                <a:gd name="T22" fmla="*/ 375 w 404"/>
                <a:gd name="T23" fmla="*/ 302 h 402"/>
                <a:gd name="T24" fmla="*/ 353 w 404"/>
                <a:gd name="T25" fmla="*/ 331 h 402"/>
                <a:gd name="T26" fmla="*/ 325 w 404"/>
                <a:gd name="T27" fmla="*/ 359 h 402"/>
                <a:gd name="T28" fmla="*/ 296 w 404"/>
                <a:gd name="T29" fmla="*/ 374 h 402"/>
                <a:gd name="T30" fmla="*/ 260 w 404"/>
                <a:gd name="T31" fmla="*/ 388 h 402"/>
                <a:gd name="T32" fmla="*/ 231 w 404"/>
                <a:gd name="T33" fmla="*/ 395 h 402"/>
                <a:gd name="T34" fmla="*/ 188 w 404"/>
                <a:gd name="T35" fmla="*/ 402 h 402"/>
                <a:gd name="T36" fmla="*/ 152 w 404"/>
                <a:gd name="T37" fmla="*/ 395 h 402"/>
                <a:gd name="T38" fmla="*/ 123 w 404"/>
                <a:gd name="T39" fmla="*/ 388 h 402"/>
                <a:gd name="T40" fmla="*/ 87 w 404"/>
                <a:gd name="T41" fmla="*/ 366 h 402"/>
                <a:gd name="T42" fmla="*/ 58 w 404"/>
                <a:gd name="T43" fmla="*/ 345 h 402"/>
                <a:gd name="T44" fmla="*/ 36 w 404"/>
                <a:gd name="T45" fmla="*/ 316 h 402"/>
                <a:gd name="T46" fmla="*/ 15 w 404"/>
                <a:gd name="T47" fmla="*/ 287 h 402"/>
                <a:gd name="T48" fmla="*/ 8 w 404"/>
                <a:gd name="T49" fmla="*/ 251 h 402"/>
                <a:gd name="T50" fmla="*/ 0 w 404"/>
                <a:gd name="T51" fmla="*/ 215 h 402"/>
                <a:gd name="T52" fmla="*/ 0 w 404"/>
                <a:gd name="T53" fmla="*/ 172 h 402"/>
                <a:gd name="T54" fmla="*/ 8 w 404"/>
                <a:gd name="T55" fmla="*/ 143 h 402"/>
                <a:gd name="T56" fmla="*/ 22 w 404"/>
                <a:gd name="T57" fmla="*/ 107 h 402"/>
                <a:gd name="T58" fmla="*/ 44 w 404"/>
                <a:gd name="T59" fmla="*/ 79 h 402"/>
                <a:gd name="T60" fmla="*/ 65 w 404"/>
                <a:gd name="T61" fmla="*/ 50 h 402"/>
                <a:gd name="T62" fmla="*/ 94 w 404"/>
                <a:gd name="T63" fmla="*/ 28 h 402"/>
                <a:gd name="T64" fmla="*/ 130 w 404"/>
                <a:gd name="T65" fmla="*/ 14 h 402"/>
                <a:gd name="T66" fmla="*/ 166 w 404"/>
                <a:gd name="T67" fmla="*/ 0 h 402"/>
                <a:gd name="T68" fmla="*/ 202 w 404"/>
                <a:gd name="T69" fmla="*/ 0 h 40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04"/>
                <a:gd name="T106" fmla="*/ 0 h 402"/>
                <a:gd name="T107" fmla="*/ 404 w 404"/>
                <a:gd name="T108" fmla="*/ 402 h 40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04" h="402">
                  <a:moveTo>
                    <a:pt x="202" y="0"/>
                  </a:moveTo>
                  <a:lnTo>
                    <a:pt x="217" y="0"/>
                  </a:lnTo>
                  <a:lnTo>
                    <a:pt x="238" y="0"/>
                  </a:lnTo>
                  <a:lnTo>
                    <a:pt x="253" y="7"/>
                  </a:lnTo>
                  <a:lnTo>
                    <a:pt x="274" y="14"/>
                  </a:lnTo>
                  <a:lnTo>
                    <a:pt x="289" y="21"/>
                  </a:lnTo>
                  <a:lnTo>
                    <a:pt x="303" y="28"/>
                  </a:lnTo>
                  <a:lnTo>
                    <a:pt x="325" y="36"/>
                  </a:lnTo>
                  <a:lnTo>
                    <a:pt x="332" y="50"/>
                  </a:lnTo>
                  <a:lnTo>
                    <a:pt x="346" y="64"/>
                  </a:lnTo>
                  <a:lnTo>
                    <a:pt x="361" y="79"/>
                  </a:lnTo>
                  <a:lnTo>
                    <a:pt x="368" y="93"/>
                  </a:lnTo>
                  <a:lnTo>
                    <a:pt x="382" y="107"/>
                  </a:lnTo>
                  <a:lnTo>
                    <a:pt x="390" y="122"/>
                  </a:lnTo>
                  <a:lnTo>
                    <a:pt x="397" y="143"/>
                  </a:lnTo>
                  <a:lnTo>
                    <a:pt x="397" y="158"/>
                  </a:lnTo>
                  <a:lnTo>
                    <a:pt x="404" y="172"/>
                  </a:lnTo>
                  <a:lnTo>
                    <a:pt x="404" y="194"/>
                  </a:lnTo>
                  <a:lnTo>
                    <a:pt x="404" y="215"/>
                  </a:lnTo>
                  <a:lnTo>
                    <a:pt x="397" y="230"/>
                  </a:lnTo>
                  <a:lnTo>
                    <a:pt x="397" y="251"/>
                  </a:lnTo>
                  <a:lnTo>
                    <a:pt x="390" y="266"/>
                  </a:lnTo>
                  <a:lnTo>
                    <a:pt x="382" y="287"/>
                  </a:lnTo>
                  <a:lnTo>
                    <a:pt x="375" y="302"/>
                  </a:lnTo>
                  <a:lnTo>
                    <a:pt x="368" y="316"/>
                  </a:lnTo>
                  <a:lnTo>
                    <a:pt x="353" y="331"/>
                  </a:lnTo>
                  <a:lnTo>
                    <a:pt x="339" y="345"/>
                  </a:lnTo>
                  <a:lnTo>
                    <a:pt x="325" y="359"/>
                  </a:lnTo>
                  <a:lnTo>
                    <a:pt x="310" y="366"/>
                  </a:lnTo>
                  <a:lnTo>
                    <a:pt x="296" y="374"/>
                  </a:lnTo>
                  <a:lnTo>
                    <a:pt x="281" y="388"/>
                  </a:lnTo>
                  <a:lnTo>
                    <a:pt x="260" y="388"/>
                  </a:lnTo>
                  <a:lnTo>
                    <a:pt x="245" y="395"/>
                  </a:lnTo>
                  <a:lnTo>
                    <a:pt x="231" y="395"/>
                  </a:lnTo>
                  <a:lnTo>
                    <a:pt x="209" y="402"/>
                  </a:lnTo>
                  <a:lnTo>
                    <a:pt x="188" y="402"/>
                  </a:lnTo>
                  <a:lnTo>
                    <a:pt x="173" y="395"/>
                  </a:lnTo>
                  <a:lnTo>
                    <a:pt x="152" y="395"/>
                  </a:lnTo>
                  <a:lnTo>
                    <a:pt x="137" y="388"/>
                  </a:lnTo>
                  <a:lnTo>
                    <a:pt x="123" y="388"/>
                  </a:lnTo>
                  <a:lnTo>
                    <a:pt x="101" y="374"/>
                  </a:lnTo>
                  <a:lnTo>
                    <a:pt x="87" y="366"/>
                  </a:lnTo>
                  <a:lnTo>
                    <a:pt x="72" y="359"/>
                  </a:lnTo>
                  <a:lnTo>
                    <a:pt x="58" y="345"/>
                  </a:lnTo>
                  <a:lnTo>
                    <a:pt x="44" y="331"/>
                  </a:lnTo>
                  <a:lnTo>
                    <a:pt x="36" y="316"/>
                  </a:lnTo>
                  <a:lnTo>
                    <a:pt x="29" y="302"/>
                  </a:lnTo>
                  <a:lnTo>
                    <a:pt x="15" y="287"/>
                  </a:lnTo>
                  <a:lnTo>
                    <a:pt x="8" y="266"/>
                  </a:lnTo>
                  <a:lnTo>
                    <a:pt x="8" y="251"/>
                  </a:lnTo>
                  <a:lnTo>
                    <a:pt x="0" y="230"/>
                  </a:lnTo>
                  <a:lnTo>
                    <a:pt x="0" y="215"/>
                  </a:lnTo>
                  <a:lnTo>
                    <a:pt x="0" y="194"/>
                  </a:lnTo>
                  <a:lnTo>
                    <a:pt x="0" y="172"/>
                  </a:lnTo>
                  <a:lnTo>
                    <a:pt x="0" y="158"/>
                  </a:lnTo>
                  <a:lnTo>
                    <a:pt x="8" y="143"/>
                  </a:lnTo>
                  <a:lnTo>
                    <a:pt x="15" y="122"/>
                  </a:lnTo>
                  <a:lnTo>
                    <a:pt x="22" y="107"/>
                  </a:lnTo>
                  <a:lnTo>
                    <a:pt x="29" y="93"/>
                  </a:lnTo>
                  <a:lnTo>
                    <a:pt x="44" y="79"/>
                  </a:lnTo>
                  <a:lnTo>
                    <a:pt x="51" y="64"/>
                  </a:lnTo>
                  <a:lnTo>
                    <a:pt x="65" y="50"/>
                  </a:lnTo>
                  <a:lnTo>
                    <a:pt x="80" y="36"/>
                  </a:lnTo>
                  <a:lnTo>
                    <a:pt x="94" y="28"/>
                  </a:lnTo>
                  <a:lnTo>
                    <a:pt x="108" y="21"/>
                  </a:lnTo>
                  <a:lnTo>
                    <a:pt x="130" y="14"/>
                  </a:lnTo>
                  <a:lnTo>
                    <a:pt x="144" y="7"/>
                  </a:lnTo>
                  <a:lnTo>
                    <a:pt x="166" y="0"/>
                  </a:lnTo>
                  <a:lnTo>
                    <a:pt x="181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Freeform 51"/>
            <p:cNvSpPr>
              <a:spLocks/>
            </p:cNvSpPr>
            <p:nvPr/>
          </p:nvSpPr>
          <p:spPr bwMode="auto">
            <a:xfrm>
              <a:off x="3425" y="1241"/>
              <a:ext cx="404" cy="402"/>
            </a:xfrm>
            <a:custGeom>
              <a:avLst/>
              <a:gdLst>
                <a:gd name="T0" fmla="*/ 217 w 404"/>
                <a:gd name="T1" fmla="*/ 0 h 402"/>
                <a:gd name="T2" fmla="*/ 253 w 404"/>
                <a:gd name="T3" fmla="*/ 7 h 402"/>
                <a:gd name="T4" fmla="*/ 289 w 404"/>
                <a:gd name="T5" fmla="*/ 21 h 402"/>
                <a:gd name="T6" fmla="*/ 325 w 404"/>
                <a:gd name="T7" fmla="*/ 36 h 402"/>
                <a:gd name="T8" fmla="*/ 346 w 404"/>
                <a:gd name="T9" fmla="*/ 64 h 402"/>
                <a:gd name="T10" fmla="*/ 368 w 404"/>
                <a:gd name="T11" fmla="*/ 93 h 402"/>
                <a:gd name="T12" fmla="*/ 390 w 404"/>
                <a:gd name="T13" fmla="*/ 122 h 402"/>
                <a:gd name="T14" fmla="*/ 397 w 404"/>
                <a:gd name="T15" fmla="*/ 158 h 402"/>
                <a:gd name="T16" fmla="*/ 404 w 404"/>
                <a:gd name="T17" fmla="*/ 194 h 402"/>
                <a:gd name="T18" fmla="*/ 397 w 404"/>
                <a:gd name="T19" fmla="*/ 230 h 402"/>
                <a:gd name="T20" fmla="*/ 390 w 404"/>
                <a:gd name="T21" fmla="*/ 266 h 402"/>
                <a:gd name="T22" fmla="*/ 375 w 404"/>
                <a:gd name="T23" fmla="*/ 302 h 402"/>
                <a:gd name="T24" fmla="*/ 353 w 404"/>
                <a:gd name="T25" fmla="*/ 331 h 402"/>
                <a:gd name="T26" fmla="*/ 325 w 404"/>
                <a:gd name="T27" fmla="*/ 359 h 402"/>
                <a:gd name="T28" fmla="*/ 296 w 404"/>
                <a:gd name="T29" fmla="*/ 374 h 402"/>
                <a:gd name="T30" fmla="*/ 260 w 404"/>
                <a:gd name="T31" fmla="*/ 388 h 402"/>
                <a:gd name="T32" fmla="*/ 231 w 404"/>
                <a:gd name="T33" fmla="*/ 395 h 402"/>
                <a:gd name="T34" fmla="*/ 188 w 404"/>
                <a:gd name="T35" fmla="*/ 402 h 402"/>
                <a:gd name="T36" fmla="*/ 152 w 404"/>
                <a:gd name="T37" fmla="*/ 395 h 402"/>
                <a:gd name="T38" fmla="*/ 123 w 404"/>
                <a:gd name="T39" fmla="*/ 388 h 402"/>
                <a:gd name="T40" fmla="*/ 87 w 404"/>
                <a:gd name="T41" fmla="*/ 366 h 402"/>
                <a:gd name="T42" fmla="*/ 58 w 404"/>
                <a:gd name="T43" fmla="*/ 345 h 402"/>
                <a:gd name="T44" fmla="*/ 36 w 404"/>
                <a:gd name="T45" fmla="*/ 316 h 402"/>
                <a:gd name="T46" fmla="*/ 15 w 404"/>
                <a:gd name="T47" fmla="*/ 287 h 402"/>
                <a:gd name="T48" fmla="*/ 8 w 404"/>
                <a:gd name="T49" fmla="*/ 251 h 402"/>
                <a:gd name="T50" fmla="*/ 0 w 404"/>
                <a:gd name="T51" fmla="*/ 215 h 402"/>
                <a:gd name="T52" fmla="*/ 0 w 404"/>
                <a:gd name="T53" fmla="*/ 172 h 402"/>
                <a:gd name="T54" fmla="*/ 8 w 404"/>
                <a:gd name="T55" fmla="*/ 143 h 402"/>
                <a:gd name="T56" fmla="*/ 22 w 404"/>
                <a:gd name="T57" fmla="*/ 107 h 402"/>
                <a:gd name="T58" fmla="*/ 44 w 404"/>
                <a:gd name="T59" fmla="*/ 79 h 402"/>
                <a:gd name="T60" fmla="*/ 65 w 404"/>
                <a:gd name="T61" fmla="*/ 50 h 402"/>
                <a:gd name="T62" fmla="*/ 94 w 404"/>
                <a:gd name="T63" fmla="*/ 28 h 402"/>
                <a:gd name="T64" fmla="*/ 130 w 404"/>
                <a:gd name="T65" fmla="*/ 14 h 402"/>
                <a:gd name="T66" fmla="*/ 166 w 404"/>
                <a:gd name="T67" fmla="*/ 0 h 402"/>
                <a:gd name="T68" fmla="*/ 202 w 404"/>
                <a:gd name="T69" fmla="*/ 0 h 40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04"/>
                <a:gd name="T106" fmla="*/ 0 h 402"/>
                <a:gd name="T107" fmla="*/ 404 w 404"/>
                <a:gd name="T108" fmla="*/ 402 h 40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04" h="402">
                  <a:moveTo>
                    <a:pt x="202" y="0"/>
                  </a:moveTo>
                  <a:lnTo>
                    <a:pt x="217" y="0"/>
                  </a:lnTo>
                  <a:lnTo>
                    <a:pt x="238" y="0"/>
                  </a:lnTo>
                  <a:lnTo>
                    <a:pt x="253" y="7"/>
                  </a:lnTo>
                  <a:lnTo>
                    <a:pt x="274" y="14"/>
                  </a:lnTo>
                  <a:lnTo>
                    <a:pt x="289" y="21"/>
                  </a:lnTo>
                  <a:lnTo>
                    <a:pt x="303" y="28"/>
                  </a:lnTo>
                  <a:lnTo>
                    <a:pt x="325" y="36"/>
                  </a:lnTo>
                  <a:lnTo>
                    <a:pt x="332" y="50"/>
                  </a:lnTo>
                  <a:lnTo>
                    <a:pt x="346" y="64"/>
                  </a:lnTo>
                  <a:lnTo>
                    <a:pt x="361" y="79"/>
                  </a:lnTo>
                  <a:lnTo>
                    <a:pt x="368" y="93"/>
                  </a:lnTo>
                  <a:lnTo>
                    <a:pt x="382" y="107"/>
                  </a:lnTo>
                  <a:lnTo>
                    <a:pt x="390" y="122"/>
                  </a:lnTo>
                  <a:lnTo>
                    <a:pt x="397" y="143"/>
                  </a:lnTo>
                  <a:lnTo>
                    <a:pt x="397" y="158"/>
                  </a:lnTo>
                  <a:lnTo>
                    <a:pt x="404" y="172"/>
                  </a:lnTo>
                  <a:lnTo>
                    <a:pt x="404" y="194"/>
                  </a:lnTo>
                  <a:lnTo>
                    <a:pt x="404" y="215"/>
                  </a:lnTo>
                  <a:lnTo>
                    <a:pt x="397" y="230"/>
                  </a:lnTo>
                  <a:lnTo>
                    <a:pt x="397" y="251"/>
                  </a:lnTo>
                  <a:lnTo>
                    <a:pt x="390" y="266"/>
                  </a:lnTo>
                  <a:lnTo>
                    <a:pt x="382" y="287"/>
                  </a:lnTo>
                  <a:lnTo>
                    <a:pt x="375" y="302"/>
                  </a:lnTo>
                  <a:lnTo>
                    <a:pt x="368" y="316"/>
                  </a:lnTo>
                  <a:lnTo>
                    <a:pt x="353" y="331"/>
                  </a:lnTo>
                  <a:lnTo>
                    <a:pt x="339" y="345"/>
                  </a:lnTo>
                  <a:lnTo>
                    <a:pt x="325" y="359"/>
                  </a:lnTo>
                  <a:lnTo>
                    <a:pt x="310" y="366"/>
                  </a:lnTo>
                  <a:lnTo>
                    <a:pt x="296" y="374"/>
                  </a:lnTo>
                  <a:lnTo>
                    <a:pt x="281" y="388"/>
                  </a:lnTo>
                  <a:lnTo>
                    <a:pt x="260" y="388"/>
                  </a:lnTo>
                  <a:lnTo>
                    <a:pt x="245" y="395"/>
                  </a:lnTo>
                  <a:lnTo>
                    <a:pt x="231" y="395"/>
                  </a:lnTo>
                  <a:lnTo>
                    <a:pt x="209" y="402"/>
                  </a:lnTo>
                  <a:lnTo>
                    <a:pt x="188" y="402"/>
                  </a:lnTo>
                  <a:lnTo>
                    <a:pt x="173" y="395"/>
                  </a:lnTo>
                  <a:lnTo>
                    <a:pt x="152" y="395"/>
                  </a:lnTo>
                  <a:lnTo>
                    <a:pt x="137" y="388"/>
                  </a:lnTo>
                  <a:lnTo>
                    <a:pt x="123" y="388"/>
                  </a:lnTo>
                  <a:lnTo>
                    <a:pt x="101" y="374"/>
                  </a:lnTo>
                  <a:lnTo>
                    <a:pt x="87" y="366"/>
                  </a:lnTo>
                  <a:lnTo>
                    <a:pt x="72" y="359"/>
                  </a:lnTo>
                  <a:lnTo>
                    <a:pt x="58" y="345"/>
                  </a:lnTo>
                  <a:lnTo>
                    <a:pt x="44" y="331"/>
                  </a:lnTo>
                  <a:lnTo>
                    <a:pt x="36" y="316"/>
                  </a:lnTo>
                  <a:lnTo>
                    <a:pt x="29" y="302"/>
                  </a:lnTo>
                  <a:lnTo>
                    <a:pt x="15" y="287"/>
                  </a:lnTo>
                  <a:lnTo>
                    <a:pt x="8" y="266"/>
                  </a:lnTo>
                  <a:lnTo>
                    <a:pt x="8" y="251"/>
                  </a:lnTo>
                  <a:lnTo>
                    <a:pt x="0" y="230"/>
                  </a:lnTo>
                  <a:lnTo>
                    <a:pt x="0" y="215"/>
                  </a:lnTo>
                  <a:lnTo>
                    <a:pt x="0" y="194"/>
                  </a:lnTo>
                  <a:lnTo>
                    <a:pt x="0" y="172"/>
                  </a:lnTo>
                  <a:lnTo>
                    <a:pt x="0" y="158"/>
                  </a:lnTo>
                  <a:lnTo>
                    <a:pt x="8" y="143"/>
                  </a:lnTo>
                  <a:lnTo>
                    <a:pt x="15" y="122"/>
                  </a:lnTo>
                  <a:lnTo>
                    <a:pt x="22" y="107"/>
                  </a:lnTo>
                  <a:lnTo>
                    <a:pt x="29" y="93"/>
                  </a:lnTo>
                  <a:lnTo>
                    <a:pt x="44" y="79"/>
                  </a:lnTo>
                  <a:lnTo>
                    <a:pt x="51" y="64"/>
                  </a:lnTo>
                  <a:lnTo>
                    <a:pt x="65" y="50"/>
                  </a:lnTo>
                  <a:lnTo>
                    <a:pt x="80" y="36"/>
                  </a:lnTo>
                  <a:lnTo>
                    <a:pt x="94" y="28"/>
                  </a:lnTo>
                  <a:lnTo>
                    <a:pt x="108" y="21"/>
                  </a:lnTo>
                  <a:lnTo>
                    <a:pt x="130" y="14"/>
                  </a:lnTo>
                  <a:lnTo>
                    <a:pt x="144" y="7"/>
                  </a:lnTo>
                  <a:lnTo>
                    <a:pt x="166" y="0"/>
                  </a:lnTo>
                  <a:lnTo>
                    <a:pt x="181" y="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31" name="Picture 5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25" y="1241"/>
              <a:ext cx="411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32" name="Freeform 53"/>
            <p:cNvSpPr>
              <a:spLocks/>
            </p:cNvSpPr>
            <p:nvPr/>
          </p:nvSpPr>
          <p:spPr bwMode="auto">
            <a:xfrm>
              <a:off x="3425" y="1241"/>
              <a:ext cx="404" cy="402"/>
            </a:xfrm>
            <a:custGeom>
              <a:avLst/>
              <a:gdLst>
                <a:gd name="T0" fmla="*/ 217 w 404"/>
                <a:gd name="T1" fmla="*/ 0 h 402"/>
                <a:gd name="T2" fmla="*/ 253 w 404"/>
                <a:gd name="T3" fmla="*/ 7 h 402"/>
                <a:gd name="T4" fmla="*/ 289 w 404"/>
                <a:gd name="T5" fmla="*/ 21 h 402"/>
                <a:gd name="T6" fmla="*/ 325 w 404"/>
                <a:gd name="T7" fmla="*/ 36 h 402"/>
                <a:gd name="T8" fmla="*/ 346 w 404"/>
                <a:gd name="T9" fmla="*/ 64 h 402"/>
                <a:gd name="T10" fmla="*/ 368 w 404"/>
                <a:gd name="T11" fmla="*/ 93 h 402"/>
                <a:gd name="T12" fmla="*/ 390 w 404"/>
                <a:gd name="T13" fmla="*/ 122 h 402"/>
                <a:gd name="T14" fmla="*/ 397 w 404"/>
                <a:gd name="T15" fmla="*/ 158 h 402"/>
                <a:gd name="T16" fmla="*/ 404 w 404"/>
                <a:gd name="T17" fmla="*/ 194 h 402"/>
                <a:gd name="T18" fmla="*/ 397 w 404"/>
                <a:gd name="T19" fmla="*/ 230 h 402"/>
                <a:gd name="T20" fmla="*/ 390 w 404"/>
                <a:gd name="T21" fmla="*/ 266 h 402"/>
                <a:gd name="T22" fmla="*/ 375 w 404"/>
                <a:gd name="T23" fmla="*/ 302 h 402"/>
                <a:gd name="T24" fmla="*/ 353 w 404"/>
                <a:gd name="T25" fmla="*/ 331 h 402"/>
                <a:gd name="T26" fmla="*/ 325 w 404"/>
                <a:gd name="T27" fmla="*/ 359 h 402"/>
                <a:gd name="T28" fmla="*/ 296 w 404"/>
                <a:gd name="T29" fmla="*/ 374 h 402"/>
                <a:gd name="T30" fmla="*/ 260 w 404"/>
                <a:gd name="T31" fmla="*/ 388 h 402"/>
                <a:gd name="T32" fmla="*/ 231 w 404"/>
                <a:gd name="T33" fmla="*/ 395 h 402"/>
                <a:gd name="T34" fmla="*/ 188 w 404"/>
                <a:gd name="T35" fmla="*/ 402 h 402"/>
                <a:gd name="T36" fmla="*/ 152 w 404"/>
                <a:gd name="T37" fmla="*/ 395 h 402"/>
                <a:gd name="T38" fmla="*/ 123 w 404"/>
                <a:gd name="T39" fmla="*/ 388 h 402"/>
                <a:gd name="T40" fmla="*/ 87 w 404"/>
                <a:gd name="T41" fmla="*/ 366 h 402"/>
                <a:gd name="T42" fmla="*/ 58 w 404"/>
                <a:gd name="T43" fmla="*/ 345 h 402"/>
                <a:gd name="T44" fmla="*/ 36 w 404"/>
                <a:gd name="T45" fmla="*/ 316 h 402"/>
                <a:gd name="T46" fmla="*/ 15 w 404"/>
                <a:gd name="T47" fmla="*/ 287 h 402"/>
                <a:gd name="T48" fmla="*/ 8 w 404"/>
                <a:gd name="T49" fmla="*/ 251 h 402"/>
                <a:gd name="T50" fmla="*/ 0 w 404"/>
                <a:gd name="T51" fmla="*/ 215 h 402"/>
                <a:gd name="T52" fmla="*/ 0 w 404"/>
                <a:gd name="T53" fmla="*/ 172 h 402"/>
                <a:gd name="T54" fmla="*/ 8 w 404"/>
                <a:gd name="T55" fmla="*/ 143 h 402"/>
                <a:gd name="T56" fmla="*/ 22 w 404"/>
                <a:gd name="T57" fmla="*/ 107 h 402"/>
                <a:gd name="T58" fmla="*/ 44 w 404"/>
                <a:gd name="T59" fmla="*/ 79 h 402"/>
                <a:gd name="T60" fmla="*/ 65 w 404"/>
                <a:gd name="T61" fmla="*/ 50 h 402"/>
                <a:gd name="T62" fmla="*/ 94 w 404"/>
                <a:gd name="T63" fmla="*/ 28 h 402"/>
                <a:gd name="T64" fmla="*/ 130 w 404"/>
                <a:gd name="T65" fmla="*/ 14 h 402"/>
                <a:gd name="T66" fmla="*/ 166 w 404"/>
                <a:gd name="T67" fmla="*/ 0 h 402"/>
                <a:gd name="T68" fmla="*/ 202 w 404"/>
                <a:gd name="T69" fmla="*/ 0 h 40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04"/>
                <a:gd name="T106" fmla="*/ 0 h 402"/>
                <a:gd name="T107" fmla="*/ 404 w 404"/>
                <a:gd name="T108" fmla="*/ 402 h 40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04" h="402">
                  <a:moveTo>
                    <a:pt x="202" y="0"/>
                  </a:moveTo>
                  <a:lnTo>
                    <a:pt x="217" y="0"/>
                  </a:lnTo>
                  <a:lnTo>
                    <a:pt x="238" y="0"/>
                  </a:lnTo>
                  <a:lnTo>
                    <a:pt x="253" y="7"/>
                  </a:lnTo>
                  <a:lnTo>
                    <a:pt x="274" y="14"/>
                  </a:lnTo>
                  <a:lnTo>
                    <a:pt x="289" y="21"/>
                  </a:lnTo>
                  <a:lnTo>
                    <a:pt x="303" y="28"/>
                  </a:lnTo>
                  <a:lnTo>
                    <a:pt x="325" y="36"/>
                  </a:lnTo>
                  <a:lnTo>
                    <a:pt x="332" y="50"/>
                  </a:lnTo>
                  <a:lnTo>
                    <a:pt x="346" y="64"/>
                  </a:lnTo>
                  <a:lnTo>
                    <a:pt x="361" y="79"/>
                  </a:lnTo>
                  <a:lnTo>
                    <a:pt x="368" y="93"/>
                  </a:lnTo>
                  <a:lnTo>
                    <a:pt x="382" y="107"/>
                  </a:lnTo>
                  <a:lnTo>
                    <a:pt x="390" y="122"/>
                  </a:lnTo>
                  <a:lnTo>
                    <a:pt x="397" y="143"/>
                  </a:lnTo>
                  <a:lnTo>
                    <a:pt x="397" y="158"/>
                  </a:lnTo>
                  <a:lnTo>
                    <a:pt x="404" y="172"/>
                  </a:lnTo>
                  <a:lnTo>
                    <a:pt x="404" y="194"/>
                  </a:lnTo>
                  <a:lnTo>
                    <a:pt x="404" y="215"/>
                  </a:lnTo>
                  <a:lnTo>
                    <a:pt x="397" y="230"/>
                  </a:lnTo>
                  <a:lnTo>
                    <a:pt x="397" y="251"/>
                  </a:lnTo>
                  <a:lnTo>
                    <a:pt x="390" y="266"/>
                  </a:lnTo>
                  <a:lnTo>
                    <a:pt x="382" y="287"/>
                  </a:lnTo>
                  <a:lnTo>
                    <a:pt x="375" y="302"/>
                  </a:lnTo>
                  <a:lnTo>
                    <a:pt x="368" y="316"/>
                  </a:lnTo>
                  <a:lnTo>
                    <a:pt x="353" y="331"/>
                  </a:lnTo>
                  <a:lnTo>
                    <a:pt x="339" y="345"/>
                  </a:lnTo>
                  <a:lnTo>
                    <a:pt x="325" y="359"/>
                  </a:lnTo>
                  <a:lnTo>
                    <a:pt x="310" y="366"/>
                  </a:lnTo>
                  <a:lnTo>
                    <a:pt x="296" y="374"/>
                  </a:lnTo>
                  <a:lnTo>
                    <a:pt x="281" y="388"/>
                  </a:lnTo>
                  <a:lnTo>
                    <a:pt x="260" y="388"/>
                  </a:lnTo>
                  <a:lnTo>
                    <a:pt x="245" y="395"/>
                  </a:lnTo>
                  <a:lnTo>
                    <a:pt x="231" y="395"/>
                  </a:lnTo>
                  <a:lnTo>
                    <a:pt x="209" y="402"/>
                  </a:lnTo>
                  <a:lnTo>
                    <a:pt x="188" y="402"/>
                  </a:lnTo>
                  <a:lnTo>
                    <a:pt x="173" y="395"/>
                  </a:lnTo>
                  <a:lnTo>
                    <a:pt x="152" y="395"/>
                  </a:lnTo>
                  <a:lnTo>
                    <a:pt x="137" y="388"/>
                  </a:lnTo>
                  <a:lnTo>
                    <a:pt x="123" y="388"/>
                  </a:lnTo>
                  <a:lnTo>
                    <a:pt x="101" y="374"/>
                  </a:lnTo>
                  <a:lnTo>
                    <a:pt x="87" y="366"/>
                  </a:lnTo>
                  <a:lnTo>
                    <a:pt x="72" y="359"/>
                  </a:lnTo>
                  <a:lnTo>
                    <a:pt x="58" y="345"/>
                  </a:lnTo>
                  <a:lnTo>
                    <a:pt x="44" y="331"/>
                  </a:lnTo>
                  <a:lnTo>
                    <a:pt x="36" y="316"/>
                  </a:lnTo>
                  <a:lnTo>
                    <a:pt x="29" y="302"/>
                  </a:lnTo>
                  <a:lnTo>
                    <a:pt x="15" y="287"/>
                  </a:lnTo>
                  <a:lnTo>
                    <a:pt x="8" y="266"/>
                  </a:lnTo>
                  <a:lnTo>
                    <a:pt x="8" y="251"/>
                  </a:lnTo>
                  <a:lnTo>
                    <a:pt x="0" y="230"/>
                  </a:lnTo>
                  <a:lnTo>
                    <a:pt x="0" y="215"/>
                  </a:lnTo>
                  <a:lnTo>
                    <a:pt x="0" y="194"/>
                  </a:lnTo>
                  <a:lnTo>
                    <a:pt x="0" y="172"/>
                  </a:lnTo>
                  <a:lnTo>
                    <a:pt x="0" y="158"/>
                  </a:lnTo>
                  <a:lnTo>
                    <a:pt x="8" y="143"/>
                  </a:lnTo>
                  <a:lnTo>
                    <a:pt x="15" y="122"/>
                  </a:lnTo>
                  <a:lnTo>
                    <a:pt x="22" y="107"/>
                  </a:lnTo>
                  <a:lnTo>
                    <a:pt x="29" y="93"/>
                  </a:lnTo>
                  <a:lnTo>
                    <a:pt x="44" y="79"/>
                  </a:lnTo>
                  <a:lnTo>
                    <a:pt x="51" y="64"/>
                  </a:lnTo>
                  <a:lnTo>
                    <a:pt x="65" y="50"/>
                  </a:lnTo>
                  <a:lnTo>
                    <a:pt x="80" y="36"/>
                  </a:lnTo>
                  <a:lnTo>
                    <a:pt x="94" y="28"/>
                  </a:lnTo>
                  <a:lnTo>
                    <a:pt x="108" y="21"/>
                  </a:lnTo>
                  <a:lnTo>
                    <a:pt x="130" y="14"/>
                  </a:lnTo>
                  <a:lnTo>
                    <a:pt x="144" y="7"/>
                  </a:lnTo>
                  <a:lnTo>
                    <a:pt x="166" y="0"/>
                  </a:lnTo>
                  <a:lnTo>
                    <a:pt x="181" y="0"/>
                  </a:lnTo>
                  <a:lnTo>
                    <a:pt x="202" y="0"/>
                  </a:lnTo>
                  <a:close/>
                </a:path>
              </a:pathLst>
            </a:custGeom>
            <a:noFill/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33" name="Picture 5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786" y="1097"/>
              <a:ext cx="425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34" name="Freeform 55"/>
            <p:cNvSpPr>
              <a:spLocks/>
            </p:cNvSpPr>
            <p:nvPr/>
          </p:nvSpPr>
          <p:spPr bwMode="auto">
            <a:xfrm>
              <a:off x="3786" y="1097"/>
              <a:ext cx="418" cy="417"/>
            </a:xfrm>
            <a:custGeom>
              <a:avLst/>
              <a:gdLst>
                <a:gd name="T0" fmla="*/ 223 w 418"/>
                <a:gd name="T1" fmla="*/ 0 h 417"/>
                <a:gd name="T2" fmla="*/ 266 w 418"/>
                <a:gd name="T3" fmla="*/ 7 h 417"/>
                <a:gd name="T4" fmla="*/ 295 w 418"/>
                <a:gd name="T5" fmla="*/ 21 h 417"/>
                <a:gd name="T6" fmla="*/ 331 w 418"/>
                <a:gd name="T7" fmla="*/ 43 h 417"/>
                <a:gd name="T8" fmla="*/ 360 w 418"/>
                <a:gd name="T9" fmla="*/ 64 h 417"/>
                <a:gd name="T10" fmla="*/ 382 w 418"/>
                <a:gd name="T11" fmla="*/ 93 h 417"/>
                <a:gd name="T12" fmla="*/ 403 w 418"/>
                <a:gd name="T13" fmla="*/ 129 h 417"/>
                <a:gd name="T14" fmla="*/ 411 w 418"/>
                <a:gd name="T15" fmla="*/ 165 h 417"/>
                <a:gd name="T16" fmla="*/ 418 w 418"/>
                <a:gd name="T17" fmla="*/ 201 h 417"/>
                <a:gd name="T18" fmla="*/ 411 w 418"/>
                <a:gd name="T19" fmla="*/ 237 h 417"/>
                <a:gd name="T20" fmla="*/ 403 w 418"/>
                <a:gd name="T21" fmla="*/ 280 h 417"/>
                <a:gd name="T22" fmla="*/ 389 w 418"/>
                <a:gd name="T23" fmla="*/ 309 h 417"/>
                <a:gd name="T24" fmla="*/ 367 w 418"/>
                <a:gd name="T25" fmla="*/ 338 h 417"/>
                <a:gd name="T26" fmla="*/ 338 w 418"/>
                <a:gd name="T27" fmla="*/ 367 h 417"/>
                <a:gd name="T28" fmla="*/ 310 w 418"/>
                <a:gd name="T29" fmla="*/ 388 h 417"/>
                <a:gd name="T30" fmla="*/ 274 w 418"/>
                <a:gd name="T31" fmla="*/ 403 h 417"/>
                <a:gd name="T32" fmla="*/ 238 w 418"/>
                <a:gd name="T33" fmla="*/ 410 h 417"/>
                <a:gd name="T34" fmla="*/ 194 w 418"/>
                <a:gd name="T35" fmla="*/ 417 h 417"/>
                <a:gd name="T36" fmla="*/ 158 w 418"/>
                <a:gd name="T37" fmla="*/ 410 h 417"/>
                <a:gd name="T38" fmla="*/ 122 w 418"/>
                <a:gd name="T39" fmla="*/ 395 h 417"/>
                <a:gd name="T40" fmla="*/ 93 w 418"/>
                <a:gd name="T41" fmla="*/ 381 h 417"/>
                <a:gd name="T42" fmla="*/ 65 w 418"/>
                <a:gd name="T43" fmla="*/ 359 h 417"/>
                <a:gd name="T44" fmla="*/ 36 w 418"/>
                <a:gd name="T45" fmla="*/ 323 h 417"/>
                <a:gd name="T46" fmla="*/ 14 w 418"/>
                <a:gd name="T47" fmla="*/ 295 h 417"/>
                <a:gd name="T48" fmla="*/ 7 w 418"/>
                <a:gd name="T49" fmla="*/ 259 h 417"/>
                <a:gd name="T50" fmla="*/ 0 w 418"/>
                <a:gd name="T51" fmla="*/ 223 h 417"/>
                <a:gd name="T52" fmla="*/ 0 w 418"/>
                <a:gd name="T53" fmla="*/ 180 h 417"/>
                <a:gd name="T54" fmla="*/ 7 w 418"/>
                <a:gd name="T55" fmla="*/ 144 h 417"/>
                <a:gd name="T56" fmla="*/ 21 w 418"/>
                <a:gd name="T57" fmla="*/ 115 h 417"/>
                <a:gd name="T58" fmla="*/ 43 w 418"/>
                <a:gd name="T59" fmla="*/ 79 h 417"/>
                <a:gd name="T60" fmla="*/ 65 w 418"/>
                <a:gd name="T61" fmla="*/ 50 h 417"/>
                <a:gd name="T62" fmla="*/ 101 w 418"/>
                <a:gd name="T63" fmla="*/ 28 h 417"/>
                <a:gd name="T64" fmla="*/ 129 w 418"/>
                <a:gd name="T65" fmla="*/ 14 h 417"/>
                <a:gd name="T66" fmla="*/ 173 w 418"/>
                <a:gd name="T67" fmla="*/ 0 h 417"/>
                <a:gd name="T68" fmla="*/ 209 w 418"/>
                <a:gd name="T69" fmla="*/ 0 h 4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8"/>
                <a:gd name="T106" fmla="*/ 0 h 417"/>
                <a:gd name="T107" fmla="*/ 418 w 418"/>
                <a:gd name="T108" fmla="*/ 417 h 4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8" h="417">
                  <a:moveTo>
                    <a:pt x="209" y="0"/>
                  </a:moveTo>
                  <a:lnTo>
                    <a:pt x="223" y="0"/>
                  </a:lnTo>
                  <a:lnTo>
                    <a:pt x="245" y="0"/>
                  </a:lnTo>
                  <a:lnTo>
                    <a:pt x="266" y="7"/>
                  </a:lnTo>
                  <a:lnTo>
                    <a:pt x="281" y="14"/>
                  </a:lnTo>
                  <a:lnTo>
                    <a:pt x="295" y="21"/>
                  </a:lnTo>
                  <a:lnTo>
                    <a:pt x="317" y="28"/>
                  </a:lnTo>
                  <a:lnTo>
                    <a:pt x="331" y="43"/>
                  </a:lnTo>
                  <a:lnTo>
                    <a:pt x="346" y="50"/>
                  </a:lnTo>
                  <a:lnTo>
                    <a:pt x="360" y="64"/>
                  </a:lnTo>
                  <a:lnTo>
                    <a:pt x="374" y="79"/>
                  </a:lnTo>
                  <a:lnTo>
                    <a:pt x="382" y="93"/>
                  </a:lnTo>
                  <a:lnTo>
                    <a:pt x="396" y="115"/>
                  </a:lnTo>
                  <a:lnTo>
                    <a:pt x="403" y="129"/>
                  </a:lnTo>
                  <a:lnTo>
                    <a:pt x="403" y="144"/>
                  </a:lnTo>
                  <a:lnTo>
                    <a:pt x="411" y="165"/>
                  </a:lnTo>
                  <a:lnTo>
                    <a:pt x="418" y="180"/>
                  </a:lnTo>
                  <a:lnTo>
                    <a:pt x="418" y="201"/>
                  </a:lnTo>
                  <a:lnTo>
                    <a:pt x="418" y="223"/>
                  </a:lnTo>
                  <a:lnTo>
                    <a:pt x="411" y="237"/>
                  </a:lnTo>
                  <a:lnTo>
                    <a:pt x="411" y="259"/>
                  </a:lnTo>
                  <a:lnTo>
                    <a:pt x="403" y="280"/>
                  </a:lnTo>
                  <a:lnTo>
                    <a:pt x="396" y="295"/>
                  </a:lnTo>
                  <a:lnTo>
                    <a:pt x="389" y="309"/>
                  </a:lnTo>
                  <a:lnTo>
                    <a:pt x="382" y="323"/>
                  </a:lnTo>
                  <a:lnTo>
                    <a:pt x="367" y="338"/>
                  </a:lnTo>
                  <a:lnTo>
                    <a:pt x="353" y="359"/>
                  </a:lnTo>
                  <a:lnTo>
                    <a:pt x="338" y="367"/>
                  </a:lnTo>
                  <a:lnTo>
                    <a:pt x="324" y="381"/>
                  </a:lnTo>
                  <a:lnTo>
                    <a:pt x="310" y="388"/>
                  </a:lnTo>
                  <a:lnTo>
                    <a:pt x="288" y="395"/>
                  </a:lnTo>
                  <a:lnTo>
                    <a:pt x="274" y="403"/>
                  </a:lnTo>
                  <a:lnTo>
                    <a:pt x="252" y="410"/>
                  </a:lnTo>
                  <a:lnTo>
                    <a:pt x="238" y="410"/>
                  </a:lnTo>
                  <a:lnTo>
                    <a:pt x="216" y="417"/>
                  </a:lnTo>
                  <a:lnTo>
                    <a:pt x="194" y="417"/>
                  </a:lnTo>
                  <a:lnTo>
                    <a:pt x="180" y="410"/>
                  </a:lnTo>
                  <a:lnTo>
                    <a:pt x="158" y="410"/>
                  </a:lnTo>
                  <a:lnTo>
                    <a:pt x="144" y="403"/>
                  </a:lnTo>
                  <a:lnTo>
                    <a:pt x="122" y="395"/>
                  </a:lnTo>
                  <a:lnTo>
                    <a:pt x="108" y="388"/>
                  </a:lnTo>
                  <a:lnTo>
                    <a:pt x="93" y="381"/>
                  </a:lnTo>
                  <a:lnTo>
                    <a:pt x="72" y="367"/>
                  </a:lnTo>
                  <a:lnTo>
                    <a:pt x="65" y="359"/>
                  </a:lnTo>
                  <a:lnTo>
                    <a:pt x="50" y="338"/>
                  </a:lnTo>
                  <a:lnTo>
                    <a:pt x="36" y="323"/>
                  </a:lnTo>
                  <a:lnTo>
                    <a:pt x="29" y="309"/>
                  </a:lnTo>
                  <a:lnTo>
                    <a:pt x="14" y="295"/>
                  </a:lnTo>
                  <a:lnTo>
                    <a:pt x="7" y="280"/>
                  </a:lnTo>
                  <a:lnTo>
                    <a:pt x="7" y="259"/>
                  </a:lnTo>
                  <a:lnTo>
                    <a:pt x="0" y="237"/>
                  </a:lnTo>
                  <a:lnTo>
                    <a:pt x="0" y="223"/>
                  </a:lnTo>
                  <a:lnTo>
                    <a:pt x="0" y="201"/>
                  </a:lnTo>
                  <a:lnTo>
                    <a:pt x="0" y="180"/>
                  </a:lnTo>
                  <a:lnTo>
                    <a:pt x="0" y="165"/>
                  </a:lnTo>
                  <a:lnTo>
                    <a:pt x="7" y="144"/>
                  </a:lnTo>
                  <a:lnTo>
                    <a:pt x="14" y="129"/>
                  </a:lnTo>
                  <a:lnTo>
                    <a:pt x="21" y="115"/>
                  </a:lnTo>
                  <a:lnTo>
                    <a:pt x="29" y="93"/>
                  </a:lnTo>
                  <a:lnTo>
                    <a:pt x="43" y="79"/>
                  </a:lnTo>
                  <a:lnTo>
                    <a:pt x="57" y="64"/>
                  </a:lnTo>
                  <a:lnTo>
                    <a:pt x="65" y="50"/>
                  </a:lnTo>
                  <a:lnTo>
                    <a:pt x="79" y="43"/>
                  </a:lnTo>
                  <a:lnTo>
                    <a:pt x="101" y="28"/>
                  </a:lnTo>
                  <a:lnTo>
                    <a:pt x="115" y="21"/>
                  </a:lnTo>
                  <a:lnTo>
                    <a:pt x="129" y="14"/>
                  </a:lnTo>
                  <a:lnTo>
                    <a:pt x="151" y="7"/>
                  </a:lnTo>
                  <a:lnTo>
                    <a:pt x="173" y="0"/>
                  </a:lnTo>
                  <a:lnTo>
                    <a:pt x="187" y="0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5" name="Freeform 56"/>
            <p:cNvSpPr>
              <a:spLocks/>
            </p:cNvSpPr>
            <p:nvPr/>
          </p:nvSpPr>
          <p:spPr bwMode="auto">
            <a:xfrm>
              <a:off x="3786" y="1097"/>
              <a:ext cx="418" cy="417"/>
            </a:xfrm>
            <a:custGeom>
              <a:avLst/>
              <a:gdLst>
                <a:gd name="T0" fmla="*/ 223 w 418"/>
                <a:gd name="T1" fmla="*/ 0 h 417"/>
                <a:gd name="T2" fmla="*/ 266 w 418"/>
                <a:gd name="T3" fmla="*/ 7 h 417"/>
                <a:gd name="T4" fmla="*/ 295 w 418"/>
                <a:gd name="T5" fmla="*/ 21 h 417"/>
                <a:gd name="T6" fmla="*/ 331 w 418"/>
                <a:gd name="T7" fmla="*/ 43 h 417"/>
                <a:gd name="T8" fmla="*/ 360 w 418"/>
                <a:gd name="T9" fmla="*/ 64 h 417"/>
                <a:gd name="T10" fmla="*/ 382 w 418"/>
                <a:gd name="T11" fmla="*/ 93 h 417"/>
                <a:gd name="T12" fmla="*/ 403 w 418"/>
                <a:gd name="T13" fmla="*/ 129 h 417"/>
                <a:gd name="T14" fmla="*/ 411 w 418"/>
                <a:gd name="T15" fmla="*/ 165 h 417"/>
                <a:gd name="T16" fmla="*/ 418 w 418"/>
                <a:gd name="T17" fmla="*/ 201 h 417"/>
                <a:gd name="T18" fmla="*/ 411 w 418"/>
                <a:gd name="T19" fmla="*/ 237 h 417"/>
                <a:gd name="T20" fmla="*/ 403 w 418"/>
                <a:gd name="T21" fmla="*/ 280 h 417"/>
                <a:gd name="T22" fmla="*/ 389 w 418"/>
                <a:gd name="T23" fmla="*/ 309 h 417"/>
                <a:gd name="T24" fmla="*/ 367 w 418"/>
                <a:gd name="T25" fmla="*/ 338 h 417"/>
                <a:gd name="T26" fmla="*/ 338 w 418"/>
                <a:gd name="T27" fmla="*/ 367 h 417"/>
                <a:gd name="T28" fmla="*/ 310 w 418"/>
                <a:gd name="T29" fmla="*/ 388 h 417"/>
                <a:gd name="T30" fmla="*/ 274 w 418"/>
                <a:gd name="T31" fmla="*/ 403 h 417"/>
                <a:gd name="T32" fmla="*/ 238 w 418"/>
                <a:gd name="T33" fmla="*/ 410 h 417"/>
                <a:gd name="T34" fmla="*/ 194 w 418"/>
                <a:gd name="T35" fmla="*/ 417 h 417"/>
                <a:gd name="T36" fmla="*/ 158 w 418"/>
                <a:gd name="T37" fmla="*/ 410 h 417"/>
                <a:gd name="T38" fmla="*/ 122 w 418"/>
                <a:gd name="T39" fmla="*/ 395 h 417"/>
                <a:gd name="T40" fmla="*/ 93 w 418"/>
                <a:gd name="T41" fmla="*/ 381 h 417"/>
                <a:gd name="T42" fmla="*/ 65 w 418"/>
                <a:gd name="T43" fmla="*/ 359 h 417"/>
                <a:gd name="T44" fmla="*/ 36 w 418"/>
                <a:gd name="T45" fmla="*/ 323 h 417"/>
                <a:gd name="T46" fmla="*/ 14 w 418"/>
                <a:gd name="T47" fmla="*/ 295 h 417"/>
                <a:gd name="T48" fmla="*/ 7 w 418"/>
                <a:gd name="T49" fmla="*/ 259 h 417"/>
                <a:gd name="T50" fmla="*/ 0 w 418"/>
                <a:gd name="T51" fmla="*/ 223 h 417"/>
                <a:gd name="T52" fmla="*/ 0 w 418"/>
                <a:gd name="T53" fmla="*/ 180 h 417"/>
                <a:gd name="T54" fmla="*/ 7 w 418"/>
                <a:gd name="T55" fmla="*/ 144 h 417"/>
                <a:gd name="T56" fmla="*/ 21 w 418"/>
                <a:gd name="T57" fmla="*/ 115 h 417"/>
                <a:gd name="T58" fmla="*/ 43 w 418"/>
                <a:gd name="T59" fmla="*/ 79 h 417"/>
                <a:gd name="T60" fmla="*/ 65 w 418"/>
                <a:gd name="T61" fmla="*/ 50 h 417"/>
                <a:gd name="T62" fmla="*/ 101 w 418"/>
                <a:gd name="T63" fmla="*/ 28 h 417"/>
                <a:gd name="T64" fmla="*/ 129 w 418"/>
                <a:gd name="T65" fmla="*/ 14 h 417"/>
                <a:gd name="T66" fmla="*/ 173 w 418"/>
                <a:gd name="T67" fmla="*/ 0 h 417"/>
                <a:gd name="T68" fmla="*/ 209 w 418"/>
                <a:gd name="T69" fmla="*/ 0 h 4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8"/>
                <a:gd name="T106" fmla="*/ 0 h 417"/>
                <a:gd name="T107" fmla="*/ 418 w 418"/>
                <a:gd name="T108" fmla="*/ 417 h 4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8" h="417">
                  <a:moveTo>
                    <a:pt x="209" y="0"/>
                  </a:moveTo>
                  <a:lnTo>
                    <a:pt x="223" y="0"/>
                  </a:lnTo>
                  <a:lnTo>
                    <a:pt x="245" y="0"/>
                  </a:lnTo>
                  <a:lnTo>
                    <a:pt x="266" y="7"/>
                  </a:lnTo>
                  <a:lnTo>
                    <a:pt x="281" y="14"/>
                  </a:lnTo>
                  <a:lnTo>
                    <a:pt x="295" y="21"/>
                  </a:lnTo>
                  <a:lnTo>
                    <a:pt x="317" y="28"/>
                  </a:lnTo>
                  <a:lnTo>
                    <a:pt x="331" y="43"/>
                  </a:lnTo>
                  <a:lnTo>
                    <a:pt x="346" y="50"/>
                  </a:lnTo>
                  <a:lnTo>
                    <a:pt x="360" y="64"/>
                  </a:lnTo>
                  <a:lnTo>
                    <a:pt x="374" y="79"/>
                  </a:lnTo>
                  <a:lnTo>
                    <a:pt x="382" y="93"/>
                  </a:lnTo>
                  <a:lnTo>
                    <a:pt x="396" y="115"/>
                  </a:lnTo>
                  <a:lnTo>
                    <a:pt x="403" y="129"/>
                  </a:lnTo>
                  <a:lnTo>
                    <a:pt x="403" y="144"/>
                  </a:lnTo>
                  <a:lnTo>
                    <a:pt x="411" y="165"/>
                  </a:lnTo>
                  <a:lnTo>
                    <a:pt x="418" y="180"/>
                  </a:lnTo>
                  <a:lnTo>
                    <a:pt x="418" y="201"/>
                  </a:lnTo>
                  <a:lnTo>
                    <a:pt x="418" y="223"/>
                  </a:lnTo>
                  <a:lnTo>
                    <a:pt x="411" y="237"/>
                  </a:lnTo>
                  <a:lnTo>
                    <a:pt x="411" y="259"/>
                  </a:lnTo>
                  <a:lnTo>
                    <a:pt x="403" y="280"/>
                  </a:lnTo>
                  <a:lnTo>
                    <a:pt x="396" y="295"/>
                  </a:lnTo>
                  <a:lnTo>
                    <a:pt x="389" y="309"/>
                  </a:lnTo>
                  <a:lnTo>
                    <a:pt x="382" y="323"/>
                  </a:lnTo>
                  <a:lnTo>
                    <a:pt x="367" y="338"/>
                  </a:lnTo>
                  <a:lnTo>
                    <a:pt x="353" y="359"/>
                  </a:lnTo>
                  <a:lnTo>
                    <a:pt x="338" y="367"/>
                  </a:lnTo>
                  <a:lnTo>
                    <a:pt x="324" y="381"/>
                  </a:lnTo>
                  <a:lnTo>
                    <a:pt x="310" y="388"/>
                  </a:lnTo>
                  <a:lnTo>
                    <a:pt x="288" y="395"/>
                  </a:lnTo>
                  <a:lnTo>
                    <a:pt x="274" y="403"/>
                  </a:lnTo>
                  <a:lnTo>
                    <a:pt x="252" y="410"/>
                  </a:lnTo>
                  <a:lnTo>
                    <a:pt x="238" y="410"/>
                  </a:lnTo>
                  <a:lnTo>
                    <a:pt x="216" y="417"/>
                  </a:lnTo>
                  <a:lnTo>
                    <a:pt x="194" y="417"/>
                  </a:lnTo>
                  <a:lnTo>
                    <a:pt x="180" y="410"/>
                  </a:lnTo>
                  <a:lnTo>
                    <a:pt x="158" y="410"/>
                  </a:lnTo>
                  <a:lnTo>
                    <a:pt x="144" y="403"/>
                  </a:lnTo>
                  <a:lnTo>
                    <a:pt x="122" y="395"/>
                  </a:lnTo>
                  <a:lnTo>
                    <a:pt x="108" y="388"/>
                  </a:lnTo>
                  <a:lnTo>
                    <a:pt x="93" y="381"/>
                  </a:lnTo>
                  <a:lnTo>
                    <a:pt x="72" y="367"/>
                  </a:lnTo>
                  <a:lnTo>
                    <a:pt x="65" y="359"/>
                  </a:lnTo>
                  <a:lnTo>
                    <a:pt x="50" y="338"/>
                  </a:lnTo>
                  <a:lnTo>
                    <a:pt x="36" y="323"/>
                  </a:lnTo>
                  <a:lnTo>
                    <a:pt x="29" y="309"/>
                  </a:lnTo>
                  <a:lnTo>
                    <a:pt x="14" y="295"/>
                  </a:lnTo>
                  <a:lnTo>
                    <a:pt x="7" y="280"/>
                  </a:lnTo>
                  <a:lnTo>
                    <a:pt x="7" y="259"/>
                  </a:lnTo>
                  <a:lnTo>
                    <a:pt x="0" y="237"/>
                  </a:lnTo>
                  <a:lnTo>
                    <a:pt x="0" y="223"/>
                  </a:lnTo>
                  <a:lnTo>
                    <a:pt x="0" y="201"/>
                  </a:lnTo>
                  <a:lnTo>
                    <a:pt x="0" y="180"/>
                  </a:lnTo>
                  <a:lnTo>
                    <a:pt x="0" y="165"/>
                  </a:lnTo>
                  <a:lnTo>
                    <a:pt x="7" y="144"/>
                  </a:lnTo>
                  <a:lnTo>
                    <a:pt x="14" y="129"/>
                  </a:lnTo>
                  <a:lnTo>
                    <a:pt x="21" y="115"/>
                  </a:lnTo>
                  <a:lnTo>
                    <a:pt x="29" y="93"/>
                  </a:lnTo>
                  <a:lnTo>
                    <a:pt x="43" y="79"/>
                  </a:lnTo>
                  <a:lnTo>
                    <a:pt x="57" y="64"/>
                  </a:lnTo>
                  <a:lnTo>
                    <a:pt x="65" y="50"/>
                  </a:lnTo>
                  <a:lnTo>
                    <a:pt x="79" y="43"/>
                  </a:lnTo>
                  <a:lnTo>
                    <a:pt x="101" y="28"/>
                  </a:lnTo>
                  <a:lnTo>
                    <a:pt x="115" y="21"/>
                  </a:lnTo>
                  <a:lnTo>
                    <a:pt x="129" y="14"/>
                  </a:lnTo>
                  <a:lnTo>
                    <a:pt x="151" y="7"/>
                  </a:lnTo>
                  <a:lnTo>
                    <a:pt x="173" y="0"/>
                  </a:lnTo>
                  <a:lnTo>
                    <a:pt x="187" y="0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20536" name="Picture 5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786" y="1097"/>
              <a:ext cx="425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37" name="Freeform 58"/>
            <p:cNvSpPr>
              <a:spLocks/>
            </p:cNvSpPr>
            <p:nvPr/>
          </p:nvSpPr>
          <p:spPr bwMode="auto">
            <a:xfrm>
              <a:off x="3786" y="1097"/>
              <a:ext cx="418" cy="417"/>
            </a:xfrm>
            <a:custGeom>
              <a:avLst/>
              <a:gdLst>
                <a:gd name="T0" fmla="*/ 223 w 418"/>
                <a:gd name="T1" fmla="*/ 0 h 417"/>
                <a:gd name="T2" fmla="*/ 266 w 418"/>
                <a:gd name="T3" fmla="*/ 7 h 417"/>
                <a:gd name="T4" fmla="*/ 295 w 418"/>
                <a:gd name="T5" fmla="*/ 21 h 417"/>
                <a:gd name="T6" fmla="*/ 331 w 418"/>
                <a:gd name="T7" fmla="*/ 43 h 417"/>
                <a:gd name="T8" fmla="*/ 360 w 418"/>
                <a:gd name="T9" fmla="*/ 64 h 417"/>
                <a:gd name="T10" fmla="*/ 382 w 418"/>
                <a:gd name="T11" fmla="*/ 93 h 417"/>
                <a:gd name="T12" fmla="*/ 403 w 418"/>
                <a:gd name="T13" fmla="*/ 129 h 417"/>
                <a:gd name="T14" fmla="*/ 411 w 418"/>
                <a:gd name="T15" fmla="*/ 165 h 417"/>
                <a:gd name="T16" fmla="*/ 418 w 418"/>
                <a:gd name="T17" fmla="*/ 201 h 417"/>
                <a:gd name="T18" fmla="*/ 411 w 418"/>
                <a:gd name="T19" fmla="*/ 237 h 417"/>
                <a:gd name="T20" fmla="*/ 403 w 418"/>
                <a:gd name="T21" fmla="*/ 280 h 417"/>
                <a:gd name="T22" fmla="*/ 389 w 418"/>
                <a:gd name="T23" fmla="*/ 309 h 417"/>
                <a:gd name="T24" fmla="*/ 367 w 418"/>
                <a:gd name="T25" fmla="*/ 338 h 417"/>
                <a:gd name="T26" fmla="*/ 338 w 418"/>
                <a:gd name="T27" fmla="*/ 367 h 417"/>
                <a:gd name="T28" fmla="*/ 310 w 418"/>
                <a:gd name="T29" fmla="*/ 388 h 417"/>
                <a:gd name="T30" fmla="*/ 274 w 418"/>
                <a:gd name="T31" fmla="*/ 403 h 417"/>
                <a:gd name="T32" fmla="*/ 238 w 418"/>
                <a:gd name="T33" fmla="*/ 410 h 417"/>
                <a:gd name="T34" fmla="*/ 194 w 418"/>
                <a:gd name="T35" fmla="*/ 417 h 417"/>
                <a:gd name="T36" fmla="*/ 158 w 418"/>
                <a:gd name="T37" fmla="*/ 410 h 417"/>
                <a:gd name="T38" fmla="*/ 122 w 418"/>
                <a:gd name="T39" fmla="*/ 395 h 417"/>
                <a:gd name="T40" fmla="*/ 93 w 418"/>
                <a:gd name="T41" fmla="*/ 381 h 417"/>
                <a:gd name="T42" fmla="*/ 65 w 418"/>
                <a:gd name="T43" fmla="*/ 359 h 417"/>
                <a:gd name="T44" fmla="*/ 36 w 418"/>
                <a:gd name="T45" fmla="*/ 323 h 417"/>
                <a:gd name="T46" fmla="*/ 14 w 418"/>
                <a:gd name="T47" fmla="*/ 295 h 417"/>
                <a:gd name="T48" fmla="*/ 7 w 418"/>
                <a:gd name="T49" fmla="*/ 259 h 417"/>
                <a:gd name="T50" fmla="*/ 0 w 418"/>
                <a:gd name="T51" fmla="*/ 223 h 417"/>
                <a:gd name="T52" fmla="*/ 0 w 418"/>
                <a:gd name="T53" fmla="*/ 180 h 417"/>
                <a:gd name="T54" fmla="*/ 7 w 418"/>
                <a:gd name="T55" fmla="*/ 144 h 417"/>
                <a:gd name="T56" fmla="*/ 21 w 418"/>
                <a:gd name="T57" fmla="*/ 115 h 417"/>
                <a:gd name="T58" fmla="*/ 43 w 418"/>
                <a:gd name="T59" fmla="*/ 79 h 417"/>
                <a:gd name="T60" fmla="*/ 65 w 418"/>
                <a:gd name="T61" fmla="*/ 50 h 417"/>
                <a:gd name="T62" fmla="*/ 101 w 418"/>
                <a:gd name="T63" fmla="*/ 28 h 417"/>
                <a:gd name="T64" fmla="*/ 129 w 418"/>
                <a:gd name="T65" fmla="*/ 14 h 417"/>
                <a:gd name="T66" fmla="*/ 173 w 418"/>
                <a:gd name="T67" fmla="*/ 0 h 417"/>
                <a:gd name="T68" fmla="*/ 209 w 418"/>
                <a:gd name="T69" fmla="*/ 0 h 4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8"/>
                <a:gd name="T106" fmla="*/ 0 h 417"/>
                <a:gd name="T107" fmla="*/ 418 w 418"/>
                <a:gd name="T108" fmla="*/ 417 h 4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8" h="417">
                  <a:moveTo>
                    <a:pt x="209" y="0"/>
                  </a:moveTo>
                  <a:lnTo>
                    <a:pt x="223" y="0"/>
                  </a:lnTo>
                  <a:lnTo>
                    <a:pt x="245" y="0"/>
                  </a:lnTo>
                  <a:lnTo>
                    <a:pt x="266" y="7"/>
                  </a:lnTo>
                  <a:lnTo>
                    <a:pt x="281" y="14"/>
                  </a:lnTo>
                  <a:lnTo>
                    <a:pt x="295" y="21"/>
                  </a:lnTo>
                  <a:lnTo>
                    <a:pt x="317" y="28"/>
                  </a:lnTo>
                  <a:lnTo>
                    <a:pt x="331" y="43"/>
                  </a:lnTo>
                  <a:lnTo>
                    <a:pt x="346" y="50"/>
                  </a:lnTo>
                  <a:lnTo>
                    <a:pt x="360" y="64"/>
                  </a:lnTo>
                  <a:lnTo>
                    <a:pt x="374" y="79"/>
                  </a:lnTo>
                  <a:lnTo>
                    <a:pt x="382" y="93"/>
                  </a:lnTo>
                  <a:lnTo>
                    <a:pt x="396" y="115"/>
                  </a:lnTo>
                  <a:lnTo>
                    <a:pt x="403" y="129"/>
                  </a:lnTo>
                  <a:lnTo>
                    <a:pt x="403" y="144"/>
                  </a:lnTo>
                  <a:lnTo>
                    <a:pt x="411" y="165"/>
                  </a:lnTo>
                  <a:lnTo>
                    <a:pt x="418" y="180"/>
                  </a:lnTo>
                  <a:lnTo>
                    <a:pt x="418" y="201"/>
                  </a:lnTo>
                  <a:lnTo>
                    <a:pt x="418" y="223"/>
                  </a:lnTo>
                  <a:lnTo>
                    <a:pt x="411" y="237"/>
                  </a:lnTo>
                  <a:lnTo>
                    <a:pt x="411" y="259"/>
                  </a:lnTo>
                  <a:lnTo>
                    <a:pt x="403" y="280"/>
                  </a:lnTo>
                  <a:lnTo>
                    <a:pt x="396" y="295"/>
                  </a:lnTo>
                  <a:lnTo>
                    <a:pt x="389" y="309"/>
                  </a:lnTo>
                  <a:lnTo>
                    <a:pt x="382" y="323"/>
                  </a:lnTo>
                  <a:lnTo>
                    <a:pt x="367" y="338"/>
                  </a:lnTo>
                  <a:lnTo>
                    <a:pt x="353" y="359"/>
                  </a:lnTo>
                  <a:lnTo>
                    <a:pt x="338" y="367"/>
                  </a:lnTo>
                  <a:lnTo>
                    <a:pt x="324" y="381"/>
                  </a:lnTo>
                  <a:lnTo>
                    <a:pt x="310" y="388"/>
                  </a:lnTo>
                  <a:lnTo>
                    <a:pt x="288" y="395"/>
                  </a:lnTo>
                  <a:lnTo>
                    <a:pt x="274" y="403"/>
                  </a:lnTo>
                  <a:lnTo>
                    <a:pt x="252" y="410"/>
                  </a:lnTo>
                  <a:lnTo>
                    <a:pt x="238" y="410"/>
                  </a:lnTo>
                  <a:lnTo>
                    <a:pt x="216" y="417"/>
                  </a:lnTo>
                  <a:lnTo>
                    <a:pt x="194" y="417"/>
                  </a:lnTo>
                  <a:lnTo>
                    <a:pt x="180" y="410"/>
                  </a:lnTo>
                  <a:lnTo>
                    <a:pt x="158" y="410"/>
                  </a:lnTo>
                  <a:lnTo>
                    <a:pt x="144" y="403"/>
                  </a:lnTo>
                  <a:lnTo>
                    <a:pt x="122" y="395"/>
                  </a:lnTo>
                  <a:lnTo>
                    <a:pt x="108" y="388"/>
                  </a:lnTo>
                  <a:lnTo>
                    <a:pt x="93" y="381"/>
                  </a:lnTo>
                  <a:lnTo>
                    <a:pt x="72" y="367"/>
                  </a:lnTo>
                  <a:lnTo>
                    <a:pt x="65" y="359"/>
                  </a:lnTo>
                  <a:lnTo>
                    <a:pt x="50" y="338"/>
                  </a:lnTo>
                  <a:lnTo>
                    <a:pt x="36" y="323"/>
                  </a:lnTo>
                  <a:lnTo>
                    <a:pt x="29" y="309"/>
                  </a:lnTo>
                  <a:lnTo>
                    <a:pt x="14" y="295"/>
                  </a:lnTo>
                  <a:lnTo>
                    <a:pt x="7" y="280"/>
                  </a:lnTo>
                  <a:lnTo>
                    <a:pt x="7" y="259"/>
                  </a:lnTo>
                  <a:lnTo>
                    <a:pt x="0" y="237"/>
                  </a:lnTo>
                  <a:lnTo>
                    <a:pt x="0" y="223"/>
                  </a:lnTo>
                  <a:lnTo>
                    <a:pt x="0" y="201"/>
                  </a:lnTo>
                  <a:lnTo>
                    <a:pt x="0" y="180"/>
                  </a:lnTo>
                  <a:lnTo>
                    <a:pt x="0" y="165"/>
                  </a:lnTo>
                  <a:lnTo>
                    <a:pt x="7" y="144"/>
                  </a:lnTo>
                  <a:lnTo>
                    <a:pt x="14" y="129"/>
                  </a:lnTo>
                  <a:lnTo>
                    <a:pt x="21" y="115"/>
                  </a:lnTo>
                  <a:lnTo>
                    <a:pt x="29" y="93"/>
                  </a:lnTo>
                  <a:lnTo>
                    <a:pt x="43" y="79"/>
                  </a:lnTo>
                  <a:lnTo>
                    <a:pt x="57" y="64"/>
                  </a:lnTo>
                  <a:lnTo>
                    <a:pt x="65" y="50"/>
                  </a:lnTo>
                  <a:lnTo>
                    <a:pt x="79" y="43"/>
                  </a:lnTo>
                  <a:lnTo>
                    <a:pt x="101" y="28"/>
                  </a:lnTo>
                  <a:lnTo>
                    <a:pt x="115" y="21"/>
                  </a:lnTo>
                  <a:lnTo>
                    <a:pt x="129" y="14"/>
                  </a:lnTo>
                  <a:lnTo>
                    <a:pt x="151" y="7"/>
                  </a:lnTo>
                  <a:lnTo>
                    <a:pt x="173" y="0"/>
                  </a:lnTo>
                  <a:lnTo>
                    <a:pt x="187" y="0"/>
                  </a:lnTo>
                  <a:lnTo>
                    <a:pt x="209" y="0"/>
                  </a:lnTo>
                  <a:close/>
                </a:path>
              </a:pathLst>
            </a:custGeom>
            <a:noFill/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8" name="Oval 59"/>
            <p:cNvSpPr>
              <a:spLocks noChangeArrowheads="1"/>
            </p:cNvSpPr>
            <p:nvPr/>
          </p:nvSpPr>
          <p:spPr bwMode="auto">
            <a:xfrm>
              <a:off x="4506" y="1521"/>
              <a:ext cx="318" cy="317"/>
            </a:xfrm>
            <a:prstGeom prst="ellipse">
              <a:avLst/>
            </a:prstGeom>
            <a:solidFill>
              <a:srgbClr val="FFFFCC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9" name="Oval 60"/>
            <p:cNvSpPr>
              <a:spLocks noChangeArrowheads="1"/>
            </p:cNvSpPr>
            <p:nvPr/>
          </p:nvSpPr>
          <p:spPr bwMode="auto">
            <a:xfrm>
              <a:off x="1436" y="2025"/>
              <a:ext cx="231" cy="230"/>
            </a:xfrm>
            <a:prstGeom prst="ellipse">
              <a:avLst/>
            </a:prstGeom>
            <a:solidFill>
              <a:srgbClr val="FFFFCC"/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40" name="Rectangle 61"/>
            <p:cNvSpPr>
              <a:spLocks noChangeArrowheads="1"/>
            </p:cNvSpPr>
            <p:nvPr/>
          </p:nvSpPr>
          <p:spPr bwMode="auto">
            <a:xfrm>
              <a:off x="723" y="2536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10%</a:t>
              </a:r>
              <a:endParaRPr lang="en-US"/>
            </a:p>
          </p:txBody>
        </p:sp>
        <p:sp>
          <p:nvSpPr>
            <p:cNvPr id="20541" name="Rectangle 62"/>
            <p:cNvSpPr>
              <a:spLocks noChangeArrowheads="1"/>
            </p:cNvSpPr>
            <p:nvPr/>
          </p:nvSpPr>
          <p:spPr bwMode="auto">
            <a:xfrm>
              <a:off x="723" y="2284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20%</a:t>
              </a:r>
              <a:endParaRPr lang="en-US"/>
            </a:p>
          </p:txBody>
        </p:sp>
        <p:sp>
          <p:nvSpPr>
            <p:cNvPr id="20542" name="Rectangle 63"/>
            <p:cNvSpPr>
              <a:spLocks noChangeArrowheads="1"/>
            </p:cNvSpPr>
            <p:nvPr/>
          </p:nvSpPr>
          <p:spPr bwMode="auto">
            <a:xfrm>
              <a:off x="723" y="2032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30%</a:t>
              </a:r>
              <a:endParaRPr lang="en-US"/>
            </a:p>
          </p:txBody>
        </p:sp>
        <p:sp>
          <p:nvSpPr>
            <p:cNvPr id="20543" name="Rectangle 64"/>
            <p:cNvSpPr>
              <a:spLocks noChangeArrowheads="1"/>
            </p:cNvSpPr>
            <p:nvPr/>
          </p:nvSpPr>
          <p:spPr bwMode="auto">
            <a:xfrm>
              <a:off x="723" y="1780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40%</a:t>
              </a:r>
              <a:endParaRPr lang="en-US"/>
            </a:p>
          </p:txBody>
        </p:sp>
        <p:sp>
          <p:nvSpPr>
            <p:cNvPr id="20544" name="Rectangle 65"/>
            <p:cNvSpPr>
              <a:spLocks noChangeArrowheads="1"/>
            </p:cNvSpPr>
            <p:nvPr/>
          </p:nvSpPr>
          <p:spPr bwMode="auto">
            <a:xfrm>
              <a:off x="723" y="1528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50%</a:t>
              </a:r>
              <a:endParaRPr lang="en-US"/>
            </a:p>
          </p:txBody>
        </p:sp>
        <p:sp>
          <p:nvSpPr>
            <p:cNvPr id="20545" name="Rectangle 66"/>
            <p:cNvSpPr>
              <a:spLocks noChangeArrowheads="1"/>
            </p:cNvSpPr>
            <p:nvPr/>
          </p:nvSpPr>
          <p:spPr bwMode="auto">
            <a:xfrm>
              <a:off x="723" y="1277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60%</a:t>
              </a:r>
              <a:endParaRPr lang="en-US"/>
            </a:p>
          </p:txBody>
        </p:sp>
        <p:sp>
          <p:nvSpPr>
            <p:cNvPr id="20546" name="Rectangle 67"/>
            <p:cNvSpPr>
              <a:spLocks noChangeArrowheads="1"/>
            </p:cNvSpPr>
            <p:nvPr/>
          </p:nvSpPr>
          <p:spPr bwMode="auto">
            <a:xfrm>
              <a:off x="723" y="1025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70%</a:t>
              </a:r>
              <a:endParaRPr lang="en-US"/>
            </a:p>
          </p:txBody>
        </p:sp>
        <p:sp>
          <p:nvSpPr>
            <p:cNvPr id="20547" name="Rectangle 68"/>
            <p:cNvSpPr>
              <a:spLocks noChangeArrowheads="1"/>
            </p:cNvSpPr>
            <p:nvPr/>
          </p:nvSpPr>
          <p:spPr bwMode="auto">
            <a:xfrm>
              <a:off x="932" y="2701"/>
              <a:ext cx="22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40%</a:t>
              </a:r>
              <a:endParaRPr lang="en-US"/>
            </a:p>
          </p:txBody>
        </p:sp>
        <p:sp>
          <p:nvSpPr>
            <p:cNvPr id="20548" name="Rectangle 69"/>
            <p:cNvSpPr>
              <a:spLocks noChangeArrowheads="1"/>
            </p:cNvSpPr>
            <p:nvPr/>
          </p:nvSpPr>
          <p:spPr bwMode="auto">
            <a:xfrm>
              <a:off x="1710" y="2701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50%</a:t>
              </a:r>
              <a:endParaRPr lang="en-US"/>
            </a:p>
          </p:txBody>
        </p:sp>
        <p:sp>
          <p:nvSpPr>
            <p:cNvPr id="20549" name="Rectangle 70"/>
            <p:cNvSpPr>
              <a:spLocks noChangeArrowheads="1"/>
            </p:cNvSpPr>
            <p:nvPr/>
          </p:nvSpPr>
          <p:spPr bwMode="auto">
            <a:xfrm>
              <a:off x="2488" y="2701"/>
              <a:ext cx="22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60%</a:t>
              </a:r>
              <a:endParaRPr lang="en-US"/>
            </a:p>
          </p:txBody>
        </p:sp>
        <p:sp>
          <p:nvSpPr>
            <p:cNvPr id="20550" name="Rectangle 71"/>
            <p:cNvSpPr>
              <a:spLocks noChangeArrowheads="1"/>
            </p:cNvSpPr>
            <p:nvPr/>
          </p:nvSpPr>
          <p:spPr bwMode="auto">
            <a:xfrm>
              <a:off x="3260" y="2701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70%</a:t>
              </a:r>
              <a:endParaRPr lang="en-US"/>
            </a:p>
          </p:txBody>
        </p:sp>
        <p:sp>
          <p:nvSpPr>
            <p:cNvPr id="20551" name="Rectangle 72"/>
            <p:cNvSpPr>
              <a:spLocks noChangeArrowheads="1"/>
            </p:cNvSpPr>
            <p:nvPr/>
          </p:nvSpPr>
          <p:spPr bwMode="auto">
            <a:xfrm>
              <a:off x="4038" y="2701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80%</a:t>
              </a:r>
              <a:endParaRPr lang="en-US"/>
            </a:p>
          </p:txBody>
        </p:sp>
        <p:sp>
          <p:nvSpPr>
            <p:cNvPr id="20552" name="Rectangle 73"/>
            <p:cNvSpPr>
              <a:spLocks noChangeArrowheads="1"/>
            </p:cNvSpPr>
            <p:nvPr/>
          </p:nvSpPr>
          <p:spPr bwMode="auto">
            <a:xfrm>
              <a:off x="4816" y="2701"/>
              <a:ext cx="22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666699"/>
                  </a:solidFill>
                  <a:latin typeface="Helvetica" charset="0"/>
                </a:rPr>
                <a:t>90%</a:t>
              </a:r>
              <a:endParaRPr lang="en-US"/>
            </a:p>
          </p:txBody>
        </p:sp>
        <p:sp>
          <p:nvSpPr>
            <p:cNvPr id="15434" name="Rectangle 74"/>
            <p:cNvSpPr>
              <a:spLocks noChangeArrowheads="1"/>
            </p:cNvSpPr>
            <p:nvPr/>
          </p:nvSpPr>
          <p:spPr bwMode="auto">
            <a:xfrm>
              <a:off x="1791" y="2861"/>
              <a:ext cx="204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chemeClr val="bg2">
                      <a:lumMod val="10000"/>
                    </a:schemeClr>
                  </a:solidFill>
                  <a:latin typeface="Helvetica" charset="0"/>
                  <a:ea typeface="ＭＳ Ｐゴシック" pitchFamily="34" charset="-128"/>
                </a:rPr>
                <a:t>Securities in household portfolios (%) </a:t>
              </a:r>
              <a:endParaRPr lang="en-US" dirty="0">
                <a:solidFill>
                  <a:schemeClr val="bg2">
                    <a:lumMod val="10000"/>
                  </a:schemeClr>
                </a:solidFill>
                <a:ea typeface="ＭＳ Ｐゴシック" pitchFamily="34" charset="-128"/>
              </a:endParaRPr>
            </a:p>
          </p:txBody>
        </p:sp>
        <p:sp>
          <p:nvSpPr>
            <p:cNvPr id="15436" name="Rectangle 76"/>
            <p:cNvSpPr>
              <a:spLocks noChangeArrowheads="1"/>
            </p:cNvSpPr>
            <p:nvPr/>
          </p:nvSpPr>
          <p:spPr bwMode="auto">
            <a:xfrm rot="16200000">
              <a:off x="-254" y="1788"/>
              <a:ext cx="1629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chemeClr val="bg2">
                      <a:lumMod val="10000"/>
                    </a:schemeClr>
                  </a:solidFill>
                  <a:ea typeface="ＭＳ Ｐゴシック" pitchFamily="34" charset="-128"/>
                </a:rPr>
                <a:t>Share of institutional investors</a:t>
              </a:r>
            </a:p>
          </p:txBody>
        </p:sp>
        <p:sp>
          <p:nvSpPr>
            <p:cNvPr id="20555" name="Rectangle 77"/>
            <p:cNvSpPr>
              <a:spLocks noChangeArrowheads="1"/>
            </p:cNvSpPr>
            <p:nvPr/>
          </p:nvSpPr>
          <p:spPr bwMode="auto">
            <a:xfrm rot="-5400000">
              <a:off x="374" y="1487"/>
              <a:ext cx="229" cy="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556" name="Rectangle 78"/>
            <p:cNvSpPr>
              <a:spLocks noChangeArrowheads="1"/>
            </p:cNvSpPr>
            <p:nvPr/>
          </p:nvSpPr>
          <p:spPr bwMode="auto">
            <a:xfrm>
              <a:off x="3548" y="2392"/>
              <a:ext cx="2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Italy</a:t>
              </a:r>
              <a:endParaRPr lang="en-US"/>
            </a:p>
          </p:txBody>
        </p:sp>
        <p:sp>
          <p:nvSpPr>
            <p:cNvPr id="20557" name="Rectangle 79"/>
            <p:cNvSpPr>
              <a:spLocks noChangeArrowheads="1"/>
            </p:cNvSpPr>
            <p:nvPr/>
          </p:nvSpPr>
          <p:spPr bwMode="auto">
            <a:xfrm>
              <a:off x="3195" y="1579"/>
              <a:ext cx="1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UK</a:t>
              </a:r>
              <a:endParaRPr lang="en-US"/>
            </a:p>
          </p:txBody>
        </p:sp>
        <p:sp>
          <p:nvSpPr>
            <p:cNvPr id="20558" name="Rectangle 80"/>
            <p:cNvSpPr>
              <a:spLocks noChangeArrowheads="1"/>
            </p:cNvSpPr>
            <p:nvPr/>
          </p:nvSpPr>
          <p:spPr bwMode="auto">
            <a:xfrm>
              <a:off x="3115" y="1982"/>
              <a:ext cx="364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France</a:t>
              </a:r>
              <a:endParaRPr lang="en-US"/>
            </a:p>
          </p:txBody>
        </p:sp>
        <p:sp>
          <p:nvSpPr>
            <p:cNvPr id="20559" name="Rectangle 81"/>
            <p:cNvSpPr>
              <a:spLocks noChangeArrowheads="1"/>
            </p:cNvSpPr>
            <p:nvPr/>
          </p:nvSpPr>
          <p:spPr bwMode="auto">
            <a:xfrm>
              <a:off x="2388" y="1910"/>
              <a:ext cx="48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Germany</a:t>
              </a:r>
              <a:endParaRPr lang="en-US"/>
            </a:p>
          </p:txBody>
        </p:sp>
        <p:sp>
          <p:nvSpPr>
            <p:cNvPr id="20560" name="Rectangle 82"/>
            <p:cNvSpPr>
              <a:spLocks noChangeArrowheads="1"/>
            </p:cNvSpPr>
            <p:nvPr/>
          </p:nvSpPr>
          <p:spPr bwMode="auto">
            <a:xfrm>
              <a:off x="2460" y="2320"/>
              <a:ext cx="30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Spain</a:t>
              </a:r>
              <a:endParaRPr lang="en-US"/>
            </a:p>
          </p:txBody>
        </p:sp>
        <p:sp>
          <p:nvSpPr>
            <p:cNvPr id="20561" name="Rectangle 83"/>
            <p:cNvSpPr>
              <a:spLocks noChangeArrowheads="1"/>
            </p:cNvSpPr>
            <p:nvPr/>
          </p:nvSpPr>
          <p:spPr bwMode="auto">
            <a:xfrm>
              <a:off x="1249" y="2248"/>
              <a:ext cx="32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Japan</a:t>
              </a:r>
              <a:endParaRPr lang="en-US"/>
            </a:p>
          </p:txBody>
        </p:sp>
        <p:sp>
          <p:nvSpPr>
            <p:cNvPr id="20562" name="Rectangle 84"/>
            <p:cNvSpPr>
              <a:spLocks noChangeArrowheads="1"/>
            </p:cNvSpPr>
            <p:nvPr/>
          </p:nvSpPr>
          <p:spPr bwMode="auto">
            <a:xfrm>
              <a:off x="3851" y="1384"/>
              <a:ext cx="6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Netherlands</a:t>
              </a:r>
              <a:endParaRPr lang="en-US"/>
            </a:p>
          </p:txBody>
        </p:sp>
        <p:sp>
          <p:nvSpPr>
            <p:cNvPr id="20563" name="Rectangle 85"/>
            <p:cNvSpPr>
              <a:spLocks noChangeArrowheads="1"/>
            </p:cNvSpPr>
            <p:nvPr/>
          </p:nvSpPr>
          <p:spPr bwMode="auto">
            <a:xfrm>
              <a:off x="4478" y="1910"/>
              <a:ext cx="15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US</a:t>
              </a:r>
              <a:endParaRPr lang="en-US"/>
            </a:p>
          </p:txBody>
        </p:sp>
        <p:sp>
          <p:nvSpPr>
            <p:cNvPr id="20564" name="Rectangle 86"/>
            <p:cNvSpPr>
              <a:spLocks noChangeArrowheads="1"/>
            </p:cNvSpPr>
            <p:nvPr/>
          </p:nvSpPr>
          <p:spPr bwMode="auto">
            <a:xfrm>
              <a:off x="543" y="2902"/>
              <a:ext cx="1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0565" name="Rectangle 87"/>
            <p:cNvSpPr>
              <a:spLocks noChangeArrowheads="1"/>
            </p:cNvSpPr>
            <p:nvPr/>
          </p:nvSpPr>
          <p:spPr bwMode="auto">
            <a:xfrm>
              <a:off x="1097" y="2895"/>
              <a:ext cx="3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 </a:t>
              </a:r>
              <a:endParaRPr lang="en-US"/>
            </a:p>
          </p:txBody>
        </p:sp>
        <p:sp>
          <p:nvSpPr>
            <p:cNvPr id="20566" name="Rectangle 89"/>
            <p:cNvSpPr>
              <a:spLocks noChangeArrowheads="1"/>
            </p:cNvSpPr>
            <p:nvPr/>
          </p:nvSpPr>
          <p:spPr bwMode="auto">
            <a:xfrm>
              <a:off x="1645" y="1982"/>
              <a:ext cx="382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333399"/>
                  </a:solidFill>
                  <a:latin typeface="Helvetica" charset="0"/>
                </a:rPr>
                <a:t>Austria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-252413" y="188913"/>
            <a:ext cx="8640763" cy="207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The effect of the current crisis on household </a:t>
            </a:r>
          </a:p>
          <a:p>
            <a:pPr algn="ctr"/>
            <a:r>
              <a:rPr lang="en-US" sz="2800"/>
              <a:t>financial wealth has been dramatic</a:t>
            </a:r>
            <a:r>
              <a:rPr lang="en-US" sz="2000"/>
              <a:t> </a:t>
            </a:r>
          </a:p>
          <a:p>
            <a:pPr algn="ctr"/>
            <a:endParaRPr lang="en-US" sz="2000"/>
          </a:p>
          <a:p>
            <a:pPr algn="ctr"/>
            <a:r>
              <a:rPr lang="en-US" sz="1800"/>
              <a:t>In terms of net wealth/GDP, the crisis has brought us below the 1995 levels </a:t>
            </a:r>
          </a:p>
          <a:p>
            <a:pPr algn="ctr"/>
            <a:r>
              <a:rPr lang="en-US" sz="1800"/>
              <a:t>and significantly so for the UK. which seems to have missed most of the equity market rebound after 2003 and also to have suffered</a:t>
            </a:r>
            <a:r>
              <a:rPr lang="en-US" sz="1800">
                <a:latin typeface="Times New Roman" pitchFamily="18" charset="0"/>
              </a:rPr>
              <a:t> </a:t>
            </a:r>
            <a:r>
              <a:rPr lang="en-US" sz="1800"/>
              <a:t>more in the downturn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276475"/>
            <a:ext cx="7200900" cy="319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14313" y="5786438"/>
            <a:ext cx="8667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Times New Roman" pitchFamily="18" charset="0"/>
              </a:rPr>
              <a:t>USA: Flow of funds figures as of December 2008,</a:t>
            </a:r>
          </a:p>
          <a:p>
            <a:r>
              <a:rPr lang="en-US" sz="1600">
                <a:latin typeface="Times New Roman" pitchFamily="18" charset="0"/>
              </a:rPr>
              <a:t>Italy, UK : National accounts data as of 3</a:t>
            </a:r>
            <a:r>
              <a:rPr lang="en-US" sz="1600" baseline="30000">
                <a:latin typeface="Times New Roman" pitchFamily="18" charset="0"/>
              </a:rPr>
              <a:t>rd</a:t>
            </a:r>
            <a:r>
              <a:rPr lang="en-US" sz="1600">
                <a:latin typeface="Times New Roman" pitchFamily="18" charset="0"/>
              </a:rPr>
              <a:t> quarter 2008, PGAM Research estimates for fourth quarter</a:t>
            </a:r>
            <a:r>
              <a:rPr lang="en-US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Outline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Some basic concepts/lessons from the current crisis</a:t>
            </a:r>
          </a:p>
          <a:p>
            <a:pPr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Traditional roles of institutional investors and asset managers</a:t>
            </a:r>
          </a:p>
          <a:p>
            <a:pPr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b="1" smtClean="0">
                <a:latin typeface="Franklin Gothic Book" pitchFamily="34" charset="0"/>
              </a:rPr>
              <a:t>New roles of asset management in the new regulatory framework?</a:t>
            </a:r>
          </a:p>
          <a:p>
            <a:pPr>
              <a:lnSpc>
                <a:spcPct val="90000"/>
              </a:lnSpc>
            </a:pPr>
            <a:endParaRPr lang="fr-FR" b="1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Challenges facing institutional investing…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i="1" smtClean="0">
                <a:latin typeface="Franklin Gothic Book" pitchFamily="34" charset="0"/>
              </a:rPr>
              <a:t>Securitization, for all the virtues of diversification, has introduced new asymmetries of information</a:t>
            </a:r>
          </a:p>
          <a:p>
            <a:pPr>
              <a:lnSpc>
                <a:spcPct val="90000"/>
              </a:lnSpc>
            </a:pPr>
            <a:r>
              <a:rPr lang="en-US" sz="2800" i="1" smtClean="0">
                <a:latin typeface="Franklin Gothic Book" pitchFamily="34" charset="0"/>
              </a:rPr>
              <a:t>Some institutional investors also act in short sighted manner, exhibiting “herding” behavior</a:t>
            </a:r>
          </a:p>
          <a:p>
            <a:pPr>
              <a:lnSpc>
                <a:spcPct val="90000"/>
              </a:lnSpc>
            </a:pPr>
            <a:r>
              <a:rPr lang="en-US" sz="2800" i="1" smtClean="0">
                <a:latin typeface="Franklin Gothic Book" pitchFamily="34" charset="0"/>
              </a:rPr>
              <a:t>Increased reliance on 3</a:t>
            </a:r>
            <a:r>
              <a:rPr lang="en-US" sz="2800" i="1" baseline="30000" smtClean="0">
                <a:latin typeface="Franklin Gothic Book" pitchFamily="34" charset="0"/>
              </a:rPr>
              <a:t>rd</a:t>
            </a:r>
            <a:r>
              <a:rPr lang="en-US" sz="2800" i="1" smtClean="0">
                <a:latin typeface="Franklin Gothic Book" pitchFamily="34" charset="0"/>
              </a:rPr>
              <a:t> party valuations—power of credit rating agencies</a:t>
            </a:r>
            <a:endParaRPr lang="en-US" sz="28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/>
              <a:t>The new regulatory framework</a:t>
            </a:r>
            <a:br>
              <a:rPr lang="en-US" sz="3200" dirty="0" smtClean="0"/>
            </a:br>
            <a:r>
              <a:rPr lang="en-US" sz="4000" dirty="0" smtClean="0"/>
              <a:t>What institutional investors want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Institutional investors’ interests coincide broadly with social objectives of a good regulatory system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Marginalize over-the-counter transactions</a:t>
            </a:r>
          </a:p>
          <a:p>
            <a:pPr lvl="1">
              <a:lnSpc>
                <a:spcPct val="90000"/>
              </a:lnSpc>
            </a:pPr>
            <a:r>
              <a:rPr lang="en-US" sz="2000" b="1" smtClean="0">
                <a:latin typeface="Franklin Gothic Book" pitchFamily="34" charset="0"/>
              </a:rPr>
              <a:t>Increased transparency, lower transactions costs, better risk management—at a slight loss of ability to “tailor” products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Use exchanges that are also hubs for full information on the origin and evolution of securities, reduce scope for counterparty risk, reduce scope for hidden leverage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Enforce high levels of product standardization and transparency in transactions/pricing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The new regulatory framework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What institutional investors can offer</a:t>
            </a:r>
            <a:endParaRPr lang="en-US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785938"/>
            <a:ext cx="7467600" cy="4525962"/>
          </a:xfrm>
        </p:spPr>
        <p:txBody>
          <a:bodyPr/>
          <a:lstStyle/>
          <a:p>
            <a:r>
              <a:rPr lang="en-US" smtClean="0">
                <a:latin typeface="Franklin Gothic Book" pitchFamily="34" charset="0"/>
              </a:rPr>
              <a:t>Portfolio diversification</a:t>
            </a:r>
          </a:p>
          <a:p>
            <a:endParaRPr lang="en-US" smtClean="0">
              <a:latin typeface="Franklin Gothic Book" pitchFamily="34" charset="0"/>
            </a:endParaRPr>
          </a:p>
          <a:p>
            <a:r>
              <a:rPr lang="en-US" smtClean="0">
                <a:latin typeface="Franklin Gothic Book" pitchFamily="34" charset="0"/>
              </a:rPr>
              <a:t>Continuous monitoring of securities in the portfolios through fundamental analysis</a:t>
            </a:r>
          </a:p>
          <a:p>
            <a:endParaRPr lang="en-US" smtClean="0">
              <a:latin typeface="Franklin Gothic Book" pitchFamily="34" charset="0"/>
            </a:endParaRPr>
          </a:p>
          <a:p>
            <a:r>
              <a:rPr lang="en-US" smtClean="0">
                <a:latin typeface="Franklin Gothic Book" pitchFamily="34" charset="0"/>
              </a:rPr>
              <a:t>Mark-to-market and mark-to-maturity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smtClean="0"/>
              <a:t/>
            </a:r>
            <a:br>
              <a:rPr lang="fr-FR" sz="3600" smtClean="0"/>
            </a:br>
            <a:r>
              <a:rPr lang="en-US" sz="3600" smtClean="0"/>
              <a:t>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>
                <a:latin typeface="Franklin Gothic Book" pitchFamily="34" charset="0"/>
              </a:rPr>
              <a:t>Some basic concepts/lessons from the current crisis</a:t>
            </a:r>
          </a:p>
          <a:p>
            <a:pPr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Traditional roles of institutional investors and asset managers</a:t>
            </a:r>
          </a:p>
          <a:p>
            <a:pPr>
              <a:lnSpc>
                <a:spcPct val="90000"/>
              </a:lnSpc>
            </a:pPr>
            <a:endParaRPr lang="en-US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New roles of asset management in the new regulatory framework?</a:t>
            </a:r>
          </a:p>
          <a:p>
            <a:pPr>
              <a:lnSpc>
                <a:spcPct val="90000"/>
              </a:lnSpc>
            </a:pPr>
            <a:endParaRPr lang="fr-FR" smtClean="0">
              <a:latin typeface="Franklin Gothic Book" pitchFamily="34" charset="0"/>
            </a:endParaRPr>
          </a:p>
          <a:p>
            <a:pPr>
              <a:lnSpc>
                <a:spcPct val="90000"/>
              </a:lnSpc>
            </a:pPr>
            <a:endParaRPr lang="fr-F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7686675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smtClean="0"/>
              <a:t>The new regulatory framework</a:t>
            </a:r>
            <a:r>
              <a:rPr lang="en-US" sz="3600" smtClean="0"/>
              <a:t/>
            </a:r>
            <a:br>
              <a:rPr lang="en-US" sz="3600" smtClean="0"/>
            </a:br>
            <a:r>
              <a:rPr lang="en-US" sz="3600" smtClean="0"/>
              <a:t>What should institutional investors look like</a:t>
            </a:r>
            <a:endParaRPr lang="en-US" sz="36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With independent governance, independence from “sell side”:  reduce scope for conflicts of interests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Main mandate: avoid potential negative impacts of information asymmetries on final investors (households/governments)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Provide effective diversification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Low transactions costs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Offer simple and understandable “default solutions”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85750"/>
            <a:ext cx="8072438" cy="1371600"/>
          </a:xfrm>
        </p:spPr>
        <p:txBody>
          <a:bodyPr>
            <a:normAutofit/>
          </a:bodyPr>
          <a:lstStyle/>
          <a:p>
            <a:r>
              <a:rPr lang="en-US" sz="2500" smtClean="0"/>
              <a:t>The new regulatory framework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2900" b="1" smtClean="0"/>
              <a:t>How institutional investors would fit in a 21st </a:t>
            </a:r>
            <a:br>
              <a:rPr lang="en-US" sz="2900" b="1" smtClean="0"/>
            </a:br>
            <a:r>
              <a:rPr lang="en-US" sz="2900" b="1" smtClean="0"/>
              <a:t>Century Regulatory Framework</a:t>
            </a:r>
            <a:endParaRPr lang="fr-FR" sz="3200" b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785938"/>
            <a:ext cx="7467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A good alternative to the “too big to fail” institutions- they basically decentralize risk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Have limited or non-existent leverage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Appropriate to represent a vast array of final interests (employees, retirees, governments, plan sponsors)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Help think through appropriate risk analysis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latin typeface="Franklin Gothic Book" pitchFamily="34" charset="0"/>
              </a:rPr>
              <a:t>Help improve corporate governance?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Have a culture of transparency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Rethinking our Financial System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America’s financial system failed—at great cost to America and the world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It is important for America and all other countries to learn the </a:t>
            </a:r>
            <a:r>
              <a:rPr lang="en-US" sz="2800" i="1" smtClean="0">
                <a:latin typeface="Franklin Gothic Book" pitchFamily="34" charset="0"/>
              </a:rPr>
              <a:t>right </a:t>
            </a:r>
            <a:r>
              <a:rPr lang="en-US" sz="2800" smtClean="0">
                <a:latin typeface="Franklin Gothic Book" pitchFamily="34" charset="0"/>
              </a:rPr>
              <a:t>lessons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Securitization can/will be an important part of 21</a:t>
            </a:r>
            <a:r>
              <a:rPr lang="en-US" sz="2800" baseline="30000" smtClean="0">
                <a:latin typeface="Franklin Gothic Book" pitchFamily="34" charset="0"/>
              </a:rPr>
              <a:t>st</a:t>
            </a:r>
            <a:r>
              <a:rPr lang="en-US" sz="2800" smtClean="0">
                <a:latin typeface="Franklin Gothic Book" pitchFamily="34" charset="0"/>
              </a:rPr>
              <a:t> century financial markets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Franklin Gothic Book" pitchFamily="34" charset="0"/>
              </a:rPr>
              <a:t>But for securitization to work, there has be much better regulations of all aspects of the financial market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Rethinking our Financial System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210425" cy="4525963"/>
          </a:xfrm>
        </p:spPr>
        <p:txBody>
          <a:bodyPr/>
          <a:lstStyle/>
          <a:p>
            <a:r>
              <a:rPr lang="en-US" smtClean="0">
                <a:latin typeface="Franklin Gothic Book" pitchFamily="34" charset="0"/>
              </a:rPr>
              <a:t>With appropriate regulatory structures, institutional investors can play an important role in enhancing the ability of ordinary citizens to manage the risks they face</a:t>
            </a:r>
          </a:p>
          <a:p>
            <a:endParaRPr lang="en-US" smtClean="0">
              <a:latin typeface="Franklin Gothic Book" pitchFamily="34" charset="0"/>
            </a:endParaRPr>
          </a:p>
          <a:p>
            <a:r>
              <a:rPr lang="en-US" smtClean="0">
                <a:latin typeface="Franklin Gothic Book" pitchFamily="34" charset="0"/>
              </a:rPr>
              <a:t>And can contribute to a more efficient and stable economy</a:t>
            </a:r>
          </a:p>
          <a:p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current crisis and where </a:t>
            </a:r>
            <a:br>
              <a:rPr lang="en-US" dirty="0" smtClean="0"/>
            </a:br>
            <a:r>
              <a:rPr lang="en-US" dirty="0" smtClean="0"/>
              <a:t>the system failed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7127875" cy="431958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Incentives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Market participants had incentives to engage in excessive risk taking/short sighted behavior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Conflicts of interest</a:t>
            </a:r>
          </a:p>
          <a:p>
            <a:pPr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Transparency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Market participants had incentives and instruments for non-transparency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But failure was more than that of transparency:  complexity</a:t>
            </a:r>
          </a:p>
          <a:p>
            <a:pPr>
              <a:lnSpc>
                <a:spcPct val="70000"/>
              </a:lnSpc>
            </a:pPr>
            <a:r>
              <a:rPr lang="en-US" sz="2800" smtClean="0">
                <a:latin typeface="Franklin Gothic Book" pitchFamily="34" charset="0"/>
              </a:rPr>
              <a:t>Competition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Too big to fail institutions had incentives to engage in excessive risk taking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latin typeface="Franklin Gothic Book" pitchFamily="34" charset="0"/>
              </a:rPr>
              <a:t>Competition didn’t work—race to the bottom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85750"/>
            <a:ext cx="7615237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Failures of America’s </a:t>
            </a:r>
            <a:r>
              <a:rPr lang="en-US" sz="4000" dirty="0" smtClean="0"/>
              <a:t>Financial System</a:t>
            </a:r>
            <a:endParaRPr lang="en-US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283450" cy="4525963"/>
          </a:xfrm>
        </p:spPr>
        <p:txBody>
          <a:bodyPr/>
          <a:lstStyle/>
          <a:p>
            <a:r>
              <a:rPr lang="en-US" sz="2800" smtClean="0">
                <a:latin typeface="Franklin Gothic Book" pitchFamily="34" charset="0"/>
              </a:rPr>
              <a:t>Didn’t manage risk—created risk</a:t>
            </a:r>
          </a:p>
          <a:p>
            <a:r>
              <a:rPr lang="en-US" sz="2800" smtClean="0">
                <a:latin typeface="Franklin Gothic Book" pitchFamily="34" charset="0"/>
              </a:rPr>
              <a:t>Misallocated capital</a:t>
            </a:r>
          </a:p>
          <a:p>
            <a:pPr lvl="1"/>
            <a:r>
              <a:rPr lang="en-US" sz="2400" smtClean="0">
                <a:latin typeface="Franklin Gothic Book" pitchFamily="34" charset="0"/>
              </a:rPr>
              <a:t>Too much into housing, too little to real investment, innovative sector, improving environment</a:t>
            </a:r>
          </a:p>
          <a:p>
            <a:r>
              <a:rPr lang="en-US" sz="2800" smtClean="0">
                <a:latin typeface="Franklin Gothic Book" pitchFamily="34" charset="0"/>
              </a:rPr>
              <a:t>High transaction costs</a:t>
            </a:r>
          </a:p>
          <a:p>
            <a:pPr lvl="1"/>
            <a:r>
              <a:rPr lang="en-US" sz="2400" smtClean="0">
                <a:latin typeface="Franklin Gothic Book" pitchFamily="34" charset="0"/>
              </a:rPr>
              <a:t>Resisted creation of an efficient electronic transfer system</a:t>
            </a:r>
          </a:p>
          <a:p>
            <a:r>
              <a:rPr lang="en-US" sz="2800" smtClean="0">
                <a:latin typeface="Franklin Gothic Book" pitchFamily="34" charset="0"/>
              </a:rPr>
              <a:t>Predatory lending practices</a:t>
            </a:r>
          </a:p>
          <a:p>
            <a:pPr>
              <a:buFontTx/>
              <a:buNone/>
            </a:pPr>
            <a:endParaRPr lang="en-US" sz="28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75438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Failures of America’s Financial System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Innovations directed at regulatory, accounting, and tax arbitrage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Little innovation at meeting society’s real needs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Failed at both micro and macro level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Major social problems—devastation of the poor in America</a:t>
            </a:r>
          </a:p>
          <a:p>
            <a:pPr>
              <a:lnSpc>
                <a:spcPct val="90000"/>
              </a:lnSpc>
            </a:pPr>
            <a:r>
              <a:rPr lang="en-US" smtClean="0">
                <a:latin typeface="Franklin Gothic Book" pitchFamily="34" charset="0"/>
              </a:rPr>
              <a:t>Global macro-problem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“Model” didn’t work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Self-regulation didn’t work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Perverse incentives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Self-regulation </a:t>
            </a:r>
            <a:r>
              <a:rPr lang="en-US" sz="2400" i="1" smtClean="0">
                <a:latin typeface="Franklin Gothic Book" pitchFamily="34" charset="0"/>
              </a:rPr>
              <a:t>can’t </a:t>
            </a:r>
            <a:r>
              <a:rPr lang="en-US" sz="2400" smtClean="0">
                <a:latin typeface="Franklin Gothic Book" pitchFamily="34" charset="0"/>
              </a:rPr>
              <a:t>work—externalities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Model of risk diversification (securitization)  didn’t work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Increased information asymmetries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Systems of market checks and balances failed (credit rating agencies)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Regulatory checks and balances failed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en-US" sz="2000" b="1" smtClean="0">
                <a:latin typeface="Franklin Gothic Book" pitchFamily="34" charset="0"/>
              </a:rPr>
              <a:t>Ideology</a:t>
            </a:r>
          </a:p>
          <a:p>
            <a:pPr lvl="2">
              <a:lnSpc>
                <a:spcPct val="80000"/>
              </a:lnSpc>
              <a:buClr>
                <a:schemeClr val="hlink"/>
              </a:buClr>
            </a:pPr>
            <a:r>
              <a:rPr lang="en-US" sz="2000" b="1" smtClean="0">
                <a:latin typeface="Franklin Gothic Book" pitchFamily="34" charset="0"/>
              </a:rPr>
              <a:t>Capture</a:t>
            </a:r>
          </a:p>
          <a:p>
            <a:pPr lvl="1">
              <a:lnSpc>
                <a:spcPct val="80000"/>
              </a:lnSpc>
              <a:buFont typeface="Wingdings 2" pitchFamily="18" charset="2"/>
              <a:buNone/>
            </a:pPr>
            <a:endParaRPr lang="en-US" sz="2400" b="1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350"/>
            <a:ext cx="8839200" cy="1600200"/>
          </a:xfrm>
        </p:spPr>
        <p:txBody>
          <a:bodyPr/>
          <a:lstStyle/>
          <a:p>
            <a:r>
              <a:rPr lang="en-US" sz="3200" smtClean="0"/>
              <a:t>What are the key factors in the design of a </a:t>
            </a:r>
            <a:br>
              <a:rPr lang="en-US" sz="3200" smtClean="0"/>
            </a:br>
            <a:r>
              <a:rPr lang="en-US" sz="3200" smtClean="0"/>
              <a:t>new regulatory structure and system 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7199312" cy="3168650"/>
          </a:xfrm>
        </p:spPr>
        <p:txBody>
          <a:bodyPr/>
          <a:lstStyle/>
          <a:p>
            <a:r>
              <a:rPr lang="en-US" sz="2800" smtClean="0"/>
              <a:t>Asymmetries and imperfections  of information</a:t>
            </a:r>
          </a:p>
          <a:p>
            <a:r>
              <a:rPr lang="en-US" sz="2800" smtClean="0"/>
              <a:t>Moral hazard</a:t>
            </a:r>
          </a:p>
          <a:p>
            <a:r>
              <a:rPr lang="en-US" sz="2800" smtClean="0"/>
              <a:t>Human fallibility/  “behavioral” economics</a:t>
            </a:r>
          </a:p>
          <a:p>
            <a:r>
              <a:rPr lang="en-US" sz="2800" smtClean="0"/>
              <a:t>Externalities</a:t>
            </a:r>
          </a:p>
          <a:p>
            <a:endParaRPr lang="fr-FR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/>
              <a:t>Key features of new regulatory system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Franklin Gothic Book" pitchFamily="34" charset="0"/>
              </a:rPr>
              <a:t>Regulation has to be comprehensive</a:t>
            </a:r>
          </a:p>
          <a:p>
            <a:pPr lvl="1"/>
            <a:r>
              <a:rPr lang="en-US" sz="2400" smtClean="0">
                <a:latin typeface="Franklin Gothic Book" pitchFamily="34" charset="0"/>
              </a:rPr>
              <a:t>Globally, domestically</a:t>
            </a:r>
          </a:p>
          <a:p>
            <a:pPr lvl="1"/>
            <a:r>
              <a:rPr lang="en-US" sz="2400" smtClean="0">
                <a:latin typeface="Franklin Gothic Book" pitchFamily="34" charset="0"/>
              </a:rPr>
              <a:t>Products, Institutions</a:t>
            </a:r>
          </a:p>
          <a:p>
            <a:r>
              <a:rPr lang="en-US" sz="2800" smtClean="0">
                <a:latin typeface="Franklin Gothic Book" pitchFamily="34" charset="0"/>
              </a:rPr>
              <a:t>Restrictions on incentives</a:t>
            </a:r>
          </a:p>
          <a:p>
            <a:r>
              <a:rPr lang="en-US" sz="2800" smtClean="0">
                <a:latin typeface="Franklin Gothic Book" pitchFamily="34" charset="0"/>
              </a:rPr>
              <a:t>Restrictions on size</a:t>
            </a:r>
          </a:p>
          <a:p>
            <a:r>
              <a:rPr lang="en-US" sz="2800" smtClean="0">
                <a:latin typeface="Franklin Gothic Book" pitchFamily="34" charset="0"/>
              </a:rPr>
              <a:t>Restrictions on risk taking</a:t>
            </a:r>
          </a:p>
          <a:p>
            <a:r>
              <a:rPr lang="en-US" sz="2800" smtClean="0">
                <a:latin typeface="Franklin Gothic Book" pitchFamily="34" charset="0"/>
              </a:rPr>
              <a:t>Transparency/complexity</a:t>
            </a:r>
          </a:p>
          <a:p>
            <a:r>
              <a:rPr lang="en-US" sz="2800" smtClean="0">
                <a:latin typeface="Franklin Gothic Book" pitchFamily="34" charset="0"/>
              </a:rPr>
              <a:t>Financial product safety commission</a:t>
            </a:r>
          </a:p>
          <a:p>
            <a:endParaRPr lang="en-US" sz="280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Key principles to be safeguarded/ put in place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785938"/>
            <a:ext cx="7467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Mark-to-market—best information available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Care in regulatory use of information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latin typeface="Franklin Gothic Book" pitchFamily="34" charset="0"/>
              </a:rPr>
              <a:t>Care in design of mark to market system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Restrict or inhibit the use of over-the- counter derivatives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Restrictions on leverage, countercyclical provisioning/capital adequacy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Franklin Gothic Book" pitchFamily="34" charset="0"/>
              </a:rPr>
              <a:t>Have the voice of those whose interests are likely to be hurt be well represented in the regulatory structure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10353</TotalTime>
  <Words>1119</Words>
  <Application>Microsoft Office PowerPoint</Application>
  <PresentationFormat>On-screen Show (4:3)</PresentationFormat>
  <Paragraphs>175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ＭＳ Ｐゴシック</vt:lpstr>
      <vt:lpstr>Franklin Gothic Book</vt:lpstr>
      <vt:lpstr>Wingdings 2</vt:lpstr>
      <vt:lpstr>Arial Unicode MS</vt:lpstr>
      <vt:lpstr>Helvetica</vt:lpstr>
      <vt:lpstr>Times New Roman</vt:lpstr>
      <vt:lpstr>Technic</vt:lpstr>
      <vt:lpstr>Slide 1</vt:lpstr>
      <vt:lpstr> Outline</vt:lpstr>
      <vt:lpstr>The current crisis and where  the system failed</vt:lpstr>
      <vt:lpstr>Failures of America’s Financial System</vt:lpstr>
      <vt:lpstr>Failures of America’s Financial System</vt:lpstr>
      <vt:lpstr>“Model” didn’t work</vt:lpstr>
      <vt:lpstr>What are the key factors in the design of a  new regulatory structure and system ?</vt:lpstr>
      <vt:lpstr>Key features of new regulatory system</vt:lpstr>
      <vt:lpstr>Key principles to be safeguarded/ put in place</vt:lpstr>
      <vt:lpstr>Slide 10</vt:lpstr>
      <vt:lpstr>Outline</vt:lpstr>
      <vt:lpstr>A distinctive feature of this financial  crisis versus previous ones</vt:lpstr>
      <vt:lpstr>Household and Sovereign portfolios –  The flip-side of securitization  </vt:lpstr>
      <vt:lpstr>Households are, to varying degrees, exposed to  securities and to institutional investors  </vt:lpstr>
      <vt:lpstr>Slide 15</vt:lpstr>
      <vt:lpstr>Outline</vt:lpstr>
      <vt:lpstr>Challenges facing institutional investing…</vt:lpstr>
      <vt:lpstr>The new regulatory framework What institutional investors want</vt:lpstr>
      <vt:lpstr>The new regulatory framework What institutional investors can offer</vt:lpstr>
      <vt:lpstr>The new regulatory framework What should institutional investors look like</vt:lpstr>
      <vt:lpstr>The new regulatory framework How institutional investors would fit in a 21st  Century Regulatory Framework</vt:lpstr>
      <vt:lpstr>Rethinking our Financial System</vt:lpstr>
      <vt:lpstr>Rethinking our Financial System</vt:lpstr>
    </vt:vector>
  </TitlesOfParts>
  <Company>*** ********** * ******** 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Stiglitz  Beijing May 13 Possible Concepts</dc:title>
  <dc:creator>******* ********* **************</dc:creator>
  <cp:lastModifiedBy>jb2632</cp:lastModifiedBy>
  <cp:revision>16</cp:revision>
  <dcterms:created xsi:type="dcterms:W3CDTF">1970-01-01T00:42:41Z</dcterms:created>
  <dcterms:modified xsi:type="dcterms:W3CDTF">2010-03-01T19:04:00Z</dcterms:modified>
</cp:coreProperties>
</file>