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74" r:id="rId5"/>
    <p:sldId id="259" r:id="rId6"/>
    <p:sldId id="260" r:id="rId7"/>
    <p:sldId id="279" r:id="rId8"/>
    <p:sldId id="263" r:id="rId9"/>
    <p:sldId id="278" r:id="rId10"/>
    <p:sldId id="283" r:id="rId11"/>
    <p:sldId id="288" r:id="rId12"/>
    <p:sldId id="284" r:id="rId13"/>
    <p:sldId id="285" r:id="rId14"/>
    <p:sldId id="286" r:id="rId15"/>
    <p:sldId id="287" r:id="rId16"/>
    <p:sldId id="275" r:id="rId17"/>
    <p:sldId id="277" r:id="rId18"/>
    <p:sldId id="276" r:id="rId19"/>
    <p:sldId id="272" r:id="rId20"/>
    <p:sldId id="273" r:id="rId21"/>
    <p:sldId id="282" r:id="rId22"/>
    <p:sldId id="265" r:id="rId23"/>
    <p:sldId id="266" r:id="rId24"/>
    <p:sldId id="267" r:id="rId25"/>
    <p:sldId id="268" r:id="rId26"/>
    <p:sldId id="269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DC373E-911E-4047-8217-23C1C75CF9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68CA3A-F3F2-43D3-ACDA-2B670EB8AC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F2BBC1-C416-4E36-8930-4A6486AAB0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6F7C9-F704-4C2A-AC8B-4BAB973CF3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8A77E6-2769-4E11-BC1E-AD40B1EC7A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B7FC2B-5564-450A-9DAA-EE022E0E67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53A023-4B7E-404C-BD1C-147041155A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CAC91C-CE72-46FC-AAE8-F0B5637363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9B280D-FC03-4522-88AC-AC89440E56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0866A-0343-432E-B70D-CAC24FF7A1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B31ED5-E18E-49B5-B44B-13839B97F9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B611E04-70DE-4EF4-B74E-8DF44F655F7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China’s Policy Response to the Global Financial Crisis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Joseph E. Stiglitz</a:t>
            </a:r>
          </a:p>
          <a:p>
            <a:pPr eaLnBrk="1" hangingPunct="1"/>
            <a:r>
              <a:rPr lang="en-US" smtClean="0"/>
              <a:t>Beijing</a:t>
            </a:r>
          </a:p>
          <a:p>
            <a:pPr eaLnBrk="1" hangingPunct="1"/>
            <a:r>
              <a:rPr lang="en-US" smtClean="0"/>
              <a:t>March 2009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Large and well designed stimulus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Tx/>
              <a:buNone/>
            </a:pPr>
            <a:r>
              <a:rPr lang="en-US" sz="2400" smtClean="0"/>
              <a:t>Providing basis of long term growth</a:t>
            </a:r>
          </a:p>
          <a:p>
            <a:pPr lvl="2" eaLnBrk="1" hangingPunct="1"/>
            <a:r>
              <a:rPr lang="en-US" sz="2000" smtClean="0"/>
              <a:t>As it stimulates the economy in short run</a:t>
            </a:r>
          </a:p>
          <a:p>
            <a:pPr lvl="2" eaLnBrk="1" hangingPunct="1"/>
            <a:r>
              <a:rPr lang="en-US" sz="2000" smtClean="0"/>
              <a:t>Just as measures taken in 1997/1998 crisis provided foundations for growth in subsequent decade</a:t>
            </a:r>
            <a:endParaRPr lang="en-US" smtClean="0"/>
          </a:p>
          <a:p>
            <a:pPr>
              <a:buFontTx/>
              <a:buNone/>
            </a:pPr>
            <a:r>
              <a:rPr lang="en-US" smtClean="0"/>
              <a:t>1. Public works—including infrastructure (especially railroads, help address global warming problems, long run productivity benefits)</a:t>
            </a:r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r>
              <a:rPr lang="en-US" smtClean="0"/>
              <a:t>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2.  Helping move to an innovation economy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Support science and technology</a:t>
            </a:r>
          </a:p>
          <a:p>
            <a:pPr lvl="1"/>
            <a:r>
              <a:rPr lang="en-US" smtClean="0"/>
              <a:t>Good time to attract to China scientists that are having difficulty getting jobs elsewhere</a:t>
            </a:r>
          </a:p>
          <a:p>
            <a:r>
              <a:rPr lang="en-US" smtClean="0"/>
              <a:t>Creating a knowledge economy/knowledge society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3. Improved social protections and  services</a:t>
            </a:r>
            <a:br>
              <a:rPr lang="en-US" smtClean="0"/>
            </a:br>
            <a:endParaRPr lang="en-US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525963"/>
          </a:xfrm>
        </p:spPr>
        <p:txBody>
          <a:bodyPr/>
          <a:lstStyle/>
          <a:p>
            <a:r>
              <a:rPr lang="en-US" smtClean="0"/>
              <a:t>healthcare up 38%, education 24%</a:t>
            </a:r>
          </a:p>
          <a:p>
            <a:r>
              <a:rPr lang="en-US" smtClean="0"/>
              <a:t>Double benefit—can encourage more consumption</a:t>
            </a:r>
          </a:p>
          <a:p>
            <a:r>
              <a:rPr lang="en-US" smtClean="0"/>
              <a:t>Especially important in rural sector, with returning migrant workers</a:t>
            </a:r>
          </a:p>
          <a:p>
            <a:pPr lvl="1"/>
            <a:r>
              <a:rPr lang="en-US" smtClean="0"/>
              <a:t>Better financial markets--Micro-credit may enable gainful employment</a:t>
            </a:r>
          </a:p>
          <a:p>
            <a:r>
              <a:rPr lang="en-US" smtClean="0"/>
              <a:t>Other measures to help poor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focusing on low income housing (up 171%)—could help labor mobility </a:t>
            </a:r>
          </a:p>
          <a:p>
            <a:pPr>
              <a:buFontTx/>
              <a:buNone/>
            </a:pPr>
            <a:endParaRPr lang="en-US" smtClean="0"/>
          </a:p>
          <a:p>
            <a:r>
              <a:rPr lang="en-US" smtClean="0"/>
              <a:t>Will it be enough?   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4.  Economic restructuring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Helping transform the economy to less export dependence</a:t>
            </a:r>
          </a:p>
          <a:p>
            <a:pPr lvl="1"/>
            <a:r>
              <a:rPr lang="en-US" smtClean="0"/>
              <a:t>Promoting consumption of certain goods to take up slack from drop of exports</a:t>
            </a:r>
          </a:p>
          <a:p>
            <a:r>
              <a:rPr lang="en-US" smtClean="0"/>
              <a:t>Industrial restructuring</a:t>
            </a:r>
          </a:p>
          <a:p>
            <a:pPr lvl="1"/>
            <a:r>
              <a:rPr lang="en-US" smtClean="0"/>
              <a:t>To improve efficiency</a:t>
            </a:r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Some Questions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Will industrial consolidation reduce competition?</a:t>
            </a:r>
          </a:p>
          <a:p>
            <a:r>
              <a:rPr lang="en-US" smtClean="0"/>
              <a:t>Is there enough support for small and medium sized enterprises, the real job creators—e.g. through increased available of finance?</a:t>
            </a:r>
          </a:p>
          <a:p>
            <a:r>
              <a:rPr lang="en-US" smtClean="0"/>
              <a:t>Will it be possible to increase consumption significantly, in a time of economic anxiety?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/>
              <a:t>Confidence in government’s determination and ability to maintain economic strength in spite of adverse external conditions</a:t>
            </a:r>
          </a:p>
          <a:p>
            <a:pPr>
              <a:buFontTx/>
              <a:buNone/>
            </a:pPr>
            <a:r>
              <a:rPr lang="en-US" smtClean="0"/>
              <a:t>Even if growth is less than targeted, will be real achievement</a:t>
            </a:r>
          </a:p>
          <a:p>
            <a:pPr>
              <a:buFontTx/>
              <a:buNone/>
            </a:pPr>
            <a:r>
              <a:rPr lang="en-US" smtClean="0"/>
              <a:t>Greater challenge is ensure that actions today are consistent with long run goals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 Deeper Look: Why is China’s Savings Rate So High?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Household savings rate only slightly too high—better social protections would have both direct and indirect effects on consumption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Small businesses have a high savings rate because of lack of access to capital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Unusually high level of income in corporate sector, unusually high profits, and unusually high retained earnings—partially reflection of low wages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Need to develop provincial and local banking system—encourage small and medium sized enterprises (often labor intensive)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Competition for labor might lead to higher wages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Competition for funds might lead to higher payouts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0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High profits contribute to high level of investment</a:t>
            </a:r>
          </a:p>
          <a:p>
            <a:pPr lvl="1" eaLnBrk="1" hangingPunct="1"/>
            <a:r>
              <a:rPr lang="en-US" smtClean="0"/>
              <a:t>Resulting in mismatch between growth in supply and growth in demand</a:t>
            </a:r>
          </a:p>
          <a:p>
            <a:pPr eaLnBrk="1" hangingPunct="1"/>
            <a:r>
              <a:rPr lang="en-US" smtClean="0"/>
              <a:t>Disparity made up by exports</a:t>
            </a:r>
          </a:p>
          <a:p>
            <a:pPr eaLnBrk="1" hangingPunct="1"/>
            <a:r>
              <a:rPr lang="en-US" smtClean="0"/>
              <a:t>But that may be difficult now</a:t>
            </a:r>
          </a:p>
          <a:p>
            <a:pPr lvl="1" eaLnBrk="1" hangingPunct="1"/>
            <a:r>
              <a:rPr lang="en-US" smtClean="0"/>
              <a:t>With resulting deflationary pressures</a:t>
            </a:r>
          </a:p>
          <a:p>
            <a:pPr lvl="1" eaLnBrk="1" hangingPunct="1"/>
            <a:r>
              <a:rPr lang="en-US" smtClean="0"/>
              <a:t>With accompanying macro-economic risks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May be key sectors with market distortions</a:t>
            </a:r>
          </a:p>
          <a:p>
            <a:pPr lvl="1" eaLnBrk="1" hangingPunct="1"/>
            <a:r>
              <a:rPr lang="en-US" sz="2400" smtClean="0"/>
              <a:t>Underpricing of natural resources—full pricing would generate public revenues for public investment, e.g. in research and environment</a:t>
            </a:r>
          </a:p>
          <a:p>
            <a:pPr lvl="1" eaLnBrk="1" hangingPunct="1"/>
            <a:r>
              <a:rPr lang="en-US" sz="2400" smtClean="0"/>
              <a:t>Telecom—problem in many countries of the world</a:t>
            </a:r>
          </a:p>
          <a:p>
            <a:pPr eaLnBrk="1" hangingPunct="1">
              <a:buFontTx/>
              <a:buNone/>
            </a:pPr>
            <a:r>
              <a:rPr lang="en-US" sz="2800" smtClean="0"/>
              <a:t>KEY ISSUE IS CONTINUING THE TRANSFORMATION OF THE CHINESE ECONOMY TO A MARKET ECONOMY—BUT A MORE HARMONIOUS AND SUSTAINABLE MARKET ECONOMY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Concern about America’s Response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Costly delay—often takes months before full effects are stimulus are felt</a:t>
            </a:r>
          </a:p>
          <a:p>
            <a:pPr eaLnBrk="1" hangingPunct="1"/>
            <a:r>
              <a:rPr lang="en-US" smtClean="0"/>
              <a:t>Stimulus too small, given the magnitude of the problem</a:t>
            </a:r>
          </a:p>
          <a:p>
            <a:pPr lvl="1" eaLnBrk="1" hangingPunct="1"/>
            <a:r>
              <a:rPr lang="en-US" smtClean="0"/>
              <a:t>About half offset by “negative” stimulus from states and localities</a:t>
            </a:r>
          </a:p>
          <a:p>
            <a:pPr eaLnBrk="1" hangingPunct="1"/>
            <a:r>
              <a:rPr lang="en-US" smtClean="0"/>
              <a:t>Stimulus not well designed</a:t>
            </a:r>
          </a:p>
          <a:p>
            <a:pPr lvl="1" eaLnBrk="1" hangingPunct="1"/>
            <a:r>
              <a:rPr lang="en-US" smtClean="0"/>
              <a:t>About a third in tax cuts, likely to have limited effect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 Deep and Prolonged Downturn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first truly global downturn of the modern era of globalization</a:t>
            </a:r>
          </a:p>
          <a:p>
            <a:pPr eaLnBrk="1" hangingPunct="1"/>
            <a:r>
              <a:rPr lang="en-US" smtClean="0"/>
              <a:t>Downturn in the U.S. will be the most severe since the Great Depression</a:t>
            </a:r>
          </a:p>
          <a:p>
            <a:pPr lvl="1" eaLnBrk="1" hangingPunct="1"/>
            <a:r>
              <a:rPr lang="en-US" smtClean="0"/>
              <a:t>And may be even more difficult to deal with</a:t>
            </a:r>
          </a:p>
          <a:p>
            <a:pPr lvl="1" eaLnBrk="1" hangingPunct="1"/>
            <a:r>
              <a:rPr lang="en-US" smtClean="0"/>
              <a:t>With huge losses in the financial sector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Disappointment in financial restructuring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Bank bail-out very costly, not restarting lending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Backward looking, rather than forward looking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$700 billion in a new lending facility, leveraged 10 to 1, would have created $7 trillion in lending capacity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Worry--Zombie banks being kept alive, needing repeated funds, perverse incentives, not in national interests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Government getting bad deal (as little as 25 cents on the dollar in shares, shares plummeting in value, remaining share value related to bail-out option)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>
              <a:buFontTx/>
              <a:buChar char="•"/>
            </a:pPr>
            <a:r>
              <a:rPr lang="en-US" sz="2400" smtClean="0"/>
              <a:t>Huge government borrowing needs, increased deficits compromising governments ability to undertake other objectives</a:t>
            </a:r>
          </a:p>
          <a:p>
            <a:pPr marL="342900" lvl="1" indent="-342900" eaLnBrk="1" hangingPunct="1">
              <a:buFontTx/>
              <a:buChar char="•"/>
            </a:pPr>
            <a:r>
              <a:rPr lang="en-US" sz="2400" smtClean="0"/>
              <a:t>Government buying bad assets at too high a price or assuming downside risks is NOT the solution—simply shifts losses from private sector to public</a:t>
            </a:r>
          </a:p>
          <a:p>
            <a:pPr marL="342900" lvl="1" indent="-342900" eaLnBrk="1" hangingPunct="1">
              <a:buFontTx/>
              <a:buChar char="•"/>
            </a:pPr>
            <a:r>
              <a:rPr lang="en-US" sz="2400" smtClean="0"/>
              <a:t>Socializing losses while leaving gains in private sector is recipe for disaster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Learning the Lessons from America’s failure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Better regulation, especially in the financial sector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But also in corporate governance—perverse incentive structures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And better regulatory structures—enforcement matters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Competition policy—we allowed banks to grow too big to fail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Monetary policy framework flawed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Need to pay attention not just to inflation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Many seemed to think that low inflation was necessary and almost sufficient for strong growth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Never was evidence or good theory in support of this view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Now it is clear how wrong that view was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Need  also to pay attention to financial stability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Learning the Lessons from and for Globalization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800" smtClean="0"/>
              <a:t>Globalization can bring benefits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smtClean="0"/>
              <a:t>But also problems—contagion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smtClean="0"/>
              <a:t>Crises can spread quickly around the world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smtClean="0"/>
              <a:t>China needs to be careful about financial and capital market liberalization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smtClean="0"/>
              <a:t>Spirit and letter of international agreements are being broken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smtClean="0"/>
              <a:t>Worry about protectionism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smtClean="0"/>
              <a:t>But “Buy America” provision is protectionist, and details of wording may be worse, discriminating against developing countries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smtClean="0"/>
              <a:t>Subsidies (bail-outs, guarantees, some government lending facilities) are even more distorting of global market place than tariffs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400" smtClean="0"/>
              <a:t>Developing countries can’t match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400" smtClean="0"/>
              <a:t>No longer question of a level playing field, especially in financial services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400" smtClean="0"/>
              <a:t>Long run implications for the nature of an “open, competitive, fair” global market place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smtClean="0"/>
              <a:t>Worry that some international agreements hamper flexibility needed to respond to crisis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smtClean="0"/>
              <a:t>Restrictions on imposing needed regulatory reforms</a:t>
            </a:r>
          </a:p>
          <a:p>
            <a:pPr lvl="1" eaLnBrk="1" hangingPunct="1">
              <a:lnSpc>
                <a:spcPct val="80000"/>
              </a:lnSpc>
            </a:pPr>
            <a:endParaRPr lang="en-US" sz="160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This is a global crisis requiring global response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New global regulatory system—must be comprehensive to avoid regulatory arbitrage, go well beyond just transparency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Problem shifting to developing countries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They don’t have funds to respond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Need for additional financial support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Without usual counterproductive procyclical conditionality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If this doesn’t happen, global imbalances will growth, robust recovery will be at risk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Reforms needed in international financial institutions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Not only didn’t address problems before they occurred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Pushed policies that contributed to the crisis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Those with liquid funds have inadequate voice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Three Key Recommendations of UN Commission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A new Global Credit Facility, with better governance than existing institutions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 Global Economic Coordinating Council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 new Global Reserve 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Problems in global reserve system at heart of global imbalances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Contributing to insufficiency of global aggregate demand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Problem long recognized (Keynes)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Current system is fraying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Now is the time to initiate reforms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China has vital role to play in global recovery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Maintaining strength of its own economy through appropriate macro-economic policies</a:t>
            </a:r>
          </a:p>
          <a:p>
            <a:pPr eaLnBrk="1" hangingPunct="1"/>
            <a:r>
              <a:rPr lang="en-US" sz="2800" smtClean="0"/>
              <a:t>Contributing to a balanced global recovery, through assistance to developing countries</a:t>
            </a:r>
          </a:p>
          <a:p>
            <a:pPr eaLnBrk="1" hangingPunct="1"/>
            <a:r>
              <a:rPr lang="en-US" sz="2800" smtClean="0"/>
              <a:t>Working, through G-20 and the UN, to make the reforms that will be necessary to restore confidence and make a more stable global economy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Myth of Decoupling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All countries are being affected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America exported its toxic mortgages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America exported its deregulatory philosophy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Now America has exported its recession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Developing countries that have been most successful in enmeshing themselves in the global economy are likely to be most adversely affected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Through unprecedented decreases in exports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Through massive changes in capital flows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Irony:  capital is flowing back to the US from which the crisis originated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Even countries that have pursued good economic policies (e.g. better bank regulation than the U.S.) are being affected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This crisis will put great strains on all countries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Not only decreased exports, but also lower investment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Anxieties about future income, decreases in wealth, reduced ability to borrow, higher unemployment all contribute to lower consumption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Risk of high unemployment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Reverse migration—new strains on rural sector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 Global Crisis Requires a Global Response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Yet responses are still at the national level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Because of “externalities” (benefits that accrue to others) the size of the stimulus is likely to be too small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And countries are likely to try to maximize domestic multipliers—undermining effectiveness of global multipliers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Implying that the global recovery will be slower than it otherwise would be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Designing a Good Stimulus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Big </a:t>
            </a:r>
            <a:r>
              <a:rPr lang="en-US" i="1" smtClean="0"/>
              <a:t>global </a:t>
            </a:r>
            <a:r>
              <a:rPr lang="en-US" smtClean="0"/>
              <a:t>multiplier </a:t>
            </a:r>
          </a:p>
          <a:p>
            <a:pPr eaLnBrk="1" hangingPunct="1"/>
            <a:r>
              <a:rPr lang="en-US" smtClean="0"/>
              <a:t>Help redirect economy in ways consistent with the “vision” of the future—and address long standing needs—not recreating failed system of the past</a:t>
            </a:r>
          </a:p>
          <a:p>
            <a:pPr eaLnBrk="1" hangingPunct="1"/>
            <a:r>
              <a:rPr lang="en-US" smtClean="0"/>
              <a:t>Good investments create an asset, offsetting the liability of increased government deficits (or reduced reserves)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Flexible—automatic stabilizers, that spend more when and if more is needed</a:t>
            </a:r>
          </a:p>
          <a:p>
            <a:pPr eaLnBrk="1" hangingPunct="1"/>
            <a:r>
              <a:rPr lang="en-US" smtClean="0"/>
              <a:t> Plans for sequential stimuli if more is needed</a:t>
            </a:r>
          </a:p>
          <a:p>
            <a:pPr eaLnBrk="1" hangingPunct="1"/>
            <a:r>
              <a:rPr lang="en-US" smtClean="0"/>
              <a:t>Sensitive to micro-economics—where are jobs being lost, where are they being created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This is an Opportunity for China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11th Five Year Plan set out an agenda for harmonious, sustainable growth —a long run vision</a:t>
            </a:r>
          </a:p>
          <a:p>
            <a:pPr lvl="1" eaLnBrk="1" hangingPunct="1"/>
            <a:r>
              <a:rPr lang="en-US" sz="2400" smtClean="0"/>
              <a:t>Increasing domestic consumption and investment, less export dependent</a:t>
            </a:r>
          </a:p>
          <a:p>
            <a:pPr lvl="1" eaLnBrk="1" hangingPunct="1"/>
            <a:r>
              <a:rPr lang="en-US" sz="2400" smtClean="0"/>
              <a:t>An innovation economy</a:t>
            </a:r>
          </a:p>
          <a:p>
            <a:pPr lvl="1" eaLnBrk="1" hangingPunct="1"/>
            <a:r>
              <a:rPr lang="en-US" sz="2400" smtClean="0"/>
              <a:t>More environmentally sustainable growth</a:t>
            </a:r>
          </a:p>
          <a:p>
            <a:pPr lvl="1" eaLnBrk="1" hangingPunct="1"/>
            <a:r>
              <a:rPr lang="en-US" sz="2400" smtClean="0"/>
              <a:t>Helping the rural sector</a:t>
            </a:r>
          </a:p>
          <a:p>
            <a:pPr lvl="1" eaLnBrk="1" hangingPunct="1"/>
            <a:r>
              <a:rPr lang="en-US" sz="2400" smtClean="0"/>
              <a:t>More broadly promoting social harmony</a:t>
            </a:r>
          </a:p>
          <a:p>
            <a:pPr eaLnBrk="1" hangingPunct="1">
              <a:buFontTx/>
              <a:buNone/>
            </a:pPr>
            <a:endParaRPr lang="en-US" sz="2800" smtClean="0"/>
          </a:p>
          <a:p>
            <a:pPr eaLnBrk="1" hangingPunct="1">
              <a:buFontTx/>
              <a:buNone/>
            </a:pPr>
            <a:endParaRPr lang="en-US" sz="28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Crisis may provide an opportunity to carry forward this agenda—but it will not be easy</a:t>
            </a:r>
          </a:p>
          <a:p>
            <a:pPr eaLnBrk="1" hangingPunct="1"/>
            <a:r>
              <a:rPr lang="en-US" smtClean="0"/>
              <a:t>China has always adapted policies to changing circumstances</a:t>
            </a:r>
          </a:p>
          <a:p>
            <a:pPr eaLnBrk="1" hangingPunct="1"/>
            <a:r>
              <a:rPr lang="en-US" smtClean="0"/>
              <a:t>These are dramatic changes in circumstances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2051</TotalTime>
  <Words>1514</Words>
  <Application>Microsoft Office PowerPoint</Application>
  <PresentationFormat>On-screen Show (4:3)</PresentationFormat>
  <Paragraphs>159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ＭＳ Ｐゴシック</vt:lpstr>
      <vt:lpstr>Calibri</vt:lpstr>
      <vt:lpstr>Default Design</vt:lpstr>
      <vt:lpstr>China’s Policy Response to the Global Financial Crisis</vt:lpstr>
      <vt:lpstr>A Deep and Prolonged Downturn</vt:lpstr>
      <vt:lpstr>The Myth of Decoupling</vt:lpstr>
      <vt:lpstr>This crisis will put great strains on all countries</vt:lpstr>
      <vt:lpstr>A Global Crisis Requires a Global Response</vt:lpstr>
      <vt:lpstr>Designing a Good Stimulus</vt:lpstr>
      <vt:lpstr>Slide 7</vt:lpstr>
      <vt:lpstr>This is an Opportunity for China</vt:lpstr>
      <vt:lpstr>Slide 9</vt:lpstr>
      <vt:lpstr>Large and well designed stimulus</vt:lpstr>
      <vt:lpstr>2.  Helping move to an innovation economy</vt:lpstr>
      <vt:lpstr>3. Improved social protections and  services </vt:lpstr>
      <vt:lpstr>4.  Economic restructuring</vt:lpstr>
      <vt:lpstr>Some Questions</vt:lpstr>
      <vt:lpstr>Slide 15</vt:lpstr>
      <vt:lpstr>A Deeper Look: Why is China’s Savings Rate So High?</vt:lpstr>
      <vt:lpstr>Slide 17</vt:lpstr>
      <vt:lpstr>Slide 18</vt:lpstr>
      <vt:lpstr>Concern about America’s Response</vt:lpstr>
      <vt:lpstr>Disappointment in financial restructuring</vt:lpstr>
      <vt:lpstr>Slide 21</vt:lpstr>
      <vt:lpstr>Learning the Lessons from America’s failure</vt:lpstr>
      <vt:lpstr>Learning the Lessons from and for Globalization</vt:lpstr>
      <vt:lpstr>This is a global crisis requiring global response</vt:lpstr>
      <vt:lpstr>Three Key Recommendations of UN Commission</vt:lpstr>
      <vt:lpstr>China has vital role to play in global recovery</vt:lpstr>
    </vt:vector>
  </TitlesOfParts>
  <Company>Columbia Business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CBS</dc:creator>
  <cp:lastModifiedBy>jb2632</cp:lastModifiedBy>
  <cp:revision>23</cp:revision>
  <dcterms:created xsi:type="dcterms:W3CDTF">2009-03-20T14:28:48Z</dcterms:created>
  <dcterms:modified xsi:type="dcterms:W3CDTF">2010-03-01T19:00:17Z</dcterms:modified>
</cp:coreProperties>
</file>