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3" r:id="rId2"/>
    <p:sldMasterId id="2147483656" r:id="rId3"/>
  </p:sldMasterIdLst>
  <p:sldIdLst>
    <p:sldId id="256" r:id="rId4"/>
    <p:sldId id="257" r:id="rId5"/>
    <p:sldId id="258" r:id="rId6"/>
    <p:sldId id="259" r:id="rId7"/>
    <p:sldId id="260" r:id="rId8"/>
    <p:sldId id="289" r:id="rId9"/>
    <p:sldId id="261" r:id="rId10"/>
    <p:sldId id="262" r:id="rId11"/>
    <p:sldId id="263" r:id="rId12"/>
    <p:sldId id="290" r:id="rId13"/>
    <p:sldId id="264" r:id="rId14"/>
    <p:sldId id="265" r:id="rId15"/>
    <p:sldId id="266" r:id="rId16"/>
    <p:sldId id="267" r:id="rId17"/>
    <p:sldId id="268" r:id="rId18"/>
    <p:sldId id="291" r:id="rId19"/>
    <p:sldId id="269" r:id="rId20"/>
    <p:sldId id="292" r:id="rId21"/>
    <p:sldId id="270" r:id="rId22"/>
    <p:sldId id="271" r:id="rId23"/>
    <p:sldId id="272" r:id="rId24"/>
    <p:sldId id="273" r:id="rId25"/>
    <p:sldId id="274" r:id="rId26"/>
    <p:sldId id="275" r:id="rId27"/>
    <p:sldId id="293" r:id="rId28"/>
    <p:sldId id="276" r:id="rId29"/>
    <p:sldId id="277" r:id="rId30"/>
    <p:sldId id="278" r:id="rId31"/>
    <p:sldId id="300" r:id="rId32"/>
    <p:sldId id="279" r:id="rId33"/>
    <p:sldId id="280" r:id="rId34"/>
    <p:sldId id="281" r:id="rId35"/>
    <p:sldId id="298" r:id="rId36"/>
    <p:sldId id="299" r:id="rId37"/>
    <p:sldId id="294" r:id="rId38"/>
    <p:sldId id="295" r:id="rId39"/>
    <p:sldId id="296" r:id="rId40"/>
    <p:sldId id="282" r:id="rId41"/>
    <p:sldId id="285" r:id="rId42"/>
    <p:sldId id="283" r:id="rId43"/>
    <p:sldId id="284" r:id="rId44"/>
    <p:sldId id="286" r:id="rId45"/>
    <p:sldId id="287" r:id="rId46"/>
    <p:sldId id="288" r:id="rId47"/>
    <p:sldId id="297" r:id="rId4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8" Type="http://schemas.openxmlformats.org/officeDocument/2006/relationships/slide" Target="slides/slide5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67000" y="381000"/>
            <a:ext cx="63246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7000" y="1981200"/>
            <a:ext cx="6324600" cy="685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F21420B-5CA6-4568-939A-6A925BE6089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944520-6BA6-4503-9D17-0A98A5490A6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1676400"/>
            <a:ext cx="1695450" cy="4449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1676400"/>
            <a:ext cx="4933950" cy="4449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6123E8-E02E-4B28-B337-4E2258CF53C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53EC75-67A5-43BC-B2AD-376BCFE03713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ADCA90-EE55-4605-8D96-37EA70D4544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824BC7-9E80-4ADC-BC3B-2ABEF762F43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2819400"/>
            <a:ext cx="3467100" cy="312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2100" y="2819400"/>
            <a:ext cx="3467100" cy="312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26F80-3533-480E-8CF2-92BA9F22C4D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B9188-C6C3-422F-83CB-3B78A4A546B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9434D-B120-47AD-A252-D9438F3DE1E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49132B-CB76-4411-8098-24EF58AED80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3CDA6D-931D-4501-95AF-C1FF50A66BF5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16D7EC-AE2C-4630-8627-710FB3B6274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2892E-AE2D-4C22-A040-95F3E578EF8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75140-861F-4CA9-B132-CD7DFCCBFBEC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67550" y="1676400"/>
            <a:ext cx="1771650" cy="4267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1676400"/>
            <a:ext cx="5162550" cy="4267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F90B83-FD91-45A9-9DDE-21F61ABE938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4915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5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5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915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915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7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7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917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5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6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8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9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80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81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82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9183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9184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85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86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87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88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9189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90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91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49192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</a:p>
        </p:txBody>
      </p:sp>
      <p:sp>
        <p:nvSpPr>
          <p:cNvPr id="49193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9194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9195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2537219-D045-4674-8023-67214DA6E54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8FA168-8BC2-46FD-9949-D1EEDC345E7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3B2F8-DA34-422A-87BA-FE89AE46BB2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3BFFF0-B589-462F-9BAC-A9C7E89E808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AFB60-B6F5-46E7-BA84-D0EE35666D9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83F9A-A851-44F1-A482-31CBD5DFF69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25427-C65E-41D8-A6AC-4480C01982EC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5F88D-830C-459C-B9E5-F9EB6F46D35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E7A5D-C1A8-4E6D-A35A-4FB8E1B3891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5530B2-A53E-4953-BBB8-331CD2D732F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D03CC-3DE4-4256-935C-6A2D3D30ECBC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ACDC8A-1CD8-41CD-B03E-AD40D257FCF5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0" y="2819400"/>
            <a:ext cx="3314700" cy="3306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2100" y="2819400"/>
            <a:ext cx="3314700" cy="3306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9CB14-8C59-4994-9F43-62E1A4C0E8B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B18FF-0B42-4BAB-8B5A-C524CF5A901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C0E2A-8833-4CE1-B3AD-97F439F02C0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CD12B5-9850-423B-89F1-AA001BE3DF9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0C896-1A30-466F-9FBF-1235DB43D36C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CF345-FE51-475A-B04B-29B383CABF1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1676400"/>
            <a:ext cx="678180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0" y="2819400"/>
            <a:ext cx="6781800" cy="330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a typeface="宋体" pitchFamily="2" charset="-122"/>
              </a:defRPr>
            </a:lvl1pPr>
          </a:lstStyle>
          <a:p>
            <a:fld id="{B8F8F7D4-3967-430E-8687-5014C4AB05E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1676400"/>
            <a:ext cx="70866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2819400"/>
            <a:ext cx="7086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a typeface="宋体" pitchFamily="2" charset="-122"/>
              </a:defRPr>
            </a:lvl1pPr>
          </a:lstStyle>
          <a:p>
            <a:fld id="{619915BC-B280-4B46-9547-DE36C6674E8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813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3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3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34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813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814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4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5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5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5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5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5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5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15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815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815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59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816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6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6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6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6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816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816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67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48168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48169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48170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宋体" pitchFamily="2" charset="-122"/>
              </a:defRPr>
            </a:lvl1pPr>
          </a:lstStyle>
          <a:p>
            <a:fld id="{0C90F5F7-9850-41C9-9EFA-8106A4ACB73B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4817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7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AMERICA'S FINANCIAL CRISIS: LESSONS FOR CHINA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Joseph E. Stiglitz</a:t>
            </a:r>
          </a:p>
          <a:p>
            <a:r>
              <a:rPr lang="en-US" altLang="zh-CN">
                <a:ea typeface="宋体" pitchFamily="2" charset="-122"/>
              </a:rPr>
              <a:t>Tsinghua University</a:t>
            </a:r>
          </a:p>
          <a:p>
            <a:r>
              <a:rPr lang="en-US" altLang="zh-CN">
                <a:ea typeface="宋体" pitchFamily="2" charset="-122"/>
              </a:rPr>
              <a:t>March 2008</a:t>
            </a:r>
          </a:p>
          <a:p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Intellectual incoherence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Thought new products were creating a </a:t>
            </a:r>
            <a:r>
              <a:rPr lang="en-US" altLang="zh-CN">
                <a:latin typeface="Arial"/>
                <a:ea typeface="宋体" pitchFamily="2" charset="-122"/>
              </a:rPr>
              <a:t>“</a:t>
            </a:r>
            <a:r>
              <a:rPr lang="en-US" altLang="zh-CN">
                <a:ea typeface="宋体" pitchFamily="2" charset="-122"/>
              </a:rPr>
              <a:t>new world,</a:t>
            </a:r>
            <a:r>
              <a:rPr lang="en-US" altLang="zh-CN">
                <a:latin typeface="Arial"/>
                <a:ea typeface="宋体" pitchFamily="2" charset="-122"/>
              </a:rPr>
              <a:t>”</a:t>
            </a:r>
            <a:r>
              <a:rPr lang="en-US" altLang="zh-CN">
                <a:ea typeface="宋体" pitchFamily="2" charset="-122"/>
              </a:rPr>
              <a:t> yet used data from earlier periods to assess risk</a:t>
            </a:r>
          </a:p>
          <a:p>
            <a:pPr lvl="1"/>
            <a:r>
              <a:rPr lang="en-US" altLang="zh-CN">
                <a:ea typeface="宋体" pitchFamily="2" charset="-122"/>
              </a:rPr>
              <a:t>Ultimate refutation of rational expectations</a:t>
            </a:r>
          </a:p>
          <a:p>
            <a:r>
              <a:rPr lang="en-US" altLang="zh-CN">
                <a:ea typeface="宋体" pitchFamily="2" charset="-122"/>
              </a:rPr>
              <a:t>Problems had been pointed out earlier</a:t>
            </a:r>
          </a:p>
          <a:p>
            <a:pPr lvl="1"/>
            <a:r>
              <a:rPr lang="en-US" altLang="zh-CN">
                <a:ea typeface="宋体" pitchFamily="2" charset="-122"/>
              </a:rPr>
              <a:t>And some were seen in earlier crises</a:t>
            </a:r>
          </a:p>
          <a:p>
            <a:pPr lvl="1">
              <a:buFontTx/>
              <a:buNone/>
            </a:pPr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A Closer Look at the Current Problem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72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Three distinct but related problems: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The freezing of credit markets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The sub-prime mortgage crisis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The impending recession</a:t>
            </a:r>
          </a:p>
          <a:p>
            <a:pPr lvl="1">
              <a:lnSpc>
                <a:spcPct val="80000"/>
              </a:lnSpc>
            </a:pPr>
            <a:endParaRPr lang="en-US" altLang="zh-CN" sz="2000">
              <a:ea typeface="宋体" pitchFamily="2" charset="-122"/>
            </a:endParaRP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Each teaching lessons about economics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Even well-functioning market economies have problems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Monetary and regulatory authorities in U.S. made major mistakes</a:t>
            </a:r>
          </a:p>
          <a:p>
            <a:pPr lvl="1">
              <a:lnSpc>
                <a:spcPct val="80000"/>
              </a:lnSpc>
            </a:pPr>
            <a:endParaRPr lang="en-US" altLang="zh-CN" sz="2400">
              <a:ea typeface="宋体" pitchFamily="2" charset="-122"/>
            </a:endParaRP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Each interacting to exacerbate problem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b="1">
                <a:ea typeface="宋体" pitchFamily="2" charset="-122"/>
              </a:rPr>
              <a:t>The Sub-Prime Mortgage Crisis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Loans were made to people who couldn</a:t>
            </a:r>
            <a:r>
              <a:rPr lang="en-US" altLang="zh-CN">
                <a:latin typeface="Arial"/>
                <a:ea typeface="宋体" pitchFamily="2" charset="-122"/>
              </a:rPr>
              <a:t>’</a:t>
            </a:r>
            <a:r>
              <a:rPr lang="en-US" altLang="zh-CN">
                <a:ea typeface="宋体" pitchFamily="2" charset="-122"/>
              </a:rPr>
              <a:t>t afford them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With negative amortization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And </a:t>
            </a:r>
            <a:r>
              <a:rPr lang="en-US" altLang="zh-CN">
                <a:latin typeface="Arial"/>
                <a:ea typeface="宋体" pitchFamily="2" charset="-122"/>
              </a:rPr>
              <a:t>“</a:t>
            </a:r>
            <a:r>
              <a:rPr lang="en-US" altLang="zh-CN">
                <a:ea typeface="宋体" pitchFamily="2" charset="-122"/>
              </a:rPr>
              <a:t>reset provisions</a:t>
            </a:r>
            <a:r>
              <a:rPr lang="en-US" altLang="zh-CN">
                <a:latin typeface="Arial"/>
                <a:ea typeface="宋体" pitchFamily="2" charset="-122"/>
              </a:rPr>
              <a:t>”</a:t>
            </a:r>
            <a:endParaRPr lang="en-US" altLang="zh-CN">
              <a:ea typeface="宋体" pitchFamily="2" charset="-122"/>
            </a:endParaRPr>
          </a:p>
          <a:p>
            <a:pPr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Pyramid scheme </a:t>
            </a:r>
            <a:r>
              <a:rPr lang="en-US" altLang="zh-CN">
                <a:latin typeface="Arial"/>
                <a:ea typeface="宋体" pitchFamily="2" charset="-122"/>
              </a:rPr>
              <a:t>—</a:t>
            </a:r>
            <a:r>
              <a:rPr lang="en-US" altLang="zh-CN">
                <a:ea typeface="宋体" pitchFamily="2" charset="-122"/>
              </a:rPr>
              <a:t> borrowers were told not to worry, home prices would continue to rise, they could refinance (with large transaction costs)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The more you borrowed, the more you </a:t>
            </a:r>
            <a:r>
              <a:rPr lang="en-US" altLang="zh-CN">
                <a:latin typeface="Arial"/>
                <a:ea typeface="宋体" pitchFamily="2" charset="-122"/>
              </a:rPr>
              <a:t>“</a:t>
            </a:r>
            <a:r>
              <a:rPr lang="en-US" altLang="zh-CN">
                <a:ea typeface="宋体" pitchFamily="2" charset="-122"/>
              </a:rPr>
              <a:t>made</a:t>
            </a:r>
            <a:r>
              <a:rPr lang="en-US" altLang="zh-CN">
                <a:latin typeface="Arial"/>
                <a:ea typeface="宋体" pitchFamily="2" charset="-122"/>
              </a:rPr>
              <a:t>”</a:t>
            </a:r>
            <a:endParaRPr lang="en-US" altLang="zh-CN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>
                <a:ea typeface="宋体" pitchFamily="2" charset="-122"/>
              </a:rPr>
              <a:t>Foul Play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Lobbyists worked hard to prevent legislation intended to restrict predatory lending</a:t>
            </a:r>
          </a:p>
          <a:p>
            <a:r>
              <a:rPr lang="en-US" altLang="zh-CN">
                <a:ea typeface="宋体" pitchFamily="2" charset="-122"/>
              </a:rPr>
              <a:t>New bankruptcy legislation gave lenders confidence that they could squeeze borrowers</a:t>
            </a:r>
          </a:p>
          <a:p>
            <a:r>
              <a:rPr lang="en-US" altLang="zh-CN">
                <a:ea typeface="宋体" pitchFamily="2" charset="-122"/>
              </a:rPr>
              <a:t>Over-valuation of residential real estate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b="1">
                <a:ea typeface="宋体" pitchFamily="2" charset="-122"/>
              </a:rPr>
              <a:t>Bad Advice and </a:t>
            </a:r>
            <a:br>
              <a:rPr lang="en-US" altLang="zh-CN" sz="4000" b="1">
                <a:ea typeface="宋体" pitchFamily="2" charset="-122"/>
              </a:rPr>
            </a:br>
            <a:r>
              <a:rPr lang="en-US" altLang="zh-CN" sz="4000" b="1">
                <a:ea typeface="宋体" pitchFamily="2" charset="-122"/>
              </a:rPr>
              <a:t>Complicity of Regulators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2296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Fed encouraged people to take out variable rate mortgages </a:t>
            </a:r>
            <a:r>
              <a:rPr lang="en-US" altLang="zh-CN" sz="2400" i="1">
                <a:ea typeface="宋体" pitchFamily="2" charset="-122"/>
              </a:rPr>
              <a:t>just as interest rates reached lows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Part of strategy to keep the economy going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Especially important in light of high oil prices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And drag on economy from the Iraq War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Encouraged reckless lending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Said that it would lead to more home ownership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Real result is just the opposite </a:t>
            </a:r>
            <a:r>
              <a:rPr lang="en-US" altLang="zh-CN" sz="2000">
                <a:latin typeface="Arial"/>
                <a:ea typeface="宋体" pitchFamily="2" charset="-122"/>
              </a:rPr>
              <a:t>–</a:t>
            </a:r>
            <a:r>
              <a:rPr lang="en-US" altLang="zh-CN" sz="2000">
                <a:ea typeface="宋体" pitchFamily="2" charset="-122"/>
              </a:rPr>
              <a:t> more foreclosures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Should have recognized that there was something wrong gong on</a:t>
            </a:r>
          </a:p>
          <a:p>
            <a:pPr lvl="2">
              <a:lnSpc>
                <a:spcPct val="90000"/>
              </a:lnSpc>
            </a:pPr>
            <a:r>
              <a:rPr lang="en-US" altLang="zh-CN" sz="1800">
                <a:ea typeface="宋体" pitchFamily="2" charset="-122"/>
              </a:rPr>
              <a:t>Some mortgages were made with no money down</a:t>
            </a:r>
          </a:p>
          <a:p>
            <a:pPr lvl="2">
              <a:lnSpc>
                <a:spcPct val="90000"/>
              </a:lnSpc>
            </a:pPr>
            <a:r>
              <a:rPr lang="en-US" altLang="zh-CN" sz="1800">
                <a:ea typeface="宋体" pitchFamily="2" charset="-122"/>
              </a:rPr>
              <a:t>With borrowers able to walk away, like giving away money</a:t>
            </a:r>
          </a:p>
          <a:p>
            <a:pPr lvl="2">
              <a:lnSpc>
                <a:spcPct val="90000"/>
              </a:lnSpc>
            </a:pPr>
            <a:r>
              <a:rPr lang="en-US" altLang="zh-CN" sz="1800">
                <a:ea typeface="宋体" pitchFamily="2" charset="-122"/>
              </a:rPr>
              <a:t>But normally, banks do not give away money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>
                <a:ea typeface="宋体" pitchFamily="2" charset="-122"/>
              </a:rPr>
              <a:t>What were They Thinking?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876800"/>
          </a:xfrm>
        </p:spPr>
        <p:txBody>
          <a:bodyPr/>
          <a:lstStyle/>
          <a:p>
            <a:r>
              <a:rPr lang="en-US" altLang="zh-CN" sz="2800">
                <a:ea typeface="宋体" pitchFamily="2" charset="-122"/>
              </a:rPr>
              <a:t>Unprecedented increase in housing prices</a:t>
            </a:r>
          </a:p>
          <a:p>
            <a:r>
              <a:rPr lang="en-US" altLang="zh-CN" sz="2800">
                <a:ea typeface="宋体" pitchFamily="2" charset="-122"/>
              </a:rPr>
              <a:t>Obviously was not sustainable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Especially as median real income in the U.S. was declining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Housing prices have already fallen 10%, likely 20% further decline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2.2 million Americans likely to lose home in next year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But with decline in housing prices 14 million Americans will have mortgages exceeding house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The Credit Crunch</a:t>
            </a:r>
            <a:br>
              <a:rPr lang="en-US" altLang="zh-CN" sz="4000">
                <a:ea typeface="宋体" pitchFamily="2" charset="-122"/>
              </a:rPr>
            </a:br>
            <a:endParaRPr lang="en-US" altLang="zh-CN" sz="4000">
              <a:ea typeface="宋体" pitchFamily="2" charset="-122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Products were so complicated that neither originators nor borrowers nor regulators could adequately measure the risk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Clearly not designing products to meet specific risks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Lack of transparency may have been biggest culprit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Lack of transparency is what is giving rise to the credit crunch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Irony</a:t>
            </a:r>
            <a:r>
              <a:rPr lang="en-US" altLang="zh-CN" sz="2000">
                <a:latin typeface="Arial"/>
                <a:ea typeface="宋体" pitchFamily="2" charset="-122"/>
              </a:rPr>
              <a:t>—</a:t>
            </a:r>
            <a:r>
              <a:rPr lang="en-US" altLang="zh-CN" sz="2000">
                <a:ea typeface="宋体" pitchFamily="2" charset="-122"/>
              </a:rPr>
              <a:t>given criticism from US concerning lack of transparency in Asia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It is clear that the losses are far greater than those revealed so far</a:t>
            </a:r>
          </a:p>
          <a:p>
            <a:pPr>
              <a:lnSpc>
                <a:spcPct val="80000"/>
              </a:lnSpc>
            </a:pPr>
            <a:endParaRPr lang="zh-CN" altLang="en-US" sz="28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>
                <a:ea typeface="宋体" pitchFamily="2" charset="-122"/>
              </a:rPr>
              <a:t>The Problem is Huge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More than 2 million anticipated foreclosures 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Many will lose their entire life savings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Foreclosures will lead to falling home prices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Large real adjustment needed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Vicious circle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May well extend beyond sub-prime mortgages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Problem is not just lack of liquidity, many individuals cannot afford housing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Unless something is done, there will be huge dislocations, as people downsize, house prices get reappraised with large transactions costs, and everybody loses</a:t>
            </a:r>
          </a:p>
          <a:p>
            <a:pPr>
              <a:lnSpc>
                <a:spcPct val="90000"/>
              </a:lnSpc>
            </a:pPr>
            <a:endParaRPr lang="en-US" altLang="zh-CN" sz="240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What was going on?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Regulatory arbitrage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Accounting </a:t>
            </a:r>
            <a:r>
              <a:rPr lang="en-US" altLang="zh-CN" sz="2800">
                <a:latin typeface="Arial"/>
                <a:ea typeface="宋体" pitchFamily="2" charset="-122"/>
              </a:rPr>
              <a:t>“</a:t>
            </a:r>
            <a:r>
              <a:rPr lang="en-US" altLang="zh-CN" sz="2800">
                <a:ea typeface="宋体" pitchFamily="2" charset="-122"/>
              </a:rPr>
              <a:t>management</a:t>
            </a:r>
            <a:r>
              <a:rPr lang="en-US" altLang="zh-CN" sz="2800">
                <a:latin typeface="Arial"/>
                <a:ea typeface="宋体" pitchFamily="2" charset="-122"/>
              </a:rPr>
              <a:t>”</a:t>
            </a:r>
            <a:r>
              <a:rPr lang="en-US" altLang="zh-CN" sz="2800">
                <a:ea typeface="宋体" pitchFamily="2" charset="-122"/>
              </a:rPr>
              <a:t> </a:t>
            </a:r>
            <a:r>
              <a:rPr lang="en-US" altLang="zh-CN" sz="2800">
                <a:latin typeface="Arial"/>
                <a:ea typeface="宋体" pitchFamily="2" charset="-122"/>
              </a:rPr>
              <a:t>—</a:t>
            </a:r>
            <a:r>
              <a:rPr lang="en-US" altLang="zh-CN" sz="2800">
                <a:ea typeface="宋体" pitchFamily="2" charset="-122"/>
              </a:rPr>
              <a:t> </a:t>
            </a:r>
            <a:r>
              <a:rPr lang="en-US" altLang="zh-CN">
                <a:latin typeface="Arial"/>
                <a:ea typeface="宋体" pitchFamily="2" charset="-122"/>
              </a:rPr>
              <a:t>à</a:t>
            </a:r>
            <a:r>
              <a:rPr lang="en-US" altLang="zh-CN">
                <a:ea typeface="宋体" pitchFamily="2" charset="-122"/>
              </a:rPr>
              <a:t> </a:t>
            </a:r>
            <a:r>
              <a:rPr lang="en-US" altLang="zh-CN" sz="2800">
                <a:ea typeface="宋体" pitchFamily="2" charset="-122"/>
              </a:rPr>
              <a:t>l</a:t>
            </a:r>
            <a:r>
              <a:rPr lang="en-US" altLang="zh-CN">
                <a:ea typeface="宋体" pitchFamily="2" charset="-122"/>
              </a:rPr>
              <a:t>a </a:t>
            </a:r>
            <a:r>
              <a:rPr lang="en-US" altLang="zh-CN" sz="2800">
                <a:ea typeface="宋体" pitchFamily="2" charset="-122"/>
              </a:rPr>
              <a:t>Enron? (off/on balance sheet arbitrage)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Flawed incentive structures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With securitization, mortgage brokers got their money up front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Hedge fund incentive structures encourage excessive risk taking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Rating agencies paid by those producing bad products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Regulators drawn from investment community had incentive to keep the party going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i="1">
                <a:ea typeface="宋体" pitchFamily="2" charset="-122"/>
              </a:rPr>
              <a:t>Impending Recession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800">
                <a:ea typeface="宋体" pitchFamily="2" charset="-122"/>
              </a:rPr>
              <a:t>Growing consensus among economists that there will be a substantial gap between actual and potential GDP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Even a 2% shortfall for one year means a loss of a quarter of a trillion dollars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Conservative estimate of cumulative loss to U.S.--$1.5 trillion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This is worst downturn in at least quarter century, probably since Great Depression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Most have been inventory cycles, or Fed stepping on brakes too strongly to stop inflation</a:t>
            </a:r>
            <a:r>
              <a:rPr lang="en-US" altLang="zh-CN" sz="2000">
                <a:latin typeface="Arial"/>
                <a:ea typeface="宋体" pitchFamily="2" charset="-122"/>
              </a:rPr>
              <a:t>—</a:t>
            </a:r>
            <a:r>
              <a:rPr lang="en-US" altLang="zh-CN" sz="2000">
                <a:ea typeface="宋体" pitchFamily="2" charset="-122"/>
              </a:rPr>
              <a:t>no major structural problem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1991 downturn related to S &amp; L</a:t>
            </a:r>
            <a:r>
              <a:rPr lang="en-US" altLang="zh-CN" sz="2000">
                <a:latin typeface="Arial"/>
                <a:ea typeface="宋体" pitchFamily="2" charset="-122"/>
              </a:rPr>
              <a:t>’</a:t>
            </a:r>
            <a:r>
              <a:rPr lang="en-US" altLang="zh-CN" sz="2000">
                <a:ea typeface="宋体" pitchFamily="2" charset="-122"/>
              </a:rPr>
              <a:t>s, small part of financial system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Profound Lessons Concerning Market Economies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Market economies are not self-regulating </a:t>
            </a:r>
          </a:p>
          <a:p>
            <a:pPr lvl="1"/>
            <a:r>
              <a:rPr lang="en-US" altLang="zh-CN">
                <a:ea typeface="宋体" pitchFamily="2" charset="-122"/>
              </a:rPr>
              <a:t>Prone to excesses</a:t>
            </a:r>
          </a:p>
          <a:p>
            <a:pPr lvl="1"/>
            <a:r>
              <a:rPr lang="en-US" altLang="zh-CN">
                <a:ea typeface="宋体" pitchFamily="2" charset="-122"/>
              </a:rPr>
              <a:t>With many people suffering in process</a:t>
            </a:r>
          </a:p>
          <a:p>
            <a:pPr lvl="1"/>
            <a:r>
              <a:rPr lang="en-US" altLang="zh-CN">
                <a:ea typeface="宋体" pitchFamily="2" charset="-122"/>
              </a:rPr>
              <a:t>Market fundamentalism has no theoretical or empirical foundations</a:t>
            </a:r>
          </a:p>
          <a:p>
            <a:pPr lvl="1"/>
            <a:r>
              <a:rPr lang="en-US" altLang="zh-CN">
                <a:ea typeface="宋体" pitchFamily="2" charset="-122"/>
              </a:rPr>
              <a:t>And the belief in market fundamentalism can be very costly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b="1">
                <a:ea typeface="宋体" pitchFamily="2" charset="-122"/>
              </a:rPr>
              <a:t>Underlying Macroeconomic Problem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2296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 i="1">
                <a:ea typeface="宋体" pitchFamily="2" charset="-122"/>
              </a:rPr>
              <a:t>The US economy has been fueled by unsustainable consumption for the past five years:</a:t>
            </a:r>
          </a:p>
          <a:p>
            <a:pPr>
              <a:lnSpc>
                <a:spcPct val="90000"/>
              </a:lnSpc>
            </a:pPr>
            <a:endParaRPr lang="en-US" altLang="zh-CN" sz="2800" i="1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Zero or negative savings for the last two years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Based on </a:t>
            </a:r>
            <a:r>
              <a:rPr lang="en-US" altLang="zh-CN" sz="2400">
                <a:latin typeface="Arial"/>
                <a:ea typeface="宋体" pitchFamily="2" charset="-122"/>
              </a:rPr>
              <a:t>“</a:t>
            </a:r>
            <a:r>
              <a:rPr lang="en-US" altLang="zh-CN" sz="2400">
                <a:ea typeface="宋体" pitchFamily="2" charset="-122"/>
              </a:rPr>
              <a:t>optimism</a:t>
            </a:r>
            <a:r>
              <a:rPr lang="en-US" altLang="zh-CN" sz="2400">
                <a:latin typeface="Arial"/>
                <a:ea typeface="宋体" pitchFamily="2" charset="-122"/>
              </a:rPr>
              <a:t>”</a:t>
            </a:r>
            <a:r>
              <a:rPr lang="en-US" altLang="zh-CN" sz="2400">
                <a:ea typeface="宋体" pitchFamily="2" charset="-122"/>
              </a:rPr>
              <a:t> from rising home prices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And persistence of low interest rates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Financed through home equity withdrawals in the hundreds of billions of dollars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Much of it from sub-prime borrowers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84238"/>
          </a:xfrm>
        </p:spPr>
        <p:txBody>
          <a:bodyPr/>
          <a:lstStyle/>
          <a:p>
            <a:r>
              <a:rPr lang="en-US" altLang="zh-CN">
                <a:ea typeface="宋体" pitchFamily="2" charset="-122"/>
              </a:rPr>
              <a:t>A Cover-Up?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High level of liquidity, regulatory laxness required to offset earlier policy mistakes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Iraq war led to rising oil prices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Rising oil prices meant that hundreds of billions of dollars were being spent to buy oil rather than to buy American made goods</a:t>
            </a:r>
          </a:p>
          <a:p>
            <a:pPr lvl="2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Iraq expenditures did not stimulate economy in the way that other expenditures might have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2001-2003 tax cuts were not designed to stimulate the economy, and did so only to a limited extent</a:t>
            </a:r>
          </a:p>
          <a:p>
            <a:pPr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Question:  Why did the economy seem as strong as it did?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Answer:  America was living on borrowed money and borrowed time</a:t>
            </a:r>
          </a:p>
          <a:p>
            <a:pPr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There had to be a day of reckoning</a:t>
            </a:r>
          </a:p>
          <a:p>
            <a:pPr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That day has now arrived</a:t>
            </a:r>
            <a:r>
              <a:rPr lang="en-US" altLang="zh-CN" sz="2000">
                <a:latin typeface="Arial"/>
                <a:ea typeface="宋体" pitchFamily="2" charset="-122"/>
              </a:rPr>
              <a:t>…</a:t>
            </a:r>
            <a:endParaRPr lang="en-US" altLang="zh-CN" sz="2000">
              <a:ea typeface="宋体" pitchFamily="2" charset="-122"/>
            </a:endParaRPr>
          </a:p>
          <a:p>
            <a:pPr>
              <a:lnSpc>
                <a:spcPct val="90000"/>
              </a:lnSpc>
            </a:pPr>
            <a:endParaRPr lang="zh-CN" altLang="en-US" sz="20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>
                <a:ea typeface="宋体" pitchFamily="2" charset="-122"/>
              </a:rPr>
              <a:t>The Game is Over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Households will not want or be able to continue taking out more money from their homes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Housing prices down 7% from peak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New regulations</a:t>
            </a:r>
          </a:p>
          <a:p>
            <a:pPr lvl="2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Closing the barn door after the cows are out</a:t>
            </a:r>
          </a:p>
          <a:p>
            <a:pPr lvl="2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May have adverse short-run effects (the standard trade-off)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Securitization game which started it all is also over</a:t>
            </a:r>
          </a:p>
          <a:p>
            <a:pPr lvl="2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Increased scrutiny on valuations</a:t>
            </a:r>
          </a:p>
          <a:p>
            <a:pPr lvl="2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Increased scrutiny on rating agencies</a:t>
            </a:r>
          </a:p>
          <a:p>
            <a:pPr lvl="2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Increased scrutiny on CDO</a:t>
            </a:r>
            <a:r>
              <a:rPr lang="en-US" altLang="zh-CN" sz="1800">
                <a:latin typeface="Arial"/>
                <a:ea typeface="宋体" pitchFamily="2" charset="-122"/>
              </a:rPr>
              <a:t>’</a:t>
            </a:r>
            <a:r>
              <a:rPr lang="en-US" altLang="zh-CN" sz="1800">
                <a:ea typeface="宋体" pitchFamily="2" charset="-122"/>
              </a:rPr>
              <a:t>s and other instruments</a:t>
            </a:r>
          </a:p>
          <a:p>
            <a:pPr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If savings returns to </a:t>
            </a:r>
            <a:r>
              <a:rPr lang="en-US" altLang="zh-CN" sz="2400">
                <a:latin typeface="Arial"/>
                <a:ea typeface="宋体" pitchFamily="2" charset="-122"/>
              </a:rPr>
              <a:t>“</a:t>
            </a:r>
            <a:r>
              <a:rPr lang="en-US" altLang="zh-CN" sz="2400">
                <a:ea typeface="宋体" pitchFamily="2" charset="-122"/>
              </a:rPr>
              <a:t>normal</a:t>
            </a:r>
            <a:r>
              <a:rPr lang="en-US" altLang="zh-CN" sz="2400">
                <a:latin typeface="Arial"/>
                <a:ea typeface="宋体" pitchFamily="2" charset="-122"/>
              </a:rPr>
              <a:t>”</a:t>
            </a:r>
            <a:r>
              <a:rPr lang="en-US" altLang="zh-CN" sz="2400">
                <a:ea typeface="宋体" pitchFamily="2" charset="-122"/>
              </a:rPr>
              <a:t> rate of 4 to 6%, it will create a major drag on aggregate demand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If adjustment is quick, downturn may be deep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If adjustment is slow, downturn may be prolonged</a:t>
            </a:r>
          </a:p>
          <a:p>
            <a:pPr>
              <a:lnSpc>
                <a:spcPct val="80000"/>
              </a:lnSpc>
            </a:pPr>
            <a:endParaRPr lang="zh-CN" altLang="en-US" sz="24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b="1">
                <a:ea typeface="宋体" pitchFamily="2" charset="-122"/>
              </a:rPr>
              <a:t>What will Replace Consumption?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Probably not investment</a:t>
            </a:r>
          </a:p>
          <a:p>
            <a:r>
              <a:rPr lang="en-US" altLang="zh-CN">
                <a:ea typeface="宋体" pitchFamily="2" charset="-122"/>
              </a:rPr>
              <a:t>Net exports have so far played an important role</a:t>
            </a:r>
          </a:p>
          <a:p>
            <a:pPr lvl="1"/>
            <a:r>
              <a:rPr lang="en-US" altLang="zh-CN">
                <a:ea typeface="宋体" pitchFamily="2" charset="-122"/>
              </a:rPr>
              <a:t>But unlikely to be sufficient</a:t>
            </a:r>
          </a:p>
          <a:p>
            <a:pPr lvl="1"/>
            <a:r>
              <a:rPr lang="en-US" altLang="zh-CN">
                <a:ea typeface="宋体" pitchFamily="2" charset="-122"/>
              </a:rPr>
              <a:t>And will have global ramifications</a:t>
            </a:r>
          </a:p>
          <a:p>
            <a:r>
              <a:rPr lang="en-US" altLang="zh-CN">
                <a:ea typeface="宋体" pitchFamily="2" charset="-122"/>
              </a:rPr>
              <a:t>Can government action save the day?</a:t>
            </a:r>
          </a:p>
          <a:p>
            <a:pPr lvl="1"/>
            <a:r>
              <a:rPr lang="en-US" altLang="zh-CN">
                <a:ea typeface="宋体" pitchFamily="2" charset="-122"/>
              </a:rPr>
              <a:t>Given lags, it may already be too late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b="1">
                <a:ea typeface="宋体" pitchFamily="2" charset="-122"/>
              </a:rPr>
              <a:t>Can Monetary Policy do the Trick?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534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Probably not </a:t>
            </a:r>
            <a:r>
              <a:rPr lang="en-US" altLang="zh-CN" sz="2400">
                <a:latin typeface="Arial"/>
                <a:ea typeface="宋体" pitchFamily="2" charset="-122"/>
              </a:rPr>
              <a:t>—</a:t>
            </a:r>
            <a:r>
              <a:rPr lang="en-US" altLang="zh-CN" sz="2400">
                <a:ea typeface="宋体" pitchFamily="2" charset="-122"/>
              </a:rPr>
              <a:t> Keynes</a:t>
            </a:r>
            <a:r>
              <a:rPr lang="en-US" altLang="zh-CN" sz="2400">
                <a:latin typeface="Arial"/>
                <a:ea typeface="宋体" pitchFamily="2" charset="-122"/>
              </a:rPr>
              <a:t>’</a:t>
            </a:r>
            <a:r>
              <a:rPr lang="en-US" altLang="zh-CN" sz="2400">
                <a:ea typeface="宋体" pitchFamily="2" charset="-122"/>
              </a:rPr>
              <a:t> view:  pushing on a string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Will lenders be willing to lend, and households be willing to borrow, to continue unsustainable consumption?</a:t>
            </a:r>
          </a:p>
          <a:p>
            <a:pPr lvl="2">
              <a:lnSpc>
                <a:spcPct val="90000"/>
              </a:lnSpc>
            </a:pPr>
            <a:r>
              <a:rPr lang="en-US" altLang="zh-CN" sz="1800">
                <a:ea typeface="宋体" pitchFamily="2" charset="-122"/>
              </a:rPr>
              <a:t>Probably not</a:t>
            </a:r>
          </a:p>
          <a:p>
            <a:pPr lvl="2">
              <a:lnSpc>
                <a:spcPct val="90000"/>
              </a:lnSpc>
            </a:pPr>
            <a:r>
              <a:rPr lang="en-US" altLang="zh-CN" sz="1800">
                <a:ea typeface="宋体" pitchFamily="2" charset="-122"/>
              </a:rPr>
              <a:t>And this would just be postponing the day of reckoning</a:t>
            </a:r>
          </a:p>
          <a:p>
            <a:pPr lvl="3">
              <a:lnSpc>
                <a:spcPct val="90000"/>
              </a:lnSpc>
            </a:pPr>
            <a:r>
              <a:rPr lang="en-US" altLang="zh-CN" sz="1600">
                <a:ea typeface="宋体" pitchFamily="2" charset="-122"/>
              </a:rPr>
              <a:t>Making eventual adjustments even more difficult</a:t>
            </a:r>
          </a:p>
          <a:p>
            <a:pPr lvl="3">
              <a:lnSpc>
                <a:spcPct val="90000"/>
              </a:lnSpc>
            </a:pPr>
            <a:r>
              <a:rPr lang="en-US" altLang="zh-CN" sz="1600">
                <a:ea typeface="宋体" pitchFamily="2" charset="-122"/>
              </a:rPr>
              <a:t>In politics, timing is everything</a:t>
            </a:r>
          </a:p>
          <a:p>
            <a:pPr lvl="3">
              <a:lnSpc>
                <a:spcPct val="90000"/>
              </a:lnSpc>
            </a:pPr>
            <a:endParaRPr lang="en-US" altLang="zh-CN" sz="1600">
              <a:ea typeface="宋体" pitchFamily="2" charset="-122"/>
            </a:endParaRP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Long-term interest rates may even increase as inflationary expectations mount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They didn</a:t>
            </a:r>
            <a:r>
              <a:rPr lang="en-US" altLang="zh-CN" sz="2000">
                <a:latin typeface="Arial"/>
                <a:ea typeface="宋体" pitchFamily="2" charset="-122"/>
              </a:rPr>
              <a:t>’</a:t>
            </a:r>
            <a:r>
              <a:rPr lang="en-US" altLang="zh-CN" sz="2000">
                <a:ea typeface="宋体" pitchFamily="2" charset="-122"/>
              </a:rPr>
              <a:t>t rise as short term rates rose (</a:t>
            </a:r>
            <a:r>
              <a:rPr lang="en-US" altLang="zh-CN" sz="2000">
                <a:latin typeface="Arial"/>
                <a:ea typeface="宋体" pitchFamily="2" charset="-122"/>
              </a:rPr>
              <a:t>“</a:t>
            </a:r>
            <a:r>
              <a:rPr lang="en-US" altLang="zh-CN" sz="2000">
                <a:ea typeface="宋体" pitchFamily="2" charset="-122"/>
              </a:rPr>
              <a:t>conundrum</a:t>
            </a:r>
            <a:r>
              <a:rPr lang="en-US" altLang="zh-CN" sz="2000">
                <a:latin typeface="Arial"/>
                <a:ea typeface="宋体" pitchFamily="2" charset="-122"/>
              </a:rPr>
              <a:t>”</a:t>
            </a:r>
            <a:r>
              <a:rPr lang="en-US" altLang="zh-CN" sz="2000">
                <a:ea typeface="宋体" pitchFamily="2" charset="-122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This is just the reverse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Flawed Fed Strategy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Is preventing a rapid melt-down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But is creating reinforcing moral hazard problem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There was an alternative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Put quarter of billion dollars paid to Bear Stearns shareholders in escrow, to be used if problems are as bad as market believes they are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Tax payers should not be asked to pay out anything so long as Bear Stearns shareholders walk away with anything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And their shareholders should be charged an insurance premium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Unconscionable give-away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>
                <a:ea typeface="宋体" pitchFamily="2" charset="-122"/>
              </a:rPr>
              <a:t>Fiscal Stimulus?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Any stimulus should be </a:t>
            </a:r>
            <a:r>
              <a:rPr lang="en-US" altLang="zh-CN" sz="2800" b="1">
                <a:ea typeface="宋体" pitchFamily="2" charset="-122"/>
              </a:rPr>
              <a:t>timely </a:t>
            </a:r>
            <a:r>
              <a:rPr lang="en-US" altLang="zh-CN" sz="2800">
                <a:ea typeface="宋体" pitchFamily="2" charset="-122"/>
              </a:rPr>
              <a:t>and </a:t>
            </a:r>
            <a:r>
              <a:rPr lang="en-US" altLang="zh-CN" sz="2800" b="1">
                <a:ea typeface="宋体" pitchFamily="2" charset="-122"/>
              </a:rPr>
              <a:t>targeted</a:t>
            </a:r>
            <a:r>
              <a:rPr lang="en-US" altLang="zh-CN" sz="2800">
                <a:ea typeface="宋体" pitchFamily="2" charset="-122"/>
              </a:rPr>
              <a:t> to maximize impact (especially important given high level of U.S. deficit), and </a:t>
            </a:r>
            <a:r>
              <a:rPr lang="en-US" altLang="zh-CN">
                <a:ea typeface="宋体" pitchFamily="2" charset="-122"/>
              </a:rPr>
              <a:t>address long-term problems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Most effective excluded from package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Unemployment insurance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America probably has worst unemployment insurance system of advanced industrial countries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Assistance to states and localities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Tax revenues about to plummet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Forcing them to cut back on spending</a:t>
            </a:r>
          </a:p>
          <a:p>
            <a:pPr lvl="2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Leading to deepened downturn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Other Features of Stimulus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Tax rebates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May be less effective than normal:  uncertainty may lead many to use refunds to pay credit card bills, etc.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Exacerbates fundamental problem </a:t>
            </a:r>
            <a:r>
              <a:rPr lang="en-US" altLang="zh-CN">
                <a:latin typeface="Arial"/>
                <a:ea typeface="宋体" pitchFamily="2" charset="-122"/>
              </a:rPr>
              <a:t>—</a:t>
            </a:r>
            <a:r>
              <a:rPr lang="en-US" altLang="zh-CN" i="1">
                <a:ea typeface="宋体" pitchFamily="2" charset="-122"/>
              </a:rPr>
              <a:t>excessive consumption</a:t>
            </a:r>
          </a:p>
          <a:p>
            <a:pPr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Business incentives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Mostly for investment that would have occurred anyway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Very low bang for the buck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What Else Should Have Been Done?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Marginal investment tax credit </a:t>
            </a:r>
            <a:r>
              <a:rPr lang="en-US" altLang="zh-CN" sz="2000">
                <a:latin typeface="Arial"/>
                <a:ea typeface="宋体" pitchFamily="2" charset="-122"/>
              </a:rPr>
              <a:t>—</a:t>
            </a:r>
            <a:r>
              <a:rPr lang="en-US" altLang="zh-CN" sz="2000">
                <a:ea typeface="宋体" pitchFamily="2" charset="-122"/>
              </a:rPr>
              <a:t> strong incentives for </a:t>
            </a:r>
            <a:r>
              <a:rPr lang="en-US" altLang="zh-CN" sz="2000" i="1">
                <a:ea typeface="宋体" pitchFamily="2" charset="-122"/>
              </a:rPr>
              <a:t>additional </a:t>
            </a:r>
            <a:r>
              <a:rPr lang="en-US" altLang="zh-CN" sz="2000">
                <a:ea typeface="宋体" pitchFamily="2" charset="-122"/>
              </a:rPr>
              <a:t>investment</a:t>
            </a:r>
          </a:p>
          <a:p>
            <a:pPr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Infrastructure investment</a:t>
            </a:r>
          </a:p>
          <a:p>
            <a:pPr lvl="1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America</a:t>
            </a:r>
            <a:r>
              <a:rPr lang="en-US" altLang="zh-CN" sz="1800">
                <a:latin typeface="Arial"/>
                <a:ea typeface="宋体" pitchFamily="2" charset="-122"/>
              </a:rPr>
              <a:t>’</a:t>
            </a:r>
            <a:r>
              <a:rPr lang="en-US" altLang="zh-CN" sz="1800">
                <a:ea typeface="宋体" pitchFamily="2" charset="-122"/>
              </a:rPr>
              <a:t>s infrastructure is in bad shape</a:t>
            </a:r>
          </a:p>
          <a:p>
            <a:pPr lvl="2">
              <a:lnSpc>
                <a:spcPct val="80000"/>
              </a:lnSpc>
            </a:pPr>
            <a:r>
              <a:rPr lang="en-US" altLang="zh-CN" sz="1600">
                <a:ea typeface="宋体" pitchFamily="2" charset="-122"/>
              </a:rPr>
              <a:t>Not a single one of the top ten global airports is in U.S.</a:t>
            </a:r>
          </a:p>
          <a:p>
            <a:pPr lvl="2">
              <a:lnSpc>
                <a:spcPct val="80000"/>
              </a:lnSpc>
            </a:pPr>
            <a:r>
              <a:rPr lang="en-US" altLang="zh-CN" sz="1600">
                <a:ea typeface="宋体" pitchFamily="2" charset="-122"/>
              </a:rPr>
              <a:t>Not enough public transportation</a:t>
            </a:r>
          </a:p>
          <a:p>
            <a:pPr lvl="2">
              <a:lnSpc>
                <a:spcPct val="80000"/>
              </a:lnSpc>
            </a:pPr>
            <a:r>
              <a:rPr lang="en-US" altLang="zh-CN" sz="1600">
                <a:ea typeface="宋体" pitchFamily="2" charset="-122"/>
              </a:rPr>
              <a:t>Other green investments necessary to achieve global warming targets</a:t>
            </a:r>
          </a:p>
          <a:p>
            <a:pPr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R &amp; D</a:t>
            </a:r>
          </a:p>
          <a:p>
            <a:pPr lvl="2">
              <a:lnSpc>
                <a:spcPct val="80000"/>
              </a:lnSpc>
            </a:pPr>
            <a:r>
              <a:rPr lang="en-US" altLang="zh-CN" sz="1600">
                <a:ea typeface="宋体" pitchFamily="2" charset="-122"/>
              </a:rPr>
              <a:t>Public R &amp; D has high return on investment</a:t>
            </a:r>
          </a:p>
          <a:p>
            <a:pPr lvl="2">
              <a:lnSpc>
                <a:spcPct val="80000"/>
              </a:lnSpc>
            </a:pPr>
            <a:r>
              <a:rPr lang="en-US" altLang="zh-CN" sz="1600">
                <a:ea typeface="宋体" pitchFamily="2" charset="-122"/>
              </a:rPr>
              <a:t>Underlies America</a:t>
            </a:r>
            <a:r>
              <a:rPr lang="en-US" altLang="zh-CN" sz="1600">
                <a:latin typeface="Arial"/>
                <a:ea typeface="宋体" pitchFamily="2" charset="-122"/>
              </a:rPr>
              <a:t>’</a:t>
            </a:r>
            <a:r>
              <a:rPr lang="en-US" altLang="zh-CN" sz="1600">
                <a:ea typeface="宋体" pitchFamily="2" charset="-122"/>
              </a:rPr>
              <a:t>s economic strength</a:t>
            </a:r>
          </a:p>
          <a:p>
            <a:pPr lvl="2">
              <a:lnSpc>
                <a:spcPct val="80000"/>
              </a:lnSpc>
            </a:pPr>
            <a:r>
              <a:rPr lang="en-US" altLang="zh-CN" sz="1600">
                <a:ea typeface="宋体" pitchFamily="2" charset="-122"/>
              </a:rPr>
              <a:t>Cut backs in recent years</a:t>
            </a:r>
          </a:p>
          <a:p>
            <a:pPr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Strategies that stimulate in the short-run while providing basis for long-run growth</a:t>
            </a:r>
          </a:p>
          <a:p>
            <a:pPr lvl="1">
              <a:lnSpc>
                <a:spcPct val="80000"/>
              </a:lnSpc>
            </a:pPr>
            <a:r>
              <a:rPr lang="en-US" altLang="zh-CN" sz="1800">
                <a:ea typeface="宋体" pitchFamily="2" charset="-122"/>
              </a:rPr>
              <a:t>What China did in 1997/1998 crisis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>Should begin at the </a:t>
            </a:r>
            <a:r>
              <a:rPr lang="en-US" altLang="zh-CN" sz="2800" i="1">
                <a:ea typeface="宋体" pitchFamily="2" charset="-122"/>
              </a:rPr>
              <a:t>bottom</a:t>
            </a:r>
            <a:r>
              <a:rPr lang="en-US" altLang="zh-CN" sz="2800">
                <a:latin typeface="Arial"/>
                <a:ea typeface="宋体" pitchFamily="2" charset="-122"/>
              </a:rPr>
              <a:t>—</a:t>
            </a:r>
            <a:r>
              <a:rPr lang="en-US" altLang="zh-CN" sz="2800">
                <a:ea typeface="宋体" pitchFamily="2" charset="-122"/>
              </a:rPr>
              <a:t>the source of the problem, the large number of households who will lose their homes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A home-owners</a:t>
            </a:r>
            <a:r>
              <a:rPr lang="en-US" altLang="zh-CN" sz="2400">
                <a:latin typeface="Arial"/>
                <a:ea typeface="宋体" pitchFamily="2" charset="-122"/>
              </a:rPr>
              <a:t>’</a:t>
            </a:r>
            <a:r>
              <a:rPr lang="en-US" altLang="zh-CN" sz="2400">
                <a:ea typeface="宋体" pitchFamily="2" charset="-122"/>
              </a:rPr>
              <a:t>  Super chapter 11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Write down mortgages to 80/90% of current market value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Homeownership assistance for poor</a:t>
            </a:r>
            <a:r>
              <a:rPr lang="en-US" altLang="zh-CN" sz="2000">
                <a:latin typeface="Arial"/>
                <a:ea typeface="宋体" pitchFamily="2" charset="-122"/>
              </a:rPr>
              <a:t>—</a:t>
            </a:r>
            <a:r>
              <a:rPr lang="en-US" altLang="zh-CN" sz="2000">
                <a:ea typeface="宋体" pitchFamily="2" charset="-122"/>
              </a:rPr>
              <a:t>we already give it to rich through tax system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Government program to purchase foreclosed homes, prevent community blight</a:t>
            </a:r>
          </a:p>
          <a:p>
            <a:pPr lvl="2">
              <a:buFont typeface="Wingdings" pitchFamily="2" charset="2"/>
              <a:buNone/>
            </a:pPr>
            <a:endParaRPr lang="zh-CN" altLang="en-US" sz="20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31838"/>
          </a:xfrm>
        </p:spPr>
        <p:txBody>
          <a:bodyPr/>
          <a:lstStyle/>
          <a:p>
            <a:endParaRPr lang="zh-CN" altLang="en-US" sz="4000"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724400"/>
          </a:xfrm>
        </p:spPr>
        <p:txBody>
          <a:bodyPr/>
          <a:lstStyle/>
          <a:p>
            <a:r>
              <a:rPr lang="en-US" altLang="zh-CN" sz="2800">
                <a:ea typeface="宋体" pitchFamily="2" charset="-122"/>
              </a:rPr>
              <a:t>Inadequate regulatory structures can have deep and long lasting economic and social consequences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Notion that regulators could rely on banks</a:t>
            </a:r>
            <a:r>
              <a:rPr lang="en-US" altLang="zh-CN" sz="2400">
                <a:latin typeface="Arial"/>
                <a:ea typeface="宋体" pitchFamily="2" charset="-122"/>
              </a:rPr>
              <a:t>’</a:t>
            </a:r>
            <a:r>
              <a:rPr lang="en-US" altLang="zh-CN" sz="2400">
                <a:ea typeface="宋体" pitchFamily="2" charset="-122"/>
              </a:rPr>
              <a:t> own risk management systems and rating agencies was questionable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Products that were supposed to mitigate risk increased it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If those who were supposed to know about managing risk could do such a bad job, what about those who were not professionals?</a:t>
            </a:r>
          </a:p>
          <a:p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Sovereign Wealth Funds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Not a surprise that they had to rescue America</a:t>
            </a:r>
            <a:r>
              <a:rPr lang="en-US" altLang="zh-CN" sz="2400">
                <a:latin typeface="Arial"/>
                <a:ea typeface="宋体" pitchFamily="2" charset="-122"/>
              </a:rPr>
              <a:t>’</a:t>
            </a:r>
            <a:r>
              <a:rPr lang="en-US" altLang="zh-CN" sz="2400">
                <a:ea typeface="宋体" pitchFamily="2" charset="-122"/>
              </a:rPr>
              <a:t>s premier financial institutions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Large redistribution of global (liquid) wealth</a:t>
            </a:r>
          </a:p>
          <a:p>
            <a:pPr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America has not been saving</a:t>
            </a:r>
          </a:p>
          <a:p>
            <a:pPr lvl="1">
              <a:lnSpc>
                <a:spcPct val="80000"/>
              </a:lnSpc>
            </a:pPr>
            <a:r>
              <a:rPr lang="en-US" altLang="zh-CN" sz="2000">
                <a:ea typeface="宋体" pitchFamily="2" charset="-122"/>
              </a:rPr>
              <a:t>America has become consumer of last resort, living beyond its means</a:t>
            </a:r>
          </a:p>
          <a:p>
            <a:pPr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High oil prices have created huge reserves of liquid funds in the Middle East</a:t>
            </a:r>
          </a:p>
          <a:p>
            <a:pPr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Mismanagement of 1997-98 crisis has led developing countries to say </a:t>
            </a:r>
            <a:r>
              <a:rPr lang="en-US" altLang="zh-CN" sz="2400">
                <a:latin typeface="Arial"/>
                <a:ea typeface="宋体" pitchFamily="2" charset="-122"/>
              </a:rPr>
              <a:t>“</a:t>
            </a:r>
            <a:r>
              <a:rPr lang="en-US" altLang="zh-CN" sz="2400">
                <a:ea typeface="宋体" pitchFamily="2" charset="-122"/>
              </a:rPr>
              <a:t>never again</a:t>
            </a:r>
            <a:r>
              <a:rPr lang="en-US" altLang="zh-CN" sz="2400">
                <a:latin typeface="Arial"/>
                <a:ea typeface="宋体" pitchFamily="2" charset="-122"/>
              </a:rPr>
              <a:t>”</a:t>
            </a:r>
            <a:r>
              <a:rPr lang="en-US" altLang="zh-CN" sz="2400">
                <a:ea typeface="宋体" pitchFamily="2" charset="-122"/>
              </a:rPr>
              <a:t> will they allow loss of economic sovereignty</a:t>
            </a:r>
          </a:p>
          <a:p>
            <a:pPr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To prevent history from repeating, they have accumulated massive reserves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Worries about Sovereign Wealth Funds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378325"/>
          </a:xfrm>
        </p:spPr>
        <p:txBody>
          <a:bodyPr/>
          <a:lstStyle/>
          <a:p>
            <a:r>
              <a:rPr lang="en-US" altLang="zh-CN" sz="2800">
                <a:ea typeface="宋体" pitchFamily="2" charset="-122"/>
              </a:rPr>
              <a:t>Partially reflect old-fashioned protectionist sentiment</a:t>
            </a:r>
          </a:p>
          <a:p>
            <a:r>
              <a:rPr lang="en-US" altLang="zh-CN" sz="2800">
                <a:ea typeface="宋体" pitchFamily="2" charset="-122"/>
              </a:rPr>
              <a:t>Partially reflect worries about inadequacy of our regulatory structures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Both competition (can a firm be so large that its actions become </a:t>
            </a:r>
            <a:r>
              <a:rPr lang="en-US" altLang="zh-CN" sz="2400">
                <a:latin typeface="Arial"/>
                <a:ea typeface="宋体" pitchFamily="2" charset="-122"/>
              </a:rPr>
              <a:t>“</a:t>
            </a:r>
            <a:r>
              <a:rPr lang="en-US" altLang="zh-CN" sz="2400">
                <a:ea typeface="宋体" pitchFamily="2" charset="-122"/>
              </a:rPr>
              <a:t>relevant</a:t>
            </a:r>
            <a:r>
              <a:rPr lang="en-US" altLang="zh-CN" sz="2400">
                <a:latin typeface="Arial"/>
                <a:ea typeface="宋体" pitchFamily="2" charset="-122"/>
              </a:rPr>
              <a:t>”</a:t>
            </a:r>
            <a:r>
              <a:rPr lang="en-US" altLang="zh-CN" sz="2400">
                <a:ea typeface="宋体" pitchFamily="2" charset="-122"/>
              </a:rPr>
              <a:t>?)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And regulations concerning conduct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Though most of the potential problems could arise with any form of private ownership, whether foreign or domestic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05800" cy="1139825"/>
          </a:xfrm>
        </p:spPr>
        <p:txBody>
          <a:bodyPr/>
          <a:lstStyle/>
          <a:p>
            <a:r>
              <a:rPr lang="en-US" altLang="zh-CN" sz="4000">
                <a:ea typeface="宋体" pitchFamily="2" charset="-122"/>
              </a:rPr>
              <a:t>G-7 Solutions Not Well Thought Out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>Transparency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Fashion of the day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Cure-all for all problems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Part of long-standing strategy of diverting attention (used in 1997-98 crisis) </a:t>
            </a:r>
          </a:p>
          <a:p>
            <a:r>
              <a:rPr lang="en-US" altLang="zh-CN" sz="2800">
                <a:ea typeface="宋体" pitchFamily="2" charset="-122"/>
              </a:rPr>
              <a:t>But what </a:t>
            </a:r>
            <a:r>
              <a:rPr lang="en-US" altLang="zh-CN" sz="2800" i="1">
                <a:ea typeface="宋体" pitchFamily="2" charset="-122"/>
              </a:rPr>
              <a:t>information </a:t>
            </a:r>
            <a:r>
              <a:rPr lang="en-US" altLang="zh-CN" sz="2800">
                <a:ea typeface="宋体" pitchFamily="2" charset="-122"/>
              </a:rPr>
              <a:t>would </a:t>
            </a:r>
            <a:r>
              <a:rPr lang="en-US" altLang="zh-CN" sz="2800" i="1">
                <a:ea typeface="宋体" pitchFamily="2" charset="-122"/>
              </a:rPr>
              <a:t>guarantee</a:t>
            </a:r>
            <a:r>
              <a:rPr lang="en-US" altLang="zh-CN" sz="2800">
                <a:ea typeface="宋体" pitchFamily="2" charset="-122"/>
              </a:rPr>
              <a:t> that they behave </a:t>
            </a:r>
            <a:r>
              <a:rPr lang="en-US" altLang="zh-CN" sz="2800">
                <a:latin typeface="Arial"/>
                <a:ea typeface="宋体" pitchFamily="2" charset="-122"/>
              </a:rPr>
              <a:t>“</a:t>
            </a:r>
            <a:r>
              <a:rPr lang="en-US" altLang="zh-CN" sz="2800">
                <a:ea typeface="宋体" pitchFamily="2" charset="-122"/>
              </a:rPr>
              <a:t>well</a:t>
            </a:r>
            <a:r>
              <a:rPr lang="en-US" altLang="zh-CN" sz="2800">
                <a:latin typeface="Arial"/>
                <a:ea typeface="宋体" pitchFamily="2" charset="-122"/>
              </a:rPr>
              <a:t>”</a:t>
            </a:r>
            <a:r>
              <a:rPr lang="en-US" altLang="zh-CN" sz="2800">
                <a:ea typeface="宋体" pitchFamily="2" charset="-122"/>
              </a:rPr>
              <a:t>?</a:t>
            </a:r>
          </a:p>
          <a:p>
            <a:r>
              <a:rPr lang="en-US" altLang="zh-CN" sz="2800">
                <a:ea typeface="宋体" pitchFamily="2" charset="-122"/>
              </a:rPr>
              <a:t>So long as there are unregulated, secret hedge funds, they could always buy ownership through hedge funds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New regulatory structures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NOT sufficient to rely on self-regulation</a:t>
            </a:r>
          </a:p>
          <a:p>
            <a:pPr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More transparency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Reducing scope for conflicts of interests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Repeal of Glass Steagall was a mistake</a:t>
            </a:r>
          </a:p>
          <a:p>
            <a:pPr lvl="2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Exacerbated conflicts of interest</a:t>
            </a:r>
          </a:p>
          <a:p>
            <a:pPr lvl="3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Evidenced in Enron, Worldcom</a:t>
            </a:r>
          </a:p>
          <a:p>
            <a:pPr lvl="2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And extended government bail-outs</a:t>
            </a:r>
          </a:p>
          <a:p>
            <a:pPr lvl="3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Bear Stearns unprecedented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But this is not enough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Regulating incentives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At least when it comes to those dealing with regulated institutions (banks, fiduciaries)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Consumer product safety commission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What risks are products supposed to manage?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Are the products </a:t>
            </a:r>
            <a:r>
              <a:rPr lang="en-US" altLang="zh-CN" sz="2400">
                <a:latin typeface="Arial"/>
                <a:ea typeface="宋体" pitchFamily="2" charset="-122"/>
              </a:rPr>
              <a:t>“</a:t>
            </a:r>
            <a:r>
              <a:rPr lang="en-US" altLang="zh-CN" sz="2400">
                <a:ea typeface="宋体" pitchFamily="2" charset="-122"/>
              </a:rPr>
              <a:t>safe</a:t>
            </a:r>
            <a:r>
              <a:rPr lang="en-US" altLang="zh-CN" sz="2400">
                <a:latin typeface="Arial"/>
                <a:ea typeface="宋体" pitchFamily="2" charset="-122"/>
              </a:rPr>
              <a:t>”</a:t>
            </a:r>
            <a:r>
              <a:rPr lang="en-US" altLang="zh-CN" sz="2400">
                <a:ea typeface="宋体" pitchFamily="2" charset="-122"/>
              </a:rPr>
              <a:t>?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Do they do what they are supposed to do?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Presumption that there is no such thing as a free lunch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Attention to regulatory capture</a:t>
            </a:r>
          </a:p>
          <a:p>
            <a:pPr>
              <a:lnSpc>
                <a:spcPct val="80000"/>
              </a:lnSpc>
            </a:pPr>
            <a:r>
              <a:rPr lang="en-US" altLang="zh-CN" sz="2800">
                <a:ea typeface="宋体" pitchFamily="2" charset="-122"/>
              </a:rPr>
              <a:t>Financial Markets Regulatory Commission</a:t>
            </a:r>
          </a:p>
          <a:p>
            <a:pPr lvl="1">
              <a:lnSpc>
                <a:spcPct val="80000"/>
              </a:lnSpc>
            </a:pPr>
            <a:r>
              <a:rPr lang="en-US" altLang="zh-CN" sz="2400">
                <a:ea typeface="宋体" pitchFamily="2" charset="-122"/>
              </a:rPr>
              <a:t>Need to look at markets as a whole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Global Financial Integration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The world has become increasingly integrated</a:t>
            </a:r>
          </a:p>
          <a:p>
            <a:pPr lvl="1"/>
            <a:r>
              <a:rPr lang="en-US" altLang="zh-CN">
                <a:ea typeface="宋体" pitchFamily="2" charset="-122"/>
              </a:rPr>
              <a:t>Implying that there is more interdependence</a:t>
            </a:r>
          </a:p>
          <a:p>
            <a:r>
              <a:rPr lang="en-US" altLang="zh-CN">
                <a:ea typeface="宋体" pitchFamily="2" charset="-122"/>
              </a:rPr>
              <a:t>Problems in one part of the global economic system have ramifications for the entire system</a:t>
            </a:r>
          </a:p>
          <a:p>
            <a:pPr lvl="1"/>
            <a:r>
              <a:rPr lang="en-US" altLang="zh-CN">
                <a:ea typeface="宋体" pitchFamily="2" charset="-122"/>
              </a:rPr>
              <a:t>Implying that there is more need for global collective action</a:t>
            </a:r>
          </a:p>
          <a:p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Need for Global Collective Action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>But we have neither the institutions, nor the mindsets, with which to do this effectively, and democratically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There is greater need for institutions, like the IMF, to regulate the global international financial markets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But confidence in these institutions has never been lower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Failed to do anything about global imbalances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Failed to do anything about inadequate regulations</a:t>
            </a:r>
          </a:p>
          <a:p>
            <a:pPr lvl="3"/>
            <a:r>
              <a:rPr lang="en-US" altLang="zh-CN" sz="1800">
                <a:ea typeface="宋体" pitchFamily="2" charset="-122"/>
              </a:rPr>
              <a:t>Flawed proposal to strengthen bank regulation</a:t>
            </a:r>
          </a:p>
          <a:p>
            <a:endParaRPr lang="en-US" altLang="zh-CN" sz="28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Global Imbalances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Massive U.S. borrowing from abroad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$850 billion in 2006 alone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U.S. blames China (undervalued yuan)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But even if China revalued its currency and completely eliminated its trade surplus, and even if China</a:t>
            </a:r>
            <a:r>
              <a:rPr lang="en-US" altLang="zh-CN" sz="2000">
                <a:latin typeface="Arial"/>
                <a:ea typeface="宋体" pitchFamily="2" charset="-122"/>
              </a:rPr>
              <a:t>’</a:t>
            </a:r>
            <a:r>
              <a:rPr lang="en-US" altLang="zh-CN" sz="2000">
                <a:ea typeface="宋体" pitchFamily="2" charset="-122"/>
              </a:rPr>
              <a:t>s surplus translated dollar-for-dollar into a reduction of U.S. trade deficit, the U.S. trade deficit would still be massive, reduced to </a:t>
            </a:r>
            <a:r>
              <a:rPr lang="en-US" altLang="zh-CN" sz="2000">
                <a:latin typeface="Arial"/>
                <a:ea typeface="宋体" pitchFamily="2" charset="-122"/>
              </a:rPr>
              <a:t>“</a:t>
            </a:r>
            <a:r>
              <a:rPr lang="en-US" altLang="zh-CN" sz="2000">
                <a:ea typeface="宋体" pitchFamily="2" charset="-122"/>
              </a:rPr>
              <a:t>only</a:t>
            </a:r>
            <a:r>
              <a:rPr lang="en-US" altLang="zh-CN" sz="2000">
                <a:latin typeface="Arial"/>
                <a:ea typeface="宋体" pitchFamily="2" charset="-122"/>
              </a:rPr>
              <a:t>”</a:t>
            </a:r>
            <a:r>
              <a:rPr lang="en-US" altLang="zh-CN" sz="2000">
                <a:ea typeface="宋体" pitchFamily="2" charset="-122"/>
              </a:rPr>
              <a:t>  $720 billion  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More likely scenario is that the deficit would be little changed, as U.S. buys textiles from Bangladesh and other countries</a:t>
            </a:r>
          </a:p>
          <a:p>
            <a:pPr lvl="2">
              <a:lnSpc>
                <a:spcPct val="90000"/>
              </a:lnSpc>
            </a:pPr>
            <a:r>
              <a:rPr lang="en-US" altLang="zh-CN" sz="1800">
                <a:ea typeface="宋体" pitchFamily="2" charset="-122"/>
              </a:rPr>
              <a:t>US simply trying to shift blame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Genuine worry is potential disorderly unwinding</a:t>
            </a:r>
          </a:p>
          <a:p>
            <a:pPr>
              <a:lnSpc>
                <a:spcPct val="90000"/>
              </a:lnSpc>
            </a:pPr>
            <a:endParaRPr lang="zh-CN" altLang="en-US" sz="2400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200">
                <a:ea typeface="宋体" pitchFamily="2" charset="-122"/>
              </a:rPr>
              <a:t>Making Globalization Work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229600" cy="4530725"/>
          </a:xfrm>
        </p:spPr>
        <p:txBody>
          <a:bodyPr/>
          <a:lstStyle/>
          <a:p>
            <a:r>
              <a:rPr lang="en-US" altLang="zh-CN" sz="3000">
                <a:ea typeface="宋体" pitchFamily="2" charset="-122"/>
              </a:rPr>
              <a:t>Failure of IMF not a surprise</a:t>
            </a:r>
          </a:p>
          <a:p>
            <a:r>
              <a:rPr lang="en-US" altLang="zh-CN" sz="3000">
                <a:ea typeface="宋体" pitchFamily="2" charset="-122"/>
              </a:rPr>
              <a:t>U.S. major source of global imbalances</a:t>
            </a:r>
          </a:p>
          <a:p>
            <a:r>
              <a:rPr lang="en-US" altLang="zh-CN" sz="3000">
                <a:ea typeface="宋体" pitchFamily="2" charset="-122"/>
              </a:rPr>
              <a:t>Inadequate regulation in U.S. having global consequences</a:t>
            </a:r>
          </a:p>
          <a:p>
            <a:r>
              <a:rPr lang="en-US" altLang="zh-CN" sz="3000">
                <a:ea typeface="宋体" pitchFamily="2" charset="-122"/>
              </a:rPr>
              <a:t>But U.S. has veto power at the IMF</a:t>
            </a:r>
          </a:p>
          <a:p>
            <a:pPr lvl="1"/>
            <a:r>
              <a:rPr lang="en-US" altLang="zh-CN" sz="2600">
                <a:ea typeface="宋体" pitchFamily="2" charset="-122"/>
              </a:rPr>
              <a:t>IMF not likely to be aggressive in criticizing U.S.</a:t>
            </a:r>
          </a:p>
          <a:p>
            <a:pPr lvl="1"/>
            <a:r>
              <a:rPr lang="en-US" altLang="zh-CN" sz="2600">
                <a:ea typeface="宋体" pitchFamily="2" charset="-122"/>
              </a:rPr>
              <a:t>Contributes to undermining credibility of IMF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Other Institutions Also Not Working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G-8 most important informal institution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Major issues: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Global imbalances</a:t>
            </a:r>
          </a:p>
          <a:p>
            <a:pPr lvl="2">
              <a:lnSpc>
                <a:spcPct val="90000"/>
              </a:lnSpc>
            </a:pPr>
            <a:r>
              <a:rPr lang="en-US" altLang="zh-CN" sz="1800">
                <a:ea typeface="宋体" pitchFamily="2" charset="-122"/>
              </a:rPr>
              <a:t>Blame China, but China is not there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Sovereign Wealth Funds</a:t>
            </a:r>
          </a:p>
          <a:p>
            <a:pPr lvl="2">
              <a:lnSpc>
                <a:spcPct val="90000"/>
              </a:lnSpc>
            </a:pPr>
            <a:r>
              <a:rPr lang="en-US" altLang="zh-CN" sz="1800">
                <a:ea typeface="宋体" pitchFamily="2" charset="-122"/>
              </a:rPr>
              <a:t>But sovereign funds are not there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Global warming</a:t>
            </a:r>
          </a:p>
          <a:p>
            <a:pPr lvl="2">
              <a:lnSpc>
                <a:spcPct val="90000"/>
              </a:lnSpc>
            </a:pPr>
            <a:r>
              <a:rPr lang="en-US" altLang="zh-CN" sz="1800">
                <a:ea typeface="宋体" pitchFamily="2" charset="-122"/>
              </a:rPr>
              <a:t>Blame developing countries</a:t>
            </a:r>
          </a:p>
          <a:p>
            <a:pPr lvl="2">
              <a:lnSpc>
                <a:spcPct val="90000"/>
              </a:lnSpc>
            </a:pPr>
            <a:r>
              <a:rPr lang="en-US" altLang="zh-CN" sz="1800">
                <a:ea typeface="宋体" pitchFamily="2" charset="-122"/>
              </a:rPr>
              <a:t>But developing countries are not there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Not good enough just to invite them to lunch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Without consulting on agenda or communique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Especially when communique is issued before lunch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Ideology can not only cause problems, but can impede in their resolution</a:t>
            </a:r>
          </a:p>
          <a:p>
            <a:r>
              <a:rPr lang="en-US" altLang="zh-CN">
                <a:ea typeface="宋体" pitchFamily="2" charset="-122"/>
              </a:rPr>
              <a:t>Once again, the rich and well-off are being bailed out, but the poor are being left to manage on their own</a:t>
            </a:r>
          </a:p>
          <a:p>
            <a:pPr lvl="1"/>
            <a:r>
              <a:rPr lang="en-US" altLang="zh-CN">
                <a:ea typeface="宋体" pitchFamily="2" charset="-122"/>
              </a:rPr>
              <a:t>Contributing to America</a:t>
            </a:r>
            <a:r>
              <a:rPr lang="en-US" altLang="zh-CN">
                <a:latin typeface="Arial"/>
                <a:ea typeface="宋体" pitchFamily="2" charset="-122"/>
              </a:rPr>
              <a:t>’</a:t>
            </a:r>
            <a:r>
              <a:rPr lang="en-US" altLang="zh-CN">
                <a:ea typeface="宋体" pitchFamily="2" charset="-122"/>
              </a:rPr>
              <a:t>s growing inequality and sense of social injustice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Need Better Cooperation in Global Financial Markets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r>
              <a:rPr lang="en-US" altLang="zh-CN">
                <a:ea typeface="宋体" pitchFamily="2" charset="-122"/>
              </a:rPr>
              <a:t>Macroeconomic cooperation</a:t>
            </a:r>
          </a:p>
          <a:p>
            <a:r>
              <a:rPr lang="en-US" altLang="zh-CN">
                <a:ea typeface="宋体" pitchFamily="2" charset="-122"/>
              </a:rPr>
              <a:t>Cooperation on regulation</a:t>
            </a:r>
          </a:p>
          <a:p>
            <a:r>
              <a:rPr lang="en-US" altLang="zh-CN">
                <a:ea typeface="宋体" pitchFamily="2" charset="-122"/>
              </a:rPr>
              <a:t>But voices of developing countries have to be heard</a:t>
            </a:r>
          </a:p>
          <a:p>
            <a:pPr lvl="1"/>
            <a:r>
              <a:rPr lang="en-US" altLang="zh-CN">
                <a:ea typeface="宋体" pitchFamily="2" charset="-122"/>
              </a:rPr>
              <a:t>Reform institutions</a:t>
            </a:r>
          </a:p>
          <a:p>
            <a:pPr lvl="1"/>
            <a:r>
              <a:rPr lang="en-US" altLang="zh-CN">
                <a:ea typeface="宋体" pitchFamily="2" charset="-122"/>
              </a:rPr>
              <a:t>Reform governance</a:t>
            </a:r>
          </a:p>
          <a:p>
            <a:r>
              <a:rPr lang="en-US" altLang="zh-CN">
                <a:ea typeface="宋体" pitchFamily="2" charset="-122"/>
              </a:rPr>
              <a:t>Will need some more fundamental reforms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Fundamental Reforms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>
                <a:ea typeface="宋体" pitchFamily="2" charset="-122"/>
              </a:rPr>
              <a:t>After 1997-98 global financial crisis, discussion of fundamental reform in global financial architecture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Nothing came of it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Consistent with suspicions at time that U.S. did not want any change</a:t>
            </a:r>
          </a:p>
          <a:p>
            <a:pPr>
              <a:lnSpc>
                <a:spcPct val="90000"/>
              </a:lnSpc>
            </a:pPr>
            <a:r>
              <a:rPr lang="en-US" altLang="zh-CN" sz="2800">
                <a:ea typeface="宋体" pitchFamily="2" charset="-122"/>
              </a:rPr>
              <a:t>What kinds of policies exacerbate </a:t>
            </a:r>
            <a:r>
              <a:rPr lang="en-US" altLang="zh-CN" sz="2800">
                <a:latin typeface="Arial"/>
                <a:ea typeface="宋体" pitchFamily="2" charset="-122"/>
              </a:rPr>
              <a:t>“</a:t>
            </a:r>
            <a:r>
              <a:rPr lang="en-US" altLang="zh-CN" sz="2800">
                <a:ea typeface="宋体" pitchFamily="2" charset="-122"/>
              </a:rPr>
              <a:t>contagion,</a:t>
            </a:r>
            <a:r>
              <a:rPr lang="en-US" altLang="zh-CN" sz="2800">
                <a:latin typeface="Arial"/>
                <a:ea typeface="宋体" pitchFamily="2" charset="-122"/>
              </a:rPr>
              <a:t>”</a:t>
            </a:r>
            <a:r>
              <a:rPr lang="en-US" altLang="zh-CN" sz="2800">
                <a:ea typeface="宋体" pitchFamily="2" charset="-122"/>
              </a:rPr>
              <a:t> contribute to </a:t>
            </a:r>
            <a:r>
              <a:rPr lang="en-US" altLang="zh-CN" sz="2800">
                <a:latin typeface="Arial"/>
                <a:ea typeface="宋体" pitchFamily="2" charset="-122"/>
              </a:rPr>
              <a:t>“</a:t>
            </a:r>
            <a:r>
              <a:rPr lang="en-US" altLang="zh-CN" sz="2800">
                <a:ea typeface="宋体" pitchFamily="2" charset="-122"/>
              </a:rPr>
              <a:t>automatic destabilizers</a:t>
            </a:r>
            <a:r>
              <a:rPr lang="en-US" altLang="zh-CN" sz="2800">
                <a:latin typeface="Arial"/>
                <a:ea typeface="宋体" pitchFamily="2" charset="-122"/>
              </a:rPr>
              <a:t>”</a:t>
            </a:r>
            <a:r>
              <a:rPr lang="en-US" altLang="zh-CN" sz="2800">
                <a:ea typeface="宋体" pitchFamily="2" charset="-122"/>
              </a:rPr>
              <a:t>?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Many of IMF and banking regulatory policies may contribute to instability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Fundamental Reforms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530725"/>
          </a:xfrm>
        </p:spPr>
        <p:txBody>
          <a:bodyPr/>
          <a:lstStyle/>
          <a:p>
            <a:r>
              <a:rPr lang="en-US" altLang="zh-CN">
                <a:ea typeface="宋体" pitchFamily="2" charset="-122"/>
              </a:rPr>
              <a:t>Developing countries still bear brunt of interest and exchange rate risk</a:t>
            </a:r>
          </a:p>
          <a:p>
            <a:pPr lvl="1"/>
            <a:r>
              <a:rPr lang="en-US" altLang="zh-CN">
                <a:ea typeface="宋体" pitchFamily="2" charset="-122"/>
              </a:rPr>
              <a:t>International institutions should bear larger share of risk</a:t>
            </a:r>
          </a:p>
          <a:p>
            <a:r>
              <a:rPr lang="en-US" altLang="zh-CN">
                <a:ea typeface="宋体" pitchFamily="2" charset="-122"/>
              </a:rPr>
              <a:t>No mechanism for restructuring sovereign debt</a:t>
            </a:r>
          </a:p>
          <a:p>
            <a:r>
              <a:rPr lang="en-US" altLang="zh-CN">
                <a:ea typeface="宋体" pitchFamily="2" charset="-122"/>
              </a:rPr>
              <a:t>Global reserve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Global Reserve System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Dollar-based system is fraying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US has been consumer of last resort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US has been debtor of last resort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Contributes to instability and cannot work in the long-run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As dollar debts accumulate, confidence in dollar erodes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Inequitable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Developing countries lending U.S. huge amounts of money at low interest rates</a:t>
            </a:r>
          </a:p>
          <a:p>
            <a:pPr lvl="1">
              <a:lnSpc>
                <a:spcPct val="90000"/>
              </a:lnSpc>
            </a:pPr>
            <a:r>
              <a:rPr lang="en-US" altLang="zh-CN" sz="2000">
                <a:ea typeface="宋体" pitchFamily="2" charset="-122"/>
              </a:rPr>
              <a:t>Net transfer to U.S. is greater than foreign aid U.S. gives to developing countries</a:t>
            </a:r>
          </a:p>
          <a:p>
            <a:pPr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Dual (dollar/euro) reserve system may be even more unstable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altLang="zh-CN">
                <a:ea typeface="宋体" pitchFamily="2" charset="-122"/>
              </a:rPr>
              <a:t>We CAN make globalization work </a:t>
            </a:r>
          </a:p>
          <a:p>
            <a:endParaRPr lang="en-US" altLang="zh-CN">
              <a:ea typeface="宋体" pitchFamily="2" charset="-122"/>
            </a:endParaRPr>
          </a:p>
          <a:p>
            <a:r>
              <a:rPr lang="en-US" altLang="zh-CN">
                <a:ea typeface="宋体" pitchFamily="2" charset="-122"/>
              </a:rPr>
              <a:t>Or at least work much better </a:t>
            </a:r>
          </a:p>
          <a:p>
            <a:endParaRPr lang="en-US" altLang="zh-CN">
              <a:ea typeface="宋体" pitchFamily="2" charset="-122"/>
            </a:endParaRPr>
          </a:p>
          <a:p>
            <a:r>
              <a:rPr lang="en-US" altLang="zh-CN">
                <a:ea typeface="宋体" pitchFamily="2" charset="-122"/>
              </a:rPr>
              <a:t>Both for the developing and the developed world</a:t>
            </a:r>
          </a:p>
          <a:p>
            <a:pPr>
              <a:buFont typeface="Wingdings" pitchFamily="2" charset="2"/>
              <a:buNone/>
            </a:pPr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But if we are to do this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We have to learn the lessons of the current economic crisis</a:t>
            </a:r>
          </a:p>
          <a:p>
            <a:pPr lvl="1"/>
            <a:r>
              <a:rPr lang="en-US" altLang="zh-CN">
                <a:ea typeface="宋体" pitchFamily="2" charset="-122"/>
              </a:rPr>
              <a:t>Market fundamentalism does not work</a:t>
            </a:r>
          </a:p>
          <a:p>
            <a:pPr lvl="1"/>
            <a:r>
              <a:rPr lang="en-US" altLang="zh-CN">
                <a:ea typeface="宋体" pitchFamily="2" charset="-122"/>
              </a:rPr>
              <a:t>Need to have good regulatory structures</a:t>
            </a:r>
          </a:p>
          <a:p>
            <a:r>
              <a:rPr lang="en-US" altLang="zh-CN">
                <a:ea typeface="宋体" pitchFamily="2" charset="-122"/>
              </a:rPr>
              <a:t>We have to have fundamental reforms in the governance of the global economic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Global consequences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2800">
                <a:ea typeface="宋体" pitchFamily="2" charset="-122"/>
              </a:rPr>
              <a:t>Inadequate regulations in U.S.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But foreign regulators trusted U.S.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U.S. allowed to export its toxic financial products abroad</a:t>
            </a:r>
          </a:p>
          <a:p>
            <a:r>
              <a:rPr lang="en-US" altLang="zh-CN" sz="2800">
                <a:ea typeface="宋体" pitchFamily="2" charset="-122"/>
              </a:rPr>
              <a:t>Causing weakness in foreign financial systems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Mitigating impact in US of bad behavior and bad policies</a:t>
            </a:r>
          </a:p>
          <a:p>
            <a:r>
              <a:rPr lang="en-US" altLang="zh-CN" sz="2800">
                <a:ea typeface="宋体" pitchFamily="2" charset="-122"/>
              </a:rPr>
              <a:t>US icons bailed out by sovereign wealth funds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itchFamily="2" charset="-122"/>
              </a:rPr>
              <a:t>Slowdown in US will have global consequences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US still largest economy in world</a:t>
            </a:r>
          </a:p>
          <a:p>
            <a:pPr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No such thing as decoupling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Though effects may be reduced by new sources of growth</a:t>
            </a:r>
          </a:p>
          <a:p>
            <a:pPr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But US is exporting its downturn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Similar to </a:t>
            </a:r>
            <a:r>
              <a:rPr lang="en-US" altLang="zh-CN">
                <a:latin typeface="Arial"/>
                <a:ea typeface="宋体" pitchFamily="2" charset="-122"/>
              </a:rPr>
              <a:t>“</a:t>
            </a:r>
            <a:r>
              <a:rPr lang="en-US" altLang="zh-CN">
                <a:ea typeface="宋体" pitchFamily="2" charset="-122"/>
              </a:rPr>
              <a:t>beggar thy neighbor</a:t>
            </a:r>
            <a:r>
              <a:rPr lang="en-US" altLang="zh-CN">
                <a:latin typeface="Arial"/>
                <a:ea typeface="宋体" pitchFamily="2" charset="-122"/>
              </a:rPr>
              <a:t>”</a:t>
            </a:r>
            <a:r>
              <a:rPr lang="en-US" altLang="zh-CN">
                <a:ea typeface="宋体" pitchFamily="2" charset="-122"/>
              </a:rPr>
              <a:t> policies of Great Depression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But this time through competitive devaluation</a:t>
            </a:r>
          </a:p>
          <a:p>
            <a:pPr>
              <a:lnSpc>
                <a:spcPct val="90000"/>
              </a:lnSpc>
            </a:pPr>
            <a:endParaRPr lang="zh-CN" altLang="en-US"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219200"/>
          </a:xfrm>
        </p:spPr>
        <p:txBody>
          <a:bodyPr/>
          <a:lstStyle/>
          <a:p>
            <a:r>
              <a:rPr lang="en-US" altLang="zh-CN" sz="4000">
                <a:ea typeface="宋体" pitchFamily="2" charset="-122"/>
              </a:rPr>
              <a:t>Flawed Proposal to Strengthen Bank Regulation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>
                <a:ea typeface="宋体" pitchFamily="2" charset="-122"/>
              </a:rPr>
              <a:t>Basle II relies on risk management systems of major banks and risk assessments of rating agencies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Both have been shown to be highly flawed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Both seemed to have believed in financial alchemy</a:t>
            </a:r>
          </a:p>
          <a:p>
            <a:pPr lvl="1">
              <a:lnSpc>
                <a:spcPct val="90000"/>
              </a:lnSpc>
            </a:pPr>
            <a:r>
              <a:rPr lang="en-US" altLang="zh-CN" sz="2400">
                <a:ea typeface="宋体" pitchFamily="2" charset="-122"/>
              </a:rPr>
              <a:t>Securitization converted low-grade loans into AAA rated financial products</a:t>
            </a:r>
          </a:p>
          <a:p>
            <a:pPr>
              <a:lnSpc>
                <a:spcPct val="90000"/>
              </a:lnSpc>
            </a:pPr>
            <a:r>
              <a:rPr lang="en-US" altLang="zh-CN" sz="2800">
                <a:ea typeface="宋体" pitchFamily="2" charset="-122"/>
              </a:rPr>
              <a:t>Ultimate example of market fundamentalism:  relying on market to regulate itself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Failures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Failure to understand correlated risks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And how banks, using similar models, can give rise to correlated risks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Failure to understand systemic risk has systemic consequences</a:t>
            </a:r>
          </a:p>
          <a:p>
            <a:pPr lvl="2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Including risks facing market insurers</a:t>
            </a:r>
          </a:p>
          <a:p>
            <a:pPr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Failure to understand fat-tailed distributions</a:t>
            </a:r>
          </a:p>
          <a:p>
            <a:pPr lvl="1">
              <a:lnSpc>
                <a:spcPct val="90000"/>
              </a:lnSpc>
            </a:pPr>
            <a:r>
              <a:rPr lang="en-US" altLang="zh-CN">
                <a:ea typeface="宋体" pitchFamily="2" charset="-122"/>
              </a:rPr>
              <a:t>With </a:t>
            </a:r>
            <a:r>
              <a:rPr lang="en-US" altLang="zh-CN">
                <a:latin typeface="Arial"/>
                <a:ea typeface="宋体" pitchFamily="2" charset="-122"/>
              </a:rPr>
              <a:t>“</a:t>
            </a:r>
            <a:r>
              <a:rPr lang="en-US" altLang="zh-CN">
                <a:ea typeface="宋体" pitchFamily="2" charset="-122"/>
              </a:rPr>
              <a:t>once in a hundred years</a:t>
            </a:r>
            <a:r>
              <a:rPr lang="en-US" altLang="zh-CN">
                <a:latin typeface="Arial"/>
                <a:ea typeface="宋体" pitchFamily="2" charset="-122"/>
              </a:rPr>
              <a:t>”</a:t>
            </a:r>
            <a:r>
              <a:rPr lang="en-US" altLang="zh-CN">
                <a:ea typeface="宋体" pitchFamily="2" charset="-122"/>
              </a:rPr>
              <a:t> events occurring every decade!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itchFamily="2" charset="-122"/>
              </a:rPr>
              <a:t>Failures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30725"/>
          </a:xfrm>
        </p:spPr>
        <p:txBody>
          <a:bodyPr/>
          <a:lstStyle/>
          <a:p>
            <a:r>
              <a:rPr lang="en-US" altLang="zh-CN" sz="2800">
                <a:ea typeface="宋体" pitchFamily="2" charset="-122"/>
              </a:rPr>
              <a:t>Failure to understand the economics of securitization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Understood advantages of diversification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Failed to understand problems of information asymmetries associated with securitization</a:t>
            </a:r>
          </a:p>
          <a:p>
            <a:pPr lvl="2"/>
            <a:r>
              <a:rPr lang="en-US" altLang="zh-CN" sz="2000">
                <a:ea typeface="宋体" pitchFamily="2" charset="-122"/>
              </a:rPr>
              <a:t>Including possibilities of </a:t>
            </a:r>
            <a:r>
              <a:rPr lang="en-US" altLang="zh-CN" sz="2000">
                <a:latin typeface="Arial"/>
                <a:ea typeface="宋体" pitchFamily="2" charset="-122"/>
              </a:rPr>
              <a:t>“</a:t>
            </a:r>
            <a:r>
              <a:rPr lang="en-US" altLang="zh-CN" sz="2000">
                <a:ea typeface="宋体" pitchFamily="2" charset="-122"/>
              </a:rPr>
              <a:t>bad actors</a:t>
            </a:r>
            <a:r>
              <a:rPr lang="en-US" altLang="zh-CN" sz="2000">
                <a:latin typeface="Arial"/>
                <a:ea typeface="宋体" pitchFamily="2" charset="-122"/>
              </a:rPr>
              <a:t>”</a:t>
            </a:r>
            <a:r>
              <a:rPr lang="en-US" altLang="zh-CN" sz="2000">
                <a:ea typeface="宋体" pitchFamily="2" charset="-122"/>
              </a:rPr>
              <a:t>, i.e., distorted appraisals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Failed to understand problems of re-negotiation</a:t>
            </a:r>
          </a:p>
          <a:p>
            <a:pPr lvl="1"/>
            <a:r>
              <a:rPr lang="en-US" altLang="zh-CN" sz="2400">
                <a:ea typeface="宋体" pitchFamily="2" charset="-122"/>
              </a:rPr>
              <a:t>Contrast with </a:t>
            </a:r>
            <a:r>
              <a:rPr lang="en-US" altLang="zh-CN" sz="2400">
                <a:latin typeface="Arial"/>
                <a:ea typeface="宋体" pitchFamily="2" charset="-122"/>
              </a:rPr>
              <a:t>“</a:t>
            </a:r>
            <a:r>
              <a:rPr lang="en-US" altLang="zh-CN" sz="2400">
                <a:ea typeface="宋体" pitchFamily="2" charset="-122"/>
              </a:rPr>
              <a:t>old model</a:t>
            </a:r>
            <a:r>
              <a:rPr lang="en-US" altLang="zh-CN" sz="2400">
                <a:latin typeface="Arial"/>
                <a:ea typeface="宋体" pitchFamily="2" charset="-122"/>
              </a:rPr>
              <a:t>”</a:t>
            </a:r>
            <a:r>
              <a:rPr lang="en-US" altLang="zh-CN" sz="2400">
                <a:ea typeface="宋体" pitchFamily="2" charset="-122"/>
              </a:rPr>
              <a:t> where banks originated loans, kept them, and re-negotiated if necessary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01072124">
  <a:themeElements>
    <a:clrScheme name="01072124 3">
      <a:dk1>
        <a:srgbClr val="5F5F5F"/>
      </a:dk1>
      <a:lt1>
        <a:srgbClr val="DEF6F1"/>
      </a:lt1>
      <a:dk2>
        <a:srgbClr val="B2B2B2"/>
      </a:dk2>
      <a:lt2>
        <a:srgbClr val="969696"/>
      </a:lt2>
      <a:accent1>
        <a:srgbClr val="E6E6E6"/>
      </a:accent1>
      <a:accent2>
        <a:srgbClr val="8DC6FF"/>
      </a:accent2>
      <a:accent3>
        <a:srgbClr val="ECFAF7"/>
      </a:accent3>
      <a:accent4>
        <a:srgbClr val="505050"/>
      </a:accent4>
      <a:accent5>
        <a:srgbClr val="F0F0F0"/>
      </a:accent5>
      <a:accent6>
        <a:srgbClr val="7FB3E7"/>
      </a:accent6>
      <a:hlink>
        <a:srgbClr val="0066CC"/>
      </a:hlink>
      <a:folHlink>
        <a:srgbClr val="0000FF"/>
      </a:folHlink>
    </a:clrScheme>
    <a:fontScheme name="01072124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01072124 1">
        <a:dk1>
          <a:srgbClr val="0099FF"/>
        </a:dk1>
        <a:lt1>
          <a:srgbClr val="FFFFFF"/>
        </a:lt1>
        <a:dk2>
          <a:srgbClr val="0099FF"/>
        </a:dk2>
        <a:lt2>
          <a:srgbClr val="808080"/>
        </a:lt2>
        <a:accent1>
          <a:srgbClr val="B9D6E5"/>
        </a:accent1>
        <a:accent2>
          <a:srgbClr val="333399"/>
        </a:accent2>
        <a:accent3>
          <a:srgbClr val="FFFFFF"/>
        </a:accent3>
        <a:accent4>
          <a:srgbClr val="0082DA"/>
        </a:accent4>
        <a:accent5>
          <a:srgbClr val="D9E8F0"/>
        </a:accent5>
        <a:accent6>
          <a:srgbClr val="2D2D8A"/>
        </a:accent6>
        <a:hlink>
          <a:srgbClr val="3366CC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72124 2">
        <a:dk1>
          <a:srgbClr val="808080"/>
        </a:dk1>
        <a:lt1>
          <a:srgbClr val="FFFFFF"/>
        </a:lt1>
        <a:dk2>
          <a:srgbClr val="0066CC"/>
        </a:dk2>
        <a:lt2>
          <a:srgbClr val="969696"/>
        </a:lt2>
        <a:accent1>
          <a:srgbClr val="DDDDDD"/>
        </a:accent1>
        <a:accent2>
          <a:srgbClr val="33CCFF"/>
        </a:accent2>
        <a:accent3>
          <a:srgbClr val="FFFFFF"/>
        </a:accent3>
        <a:accent4>
          <a:srgbClr val="6C6C6C"/>
        </a:accent4>
        <a:accent5>
          <a:srgbClr val="EBEBEB"/>
        </a:accent5>
        <a:accent6>
          <a:srgbClr val="2DB9E7"/>
        </a:accent6>
        <a:hlink>
          <a:srgbClr val="CC3300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72124 3">
        <a:dk1>
          <a:srgbClr val="5F5F5F"/>
        </a:dk1>
        <a:lt1>
          <a:srgbClr val="DEF6F1"/>
        </a:lt1>
        <a:dk2>
          <a:srgbClr val="B2B2B2"/>
        </a:dk2>
        <a:lt2>
          <a:srgbClr val="969696"/>
        </a:lt2>
        <a:accent1>
          <a:srgbClr val="E6E6E6"/>
        </a:accent1>
        <a:accent2>
          <a:srgbClr val="8DC6FF"/>
        </a:accent2>
        <a:accent3>
          <a:srgbClr val="ECFAF7"/>
        </a:accent3>
        <a:accent4>
          <a:srgbClr val="505050"/>
        </a:accent4>
        <a:accent5>
          <a:srgbClr val="F0F0F0"/>
        </a:accent5>
        <a:accent6>
          <a:srgbClr val="7FB3E7"/>
        </a:accent6>
        <a:hlink>
          <a:srgbClr val="0066CC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72124 4">
        <a:dk1>
          <a:srgbClr val="3366CC"/>
        </a:dk1>
        <a:lt1>
          <a:srgbClr val="FFFFFF"/>
        </a:lt1>
        <a:dk2>
          <a:srgbClr val="66CCFF"/>
        </a:dk2>
        <a:lt2>
          <a:srgbClr val="808080"/>
        </a:lt2>
        <a:accent1>
          <a:srgbClr val="B4DCFF"/>
        </a:accent1>
        <a:accent2>
          <a:srgbClr val="CCCCFF"/>
        </a:accent2>
        <a:accent3>
          <a:srgbClr val="FFFFFF"/>
        </a:accent3>
        <a:accent4>
          <a:srgbClr val="2A56AE"/>
        </a:accent4>
        <a:accent5>
          <a:srgbClr val="D6EB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72124 5">
        <a:dk1>
          <a:srgbClr val="808080"/>
        </a:dk1>
        <a:lt1>
          <a:srgbClr val="FFFFD9"/>
        </a:lt1>
        <a:dk2>
          <a:srgbClr val="3366CC"/>
        </a:dk2>
        <a:lt2>
          <a:srgbClr val="777777"/>
        </a:lt2>
        <a:accent1>
          <a:srgbClr val="EBEECA"/>
        </a:accent1>
        <a:accent2>
          <a:srgbClr val="99CCFF"/>
        </a:accent2>
        <a:accent3>
          <a:srgbClr val="FFFFE9"/>
        </a:accent3>
        <a:accent4>
          <a:srgbClr val="6C6C6C"/>
        </a:accent4>
        <a:accent5>
          <a:srgbClr val="F3F5E1"/>
        </a:accent5>
        <a:accent6>
          <a:srgbClr val="8AB9E7"/>
        </a:accent6>
        <a:hlink>
          <a:srgbClr val="2901BB"/>
        </a:hlink>
        <a:folHlink>
          <a:srgbClr val="FF7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72124 6">
        <a:dk1>
          <a:srgbClr val="3366CC"/>
        </a:dk1>
        <a:lt1>
          <a:srgbClr val="008080"/>
        </a:lt1>
        <a:dk2>
          <a:srgbClr val="3399FF"/>
        </a:dk2>
        <a:lt2>
          <a:srgbClr val="005A58"/>
        </a:lt2>
        <a:accent1>
          <a:srgbClr val="8BC2FF"/>
        </a:accent1>
        <a:accent2>
          <a:srgbClr val="FFFFCC"/>
        </a:accent2>
        <a:accent3>
          <a:srgbClr val="AAC0C0"/>
        </a:accent3>
        <a:accent4>
          <a:srgbClr val="2A56AE"/>
        </a:accent4>
        <a:accent5>
          <a:srgbClr val="C4DDFF"/>
        </a:accent5>
        <a:accent6>
          <a:srgbClr val="E7E7B9"/>
        </a:accent6>
        <a:hlink>
          <a:srgbClr val="990000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72124 7">
        <a:dk1>
          <a:srgbClr val="666666"/>
        </a:dk1>
        <a:lt1>
          <a:srgbClr val="666699"/>
        </a:lt1>
        <a:dk2>
          <a:srgbClr val="99CCFF"/>
        </a:dk2>
        <a:lt2>
          <a:srgbClr val="3E3E5C"/>
        </a:lt2>
        <a:accent1>
          <a:srgbClr val="D2D2D2"/>
        </a:accent1>
        <a:accent2>
          <a:srgbClr val="8DC6FF"/>
        </a:accent2>
        <a:accent3>
          <a:srgbClr val="B8B8CA"/>
        </a:accent3>
        <a:accent4>
          <a:srgbClr val="565656"/>
        </a:accent4>
        <a:accent5>
          <a:srgbClr val="E5E5E5"/>
        </a:accent5>
        <a:accent6>
          <a:srgbClr val="7FB3E7"/>
        </a:accent6>
        <a:hlink>
          <a:srgbClr val="0066FF"/>
        </a:hlink>
        <a:folHlink>
          <a:srgbClr val="FF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72124 8">
        <a:dk1>
          <a:srgbClr val="5C1F00"/>
        </a:dk1>
        <a:lt1>
          <a:srgbClr val="9C3408"/>
        </a:lt1>
        <a:dk2>
          <a:srgbClr val="800000"/>
        </a:dk2>
        <a:lt2>
          <a:srgbClr val="73BCFF"/>
        </a:lt2>
        <a:accent1>
          <a:srgbClr val="D99965"/>
        </a:accent1>
        <a:accent2>
          <a:srgbClr val="3366CC"/>
        </a:accent2>
        <a:accent3>
          <a:srgbClr val="C0AAAA"/>
        </a:accent3>
        <a:accent4>
          <a:srgbClr val="852B06"/>
        </a:accent4>
        <a:accent5>
          <a:srgbClr val="E9CAB8"/>
        </a:accent5>
        <a:accent6>
          <a:srgbClr val="2D5CB9"/>
        </a:accent6>
        <a:hlink>
          <a:srgbClr val="D3EBFF"/>
        </a:hlink>
        <a:folHlink>
          <a:srgbClr val="FED3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72124 9">
        <a:dk1>
          <a:srgbClr val="336699"/>
        </a:dk1>
        <a:lt1>
          <a:srgbClr val="1270AA"/>
        </a:lt1>
        <a:dk2>
          <a:srgbClr val="000000"/>
        </a:dk2>
        <a:lt2>
          <a:srgbClr val="66CCFF"/>
        </a:lt2>
        <a:accent1>
          <a:srgbClr val="AAE1FA"/>
        </a:accent1>
        <a:accent2>
          <a:srgbClr val="0033CC"/>
        </a:accent2>
        <a:accent3>
          <a:srgbClr val="AAAAAA"/>
        </a:accent3>
        <a:accent4>
          <a:srgbClr val="0E5F91"/>
        </a:accent4>
        <a:accent5>
          <a:srgbClr val="D2EEFC"/>
        </a:accent5>
        <a:accent6>
          <a:srgbClr val="002DB9"/>
        </a:accent6>
        <a:hlink>
          <a:srgbClr val="FF7500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72124 10">
        <a:dk1>
          <a:srgbClr val="003366"/>
        </a:dk1>
        <a:lt1>
          <a:srgbClr val="A9A9A9"/>
        </a:lt1>
        <a:dk2>
          <a:srgbClr val="000099"/>
        </a:dk2>
        <a:lt2>
          <a:srgbClr val="66CCFF"/>
        </a:lt2>
        <a:accent1>
          <a:srgbClr val="336699"/>
        </a:accent1>
        <a:accent2>
          <a:srgbClr val="3333FF"/>
        </a:accent2>
        <a:accent3>
          <a:srgbClr val="AAAACA"/>
        </a:accent3>
        <a:accent4>
          <a:srgbClr val="909090"/>
        </a:accent4>
        <a:accent5>
          <a:srgbClr val="ADB8CA"/>
        </a:accent5>
        <a:accent6>
          <a:srgbClr val="2D2DE7"/>
        </a:accent6>
        <a:hlink>
          <a:srgbClr val="66CC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E6E6E6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0F0F0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4D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D6EB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EBEECA"/>
        </a:accent1>
        <a:accent2>
          <a:srgbClr val="DBFF75"/>
        </a:accent2>
        <a:accent3>
          <a:srgbClr val="FFFFE9"/>
        </a:accent3>
        <a:accent4>
          <a:srgbClr val="000000"/>
        </a:accent4>
        <a:accent5>
          <a:srgbClr val="F3F5E1"/>
        </a:accent5>
        <a:accent6>
          <a:srgbClr val="C6E769"/>
        </a:accent6>
        <a:hlink>
          <a:srgbClr val="8FA418"/>
        </a:hlink>
        <a:folHlink>
          <a:srgbClr val="FF7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6">
        <a:dk1>
          <a:srgbClr val="58572B"/>
        </a:dk1>
        <a:lt1>
          <a:srgbClr val="008080"/>
        </a:lt1>
        <a:dk2>
          <a:srgbClr val="FFFF99"/>
        </a:dk2>
        <a:lt2>
          <a:srgbClr val="005A58"/>
        </a:lt2>
        <a:accent1>
          <a:srgbClr val="CCCC99"/>
        </a:accent1>
        <a:accent2>
          <a:srgbClr val="FFFFCC"/>
        </a:accent2>
        <a:accent3>
          <a:srgbClr val="AAC0C0"/>
        </a:accent3>
        <a:accent4>
          <a:srgbClr val="4A4923"/>
        </a:accent4>
        <a:accent5>
          <a:srgbClr val="E2E2CA"/>
        </a:accent5>
        <a:accent6>
          <a:srgbClr val="E7E7B9"/>
        </a:accent6>
        <a:hlink>
          <a:srgbClr val="9900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01072124</Template>
  <TotalTime>1132</TotalTime>
  <Words>2742</Words>
  <Application>Microsoft Office PowerPoint</Application>
  <PresentationFormat>On-screen Show (4:3)</PresentationFormat>
  <Paragraphs>337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45</vt:i4>
      </vt:variant>
    </vt:vector>
  </HeadingPairs>
  <TitlesOfParts>
    <vt:vector size="54" baseType="lpstr">
      <vt:lpstr>Arial</vt:lpstr>
      <vt:lpstr>Arial Black</vt:lpstr>
      <vt:lpstr>Times New Roman</vt:lpstr>
      <vt:lpstr>Verdana</vt:lpstr>
      <vt:lpstr>Wingdings</vt:lpstr>
      <vt:lpstr>宋体</vt:lpstr>
      <vt:lpstr>01072124</vt:lpstr>
      <vt:lpstr>1_Custom Design</vt:lpstr>
      <vt:lpstr>Globe</vt:lpstr>
      <vt:lpstr>AMERICA'S FINANCIAL CRISIS: LESSONS FOR CHINA </vt:lpstr>
      <vt:lpstr>Profound Lessons Concerning Market Economies</vt:lpstr>
      <vt:lpstr>Slide 3</vt:lpstr>
      <vt:lpstr>Slide 4</vt:lpstr>
      <vt:lpstr>Global consequences</vt:lpstr>
      <vt:lpstr>Slowdown in US will have global consequences</vt:lpstr>
      <vt:lpstr>Flawed Proposal to Strengthen Bank Regulation</vt:lpstr>
      <vt:lpstr>Failures</vt:lpstr>
      <vt:lpstr>Failures</vt:lpstr>
      <vt:lpstr>Intellectual incoherence</vt:lpstr>
      <vt:lpstr>A Closer Look at the Current Problem</vt:lpstr>
      <vt:lpstr>The Sub-Prime Mortgage Crisis</vt:lpstr>
      <vt:lpstr>Foul Play</vt:lpstr>
      <vt:lpstr>Bad Advice and  Complicity of Regulators</vt:lpstr>
      <vt:lpstr>What were They Thinking?</vt:lpstr>
      <vt:lpstr>The Credit Crunch </vt:lpstr>
      <vt:lpstr>The Problem is Huge</vt:lpstr>
      <vt:lpstr>What was going on?</vt:lpstr>
      <vt:lpstr>Impending Recession</vt:lpstr>
      <vt:lpstr>Underlying Macroeconomic Problem</vt:lpstr>
      <vt:lpstr>A Cover-Up?</vt:lpstr>
      <vt:lpstr>The Game is Over</vt:lpstr>
      <vt:lpstr>What will Replace Consumption?</vt:lpstr>
      <vt:lpstr>Can Monetary Policy do the Trick?</vt:lpstr>
      <vt:lpstr>Flawed Fed Strategy</vt:lpstr>
      <vt:lpstr>Fiscal Stimulus?</vt:lpstr>
      <vt:lpstr>Other Features of Stimulus</vt:lpstr>
      <vt:lpstr>What Else Should Have Been Done?</vt:lpstr>
      <vt:lpstr>Slide 29</vt:lpstr>
      <vt:lpstr>Sovereign Wealth Funds</vt:lpstr>
      <vt:lpstr>Worries about Sovereign Wealth Funds</vt:lpstr>
      <vt:lpstr>G-7 Solutions Not Well Thought Out</vt:lpstr>
      <vt:lpstr>New regulatory structures</vt:lpstr>
      <vt:lpstr>Slide 34</vt:lpstr>
      <vt:lpstr>Global Financial Integration</vt:lpstr>
      <vt:lpstr>Need for Global Collective Action</vt:lpstr>
      <vt:lpstr>Global Imbalances</vt:lpstr>
      <vt:lpstr>Making Globalization Work</vt:lpstr>
      <vt:lpstr>Other Institutions Also Not Working</vt:lpstr>
      <vt:lpstr>Need Better Cooperation in Global Financial Markets</vt:lpstr>
      <vt:lpstr>Fundamental Reforms</vt:lpstr>
      <vt:lpstr>Fundamental Reforms</vt:lpstr>
      <vt:lpstr>Global Reserve System</vt:lpstr>
      <vt:lpstr>Slide 44</vt:lpstr>
      <vt:lpstr>But if we are to do this</vt:lpstr>
    </vt:vector>
  </TitlesOfParts>
  <Company>Columbia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Globalization Work:  Global Financial Markets in an Era of Turbulence</dc:title>
  <dc:creator>Joseph Stiglitz</dc:creator>
  <cp:lastModifiedBy>jb2632</cp:lastModifiedBy>
  <cp:revision>14</cp:revision>
  <dcterms:created xsi:type="dcterms:W3CDTF">2008-02-10T18:21:20Z</dcterms:created>
  <dcterms:modified xsi:type="dcterms:W3CDTF">2010-03-04T20:49:57Z</dcterms:modified>
</cp:coreProperties>
</file>