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74" r:id="rId7"/>
    <p:sldId id="260" r:id="rId8"/>
    <p:sldId id="268" r:id="rId9"/>
    <p:sldId id="272" r:id="rId10"/>
    <p:sldId id="273" r:id="rId11"/>
    <p:sldId id="261" r:id="rId12"/>
    <p:sldId id="269" r:id="rId13"/>
    <p:sldId id="270" r:id="rId14"/>
    <p:sldId id="262" r:id="rId15"/>
    <p:sldId id="263" r:id="rId16"/>
    <p:sldId id="275" r:id="rId17"/>
    <p:sldId id="264" r:id="rId18"/>
    <p:sldId id="26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5C789-EED4-4FAB-A56D-F46922F4372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8D258-2ABD-4B7A-A2DB-5624AEC654D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7A274-3986-4F08-84C6-E25A78A4F3A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D2AB5-D48B-44BC-95CD-6A7F3E5CB1E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7264A-E8E8-40C8-8367-1941774C583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191B0-5FFF-4C17-AFAD-3AE558CBAE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1D0F3-EC43-4F34-BFC8-BC8BA352C79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832D1-0753-4FCC-A231-54A1EA2EA20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EDFA1-112B-4EFB-B1A0-671AAD85B72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A4089-217B-4FDB-BDE4-7A58AF422EB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ABFB-7DDF-440D-9841-837C11D6EDD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BB578F1E-31DD-4F39-8B69-A7DDE4D119B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4000">
                <a:solidFill>
                  <a:schemeClr val="accent2"/>
                </a:solidFill>
                <a:ea typeface="宋体" pitchFamily="2" charset="-122"/>
              </a:rPr>
              <a:t>TOWARDS A MORE SUSTAINABLE GROWTH STRATEGY FOR CHINA</a:t>
            </a:r>
            <a:r>
              <a:rPr lang="en-US" altLang="zh-CN" sz="4000">
                <a:ea typeface="宋体" pitchFamily="2" charset="-122"/>
              </a:rPr>
              <a:t> </a:t>
            </a:r>
            <a:endParaRPr lang="zh-CN" altLang="en-US" sz="4000"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 dirty="0">
                <a:ea typeface="宋体" pitchFamily="2" charset="-122"/>
              </a:rPr>
              <a:t>Joseph E. Stiglitz</a:t>
            </a:r>
          </a:p>
          <a:p>
            <a:pPr>
              <a:lnSpc>
                <a:spcPct val="80000"/>
              </a:lnSpc>
            </a:pPr>
            <a:r>
              <a:rPr lang="en-US" altLang="zh-CN" sz="2800" dirty="0">
                <a:ea typeface="宋体" pitchFamily="2" charset="-122"/>
              </a:rPr>
              <a:t>China Development Forum</a:t>
            </a:r>
          </a:p>
          <a:p>
            <a:pPr>
              <a:lnSpc>
                <a:spcPct val="80000"/>
              </a:lnSpc>
            </a:pPr>
            <a:r>
              <a:rPr lang="en-US" altLang="zh-CN" sz="2800" dirty="0">
                <a:ea typeface="宋体" pitchFamily="2" charset="-122"/>
              </a:rPr>
              <a:t>Beijing</a:t>
            </a:r>
          </a:p>
          <a:p>
            <a:pPr>
              <a:lnSpc>
                <a:spcPct val="80000"/>
              </a:lnSpc>
            </a:pPr>
            <a:r>
              <a:rPr lang="en-US" altLang="zh-CN" sz="2800" dirty="0">
                <a:ea typeface="宋体" pitchFamily="2" charset="-122"/>
              </a:rPr>
              <a:t>March 2008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Challenge of designing appropriate regulatory framework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Not just in financial markets, but product safety, workplace and worker protection, environment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Can lead to a more productive economy and a more harmonious society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Not so much a question of too much or too little regulation, but the design of an </a:t>
            </a:r>
            <a:r>
              <a:rPr lang="en-US" altLang="zh-CN" sz="2800" i="1">
                <a:ea typeface="宋体" pitchFamily="2" charset="-122"/>
              </a:rPr>
              <a:t>efficient, fair </a:t>
            </a:r>
            <a:r>
              <a:rPr lang="en-US" altLang="zh-CN" sz="2800">
                <a:ea typeface="宋体" pitchFamily="2" charset="-122"/>
              </a:rPr>
              <a:t>and </a:t>
            </a:r>
            <a:r>
              <a:rPr lang="en-US" altLang="zh-CN" sz="2800" i="1">
                <a:ea typeface="宋体" pitchFamily="2" charset="-122"/>
              </a:rPr>
              <a:t>effective </a:t>
            </a:r>
            <a:r>
              <a:rPr lang="en-US" altLang="zh-CN" sz="2800">
                <a:ea typeface="宋体" pitchFamily="2" charset="-122"/>
              </a:rPr>
              <a:t>regulatory system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Disclosure requirements, reducing scope for conflicts of interests, mitigating externalities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Complement tax and expenditure policies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Distributional concerns cannot be ignored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40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Inequality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Magnitude of inequality means that distributive impacts have to be an important part of every policy decision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Design of property rights legal framework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Design of regulatory system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Design of tax system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Warning about excessive reliance on value-added tax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Example—exchange rate policy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In past, adjustment would have had adverse effects on farmers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But with increasing food prices, these effects are no longer the center of concern</a:t>
            </a:r>
          </a:p>
          <a:p>
            <a:pPr lvl="3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Rice price has increased 75% in past year</a:t>
            </a:r>
          </a:p>
          <a:p>
            <a:pPr lvl="3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To 25 year high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But the impacts on inflation, cost of living in urban sector becomes more important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Exchange rate policy will help change structure of the economy</a:t>
            </a:r>
          </a:p>
          <a:p>
            <a:pPr lvl="3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Reduce dependence on exports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zh-CN" altLang="en-US" sz="16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Weakening social protections go counter to harmonious society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And may even interfere with future productivity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Most Chinese have no health insurance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Families may be bankrupted by lack of health care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Some estimate that 1 million children are not in school because parents cannot afford fees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China falling behind others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Over past decade, China has spent less on education and health than Brazil </a:t>
            </a:r>
            <a:r>
              <a:rPr lang="en-US" altLang="zh-CN" sz="2400" b="1">
                <a:solidFill>
                  <a:schemeClr val="folHlink"/>
                </a:solidFill>
                <a:ea typeface="宋体" pitchFamily="2" charset="-122"/>
              </a:rPr>
              <a:t>as % of GDP (Education, 2002-2005:  1.9% versus 4.4%; Health:  around 5% vs. 8.8%; from 1978 to 2003, government share in health expenditures halved)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Contrast between India and China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Trickle down economics doesn’t work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Strategy of “Grow first, then deal with problems of inequality” won’t work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Lack of investment in health, education of children has decade-long effects</a:t>
            </a:r>
          </a:p>
          <a:p>
            <a:pPr lvl="2">
              <a:lnSpc>
                <a:spcPct val="80000"/>
              </a:lnSpc>
            </a:pPr>
            <a:r>
              <a:rPr lang="en-US" altLang="zh-CN" sz="2000" i="1">
                <a:ea typeface="宋体" pitchFamily="2" charset="-122"/>
              </a:rPr>
              <a:t>Political economy:  </a:t>
            </a:r>
            <a:r>
              <a:rPr lang="en-US" altLang="zh-CN" sz="2000">
                <a:ea typeface="宋体" pitchFamily="2" charset="-122"/>
              </a:rPr>
              <a:t>wealth inequalities generate pressures to preserve status quo, distort political process</a:t>
            </a:r>
          </a:p>
          <a:p>
            <a:pPr lvl="3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Most obvious in case of lobbyists, special interests, campaign contributions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China now has the resources to deal with the problem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Increased income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Increased share of GDP going to government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Environment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New IPCC report reflects growing awareness of the problem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Will affect all countries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Matter of global social justice</a:t>
            </a:r>
          </a:p>
          <a:p>
            <a:pPr>
              <a:lnSpc>
                <a:spcPct val="80000"/>
              </a:lnSpc>
            </a:pPr>
            <a:r>
              <a:rPr lang="en-US" altLang="zh-CN" sz="2400" i="1">
                <a:ea typeface="宋体" pitchFamily="2" charset="-122"/>
              </a:rPr>
              <a:t>Global problem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Requiring global solution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China slated to become largest emitter in world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Over past 30 years, emissions have grown 2.5 fold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1990-2004 have been growing at rate of 7.8%--slight increase in emissions efficiency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Though not in per capita terms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Still, much higher emissions per dollar of GDP than OECD countries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Many other “local” environmental problems (water, air, toxic wastes)</a:t>
            </a:r>
          </a:p>
          <a:p>
            <a:pPr lvl="1">
              <a:lnSpc>
                <a:spcPct val="80000"/>
              </a:lnSpc>
            </a:pPr>
            <a:endParaRPr lang="zh-CN" altLang="en-US" sz="2000" i="1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Environmental taxes may be most efficient and effective way of dealing with problems in large market economy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Makes more sense to tax bad things than good things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Additional revenues can be used to address other social needs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Including carbon taxes, recycling taxes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Further benefit—help move China away from dependence on resource intensive manufactured exports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Warding off initiative for “border adjustments” 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Hopefully, China’s leadership would be followed by other countries</a:t>
            </a:r>
          </a:p>
          <a:p>
            <a:pPr lvl="1">
              <a:lnSpc>
                <a:spcPct val="80000"/>
              </a:lnSpc>
            </a:pPr>
            <a:endParaRPr lang="en-US" altLang="zh-CN" sz="2400">
              <a:ea typeface="宋体" pitchFamily="2" charset="-122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An Alternative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China could auction off emission permits</a:t>
            </a:r>
          </a:p>
          <a:p>
            <a:r>
              <a:rPr lang="en-US" altLang="zh-CN">
                <a:ea typeface="宋体" pitchFamily="2" charset="-122"/>
              </a:rPr>
              <a:t>With revenues being used to achieve broad social, environmental, and economic objectives</a:t>
            </a:r>
          </a:p>
          <a:p>
            <a:pPr lvl="1"/>
            <a:r>
              <a:rPr lang="en-US" altLang="zh-CN">
                <a:ea typeface="宋体" pitchFamily="2" charset="-122"/>
              </a:rPr>
              <a:t>Problems of inequality</a:t>
            </a:r>
          </a:p>
          <a:p>
            <a:pPr lvl="1"/>
            <a:r>
              <a:rPr lang="en-US" altLang="zh-CN">
                <a:ea typeface="宋体" pitchFamily="2" charset="-122"/>
              </a:rPr>
              <a:t>Investments in innovation</a:t>
            </a:r>
          </a:p>
          <a:p>
            <a:pPr lvl="1"/>
            <a:r>
              <a:rPr lang="en-US" altLang="zh-CN">
                <a:ea typeface="宋体" pitchFamily="2" charset="-122"/>
              </a:rPr>
              <a:t>reforestation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But taxes alone are not enough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Regulations and standards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transportation, power plants, buildings cover large fraction of emission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May be particularly important given long life of assets</a:t>
            </a:r>
          </a:p>
          <a:p>
            <a:r>
              <a:rPr lang="en-US" altLang="zh-CN" sz="2800">
                <a:ea typeface="宋体" pitchFamily="2" charset="-122"/>
              </a:rPr>
              <a:t>Government investments and urban planning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Public transportation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Design of cities</a:t>
            </a:r>
          </a:p>
          <a:p>
            <a:pPr lvl="2"/>
            <a:r>
              <a:rPr lang="en-US" altLang="zh-CN" sz="2000" i="1">
                <a:ea typeface="宋体" pitchFamily="2" charset="-122"/>
              </a:rPr>
              <a:t>Green</a:t>
            </a:r>
            <a:r>
              <a:rPr lang="en-US" altLang="zh-CN" sz="2000">
                <a:ea typeface="宋体" pitchFamily="2" charset="-122"/>
              </a:rPr>
              <a:t> cities can also be more livable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There is a place for planning even in a market economy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Part of the balanced role discussed earlier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pitchFamily="2" charset="-122"/>
              </a:rPr>
              <a:t>A dynamic economy and a dynamic society requires constant change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CN" sz="2800">
                <a:ea typeface="宋体" pitchFamily="2" charset="-122"/>
              </a:rPr>
              <a:t>A new economic model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Resource profligate life-styles of West are not viable in the long run—the planet cannot survive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Innovation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Focusing on saving resources, not saving labor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Changing economic model can lead to a more harmonious society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Leading in these changes will provide China with a competitive edge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And lay the foundations for long term, robust growth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30 years of reform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Enormous successes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In growth—average growth rate of  9.8% </a:t>
            </a:r>
            <a:r>
              <a:rPr lang="en-US" altLang="zh-CN" sz="2400">
                <a:solidFill>
                  <a:schemeClr val="accent2"/>
                </a:solidFill>
                <a:ea typeface="宋体" pitchFamily="2" charset="-122"/>
              </a:rPr>
              <a:t>(8.4% GDP per capita),</a:t>
            </a:r>
            <a:r>
              <a:rPr lang="en-US" altLang="zh-CN" sz="2400">
                <a:ea typeface="宋体" pitchFamily="2" charset="-122"/>
              </a:rPr>
              <a:t> historically unprecedented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Moving more than 300 million people out of poverty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Becoming the world’s fourth largest economy</a:t>
            </a:r>
            <a:r>
              <a:rPr lang="en-US" altLang="zh-CN" sz="2400" b="1">
                <a:ea typeface="宋体" pitchFamily="2" charset="-122"/>
              </a:rPr>
              <a:t>, </a:t>
            </a:r>
            <a:r>
              <a:rPr lang="en-US" altLang="zh-CN" sz="2400">
                <a:ea typeface="宋体" pitchFamily="2" charset="-122"/>
              </a:rPr>
              <a:t>the </a:t>
            </a:r>
            <a:r>
              <a:rPr lang="en-US" altLang="zh-CN" sz="2400">
                <a:solidFill>
                  <a:schemeClr val="accent2"/>
                </a:solidFill>
                <a:ea typeface="宋体" pitchFamily="2" charset="-122"/>
              </a:rPr>
              <a:t>third</a:t>
            </a:r>
            <a:r>
              <a:rPr lang="en-US" altLang="zh-CN" sz="2400" b="1">
                <a:ea typeface="宋体" pitchFamily="2" charset="-122"/>
              </a:rPr>
              <a:t> </a:t>
            </a:r>
            <a:r>
              <a:rPr lang="en-US" altLang="zh-CN" sz="2400">
                <a:ea typeface="宋体" pitchFamily="2" charset="-122"/>
              </a:rPr>
              <a:t>largest trading economy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Constantly adapting economic strategies to changing situations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Movement towards the market economy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TVE’s, Joint Ventures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Joining the WTO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Building a harmonious society</a:t>
            </a:r>
          </a:p>
          <a:p>
            <a:pPr lvl="1">
              <a:lnSpc>
                <a:spcPct val="80000"/>
              </a:lnSpc>
            </a:pPr>
            <a:endParaRPr lang="en-US" altLang="zh-CN" sz="2400">
              <a:ea typeface="宋体" pitchFamily="2" charset="-122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New Challenges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Growing Inequality (Ginii coefficient grown from </a:t>
            </a:r>
            <a:r>
              <a:rPr lang="en-US" altLang="zh-CN" sz="2800">
                <a:solidFill>
                  <a:schemeClr val="accent2"/>
                </a:solidFill>
                <a:ea typeface="宋体" pitchFamily="2" charset="-122"/>
              </a:rPr>
              <a:t>.29</a:t>
            </a:r>
            <a:r>
              <a:rPr lang="en-US" altLang="zh-CN" sz="2800">
                <a:ea typeface="宋体" pitchFamily="2" charset="-122"/>
              </a:rPr>
              <a:t> to .47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Including urban rural, migrant/permanent residents, geographical disparities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Including access to education and health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Point of reference:  U.S. .41; India, .31; Japan, </a:t>
            </a:r>
            <a:r>
              <a:rPr lang="en-US" altLang="zh-CN" sz="2400">
                <a:solidFill>
                  <a:schemeClr val="accent2"/>
                </a:solidFill>
                <a:ea typeface="宋体" pitchFamily="2" charset="-122"/>
              </a:rPr>
              <a:t>.25</a:t>
            </a:r>
            <a:r>
              <a:rPr lang="en-US" altLang="zh-CN" sz="2400">
                <a:ea typeface="宋体" pitchFamily="2" charset="-122"/>
              </a:rPr>
              <a:t>   ; Sweden </a:t>
            </a:r>
            <a:r>
              <a:rPr lang="en-US" altLang="zh-CN" sz="2400">
                <a:solidFill>
                  <a:schemeClr val="accent2"/>
                </a:solidFill>
                <a:ea typeface="宋体" pitchFamily="2" charset="-122"/>
              </a:rPr>
              <a:t>.25</a:t>
            </a:r>
            <a:r>
              <a:rPr lang="en-US" altLang="zh-CN" sz="2400" b="1">
                <a:ea typeface="宋体" pitchFamily="2" charset="-122"/>
              </a:rPr>
              <a:t>; </a:t>
            </a:r>
            <a:r>
              <a:rPr lang="en-US" altLang="zh-CN" sz="2400">
                <a:ea typeface="宋体" pitchFamily="2" charset="-122"/>
              </a:rPr>
              <a:t>Brazil, .53</a:t>
            </a:r>
          </a:p>
          <a:p>
            <a:r>
              <a:rPr lang="en-US" altLang="zh-CN" sz="2800">
                <a:ea typeface="宋体" pitchFamily="2" charset="-122"/>
              </a:rPr>
              <a:t>Excessive dependence on exports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High savings rate (</a:t>
            </a:r>
            <a:r>
              <a:rPr lang="en-US" altLang="zh-CN" sz="2400">
                <a:solidFill>
                  <a:schemeClr val="accent2"/>
                </a:solidFill>
                <a:ea typeface="宋体" pitchFamily="2" charset="-122"/>
              </a:rPr>
              <a:t>42%)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Growing global protectionism</a:t>
            </a:r>
          </a:p>
          <a:p>
            <a:endParaRPr lang="en-US" altLang="zh-CN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New Challenges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Environmental challenges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Growth has put huge strains on the economy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New global challenges of global warming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Limited success in curbing energy usage and emissions 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China second largest energy consumer and source of carbon emissions (may be no. ! Source of emissions by end of year)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In spite of marked increases in energy efficiency (4.4% rate in 2004)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China increasingly dependent on imported energy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Adapting China’s economic model to changing situation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As a result of China’s own success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And the changing global landscape</a:t>
            </a:r>
          </a:p>
          <a:p>
            <a:pPr lvl="1">
              <a:lnSpc>
                <a:spcPct val="90000"/>
              </a:lnSpc>
            </a:pPr>
            <a:r>
              <a:rPr lang="en-US" altLang="zh-CN" sz="2000" b="1">
                <a:ea typeface="宋体" pitchFamily="2" charset="-122"/>
              </a:rPr>
              <a:t>Has been hallmark of China’s success in the past</a:t>
            </a:r>
          </a:p>
          <a:p>
            <a:pPr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KEY CHALLENGE:  MAINTAINING ROBUST GROWTH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Sustainable growth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Economically sustainable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Environmentally sustainable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Socially sustainable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Important to use appropriate measures of success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What you measure affects what you strive for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Accounting frameworks are important for firms but also governments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GDP is a bad measure, HDI is a better measure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But there is a need to include resource depletion and environmental degradation (green GDP)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Metrics of inequality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New global effort (OECD, Commission on the Measurement of Economic Performance and Social Progress)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Even more important for developing countries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CN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11</a:t>
            </a:r>
            <a:r>
              <a:rPr lang="en-US" altLang="zh-CN" baseline="30000">
                <a:ea typeface="宋体" pitchFamily="2" charset="-122"/>
              </a:rPr>
              <a:t>th</a:t>
            </a:r>
            <a:r>
              <a:rPr lang="en-US" altLang="zh-CN">
                <a:ea typeface="宋体" pitchFamily="2" charset="-122"/>
              </a:rPr>
              <a:t> five-year </a:t>
            </a:r>
            <a:r>
              <a:rPr lang="en-US" altLang="zh-CN">
                <a:solidFill>
                  <a:schemeClr val="accent2"/>
                </a:solidFill>
                <a:ea typeface="宋体" pitchFamily="2" charset="-122"/>
              </a:rPr>
              <a:t>plan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11</a:t>
            </a:r>
            <a:r>
              <a:rPr lang="en-US" altLang="zh-CN" sz="2800" baseline="30000">
                <a:ea typeface="宋体" pitchFamily="2" charset="-122"/>
              </a:rPr>
              <a:t>th</a:t>
            </a:r>
            <a:r>
              <a:rPr lang="en-US" altLang="zh-CN" sz="2800">
                <a:ea typeface="宋体" pitchFamily="2" charset="-122"/>
              </a:rPr>
              <a:t> five-year plan laid out framework for dealing with many of these challenges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Including establishing a new economic model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For example, </a:t>
            </a:r>
            <a:r>
              <a:rPr lang="en-US" altLang="zh-CN" sz="2000">
                <a:solidFill>
                  <a:schemeClr val="accent2"/>
                </a:solidFill>
                <a:ea typeface="宋体" pitchFamily="2" charset="-122"/>
              </a:rPr>
              <a:t>new socialist countryside strategy</a:t>
            </a:r>
            <a:r>
              <a:rPr lang="en-US" altLang="zh-CN" sz="2000">
                <a:ea typeface="宋体" pitchFamily="2" charset="-122"/>
              </a:rPr>
              <a:t> </a:t>
            </a:r>
            <a:endParaRPr lang="en-US" altLang="zh-CN" sz="2000" b="1">
              <a:ea typeface="宋体" pitchFamily="2" charset="-122"/>
            </a:endParaRP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New innovation strategies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Less dependence on exports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More concern for the environment, growing inequalities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Need to create the institutional infrastructure for the market economy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But changes, e.g.  in the global economy, new understandings of the importance of global warming,  highlight need to strengthen key elements of that strategy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Lessons from the looming downturn in the U.S.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Inadequate regulatory structures can have profound economic and social consequences</a:t>
            </a:r>
          </a:p>
          <a:p>
            <a:pPr lvl="1"/>
            <a:r>
              <a:rPr lang="en-US" altLang="zh-CN">
                <a:ea typeface="宋体" pitchFamily="2" charset="-122"/>
              </a:rPr>
              <a:t>Market fundamentalism is wrong</a:t>
            </a:r>
          </a:p>
          <a:p>
            <a:pPr lvl="2"/>
            <a:r>
              <a:rPr lang="en-US" altLang="zh-CN">
                <a:ea typeface="宋体" pitchFamily="2" charset="-122"/>
              </a:rPr>
              <a:t>Markets are not self-regulating</a:t>
            </a:r>
          </a:p>
          <a:p>
            <a:pPr lvl="3"/>
            <a:r>
              <a:rPr lang="en-US" altLang="zh-CN">
                <a:ea typeface="宋体" pitchFamily="2" charset="-122"/>
              </a:rPr>
              <a:t>Notion that regulators could rely on banks’ own risk management systems and rating agencies was questionable</a:t>
            </a:r>
          </a:p>
          <a:p>
            <a:pPr lvl="3"/>
            <a:r>
              <a:rPr lang="en-US" altLang="zh-CN">
                <a:ea typeface="宋体" pitchFamily="2" charset="-122"/>
              </a:rPr>
              <a:t>Products that were supposed to mitigate risk increased it</a:t>
            </a:r>
          </a:p>
          <a:p>
            <a:pPr lvl="1"/>
            <a:endParaRPr lang="en-US" altLang="zh-CN">
              <a:ea typeface="宋体" pitchFamily="2" charset="-122"/>
            </a:endParaRPr>
          </a:p>
          <a:p>
            <a:pPr lvl="1"/>
            <a:endParaRPr lang="en-US" altLang="zh-CN">
              <a:ea typeface="宋体" pitchFamily="2" charset="-122"/>
            </a:endParaRPr>
          </a:p>
          <a:p>
            <a:pPr lvl="2"/>
            <a:endParaRPr lang="en-US" altLang="zh-CN">
              <a:ea typeface="宋体" pitchFamily="2" charset="-122"/>
            </a:endParaRPr>
          </a:p>
          <a:p>
            <a:pPr lvl="3"/>
            <a:endParaRPr lang="en-US" altLang="zh-CN">
              <a:ea typeface="宋体" pitchFamily="2" charset="-122"/>
            </a:endParaRPr>
          </a:p>
          <a:p>
            <a:pPr lvl="2"/>
            <a:endParaRPr lang="en-US" altLang="zh-CN">
              <a:ea typeface="宋体" pitchFamily="2" charset="-122"/>
            </a:endParaRPr>
          </a:p>
          <a:p>
            <a:pPr lvl="2">
              <a:buFontTx/>
              <a:buNone/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Long known lessons of economic theory, empirical evidence, and historical experience had been ignored</a:t>
            </a:r>
            <a:r>
              <a:rPr lang="en-US" altLang="zh-CN" sz="4000">
                <a:ea typeface="宋体" pitchFamily="2" charset="-122"/>
              </a:rPr>
              <a:t/>
            </a:r>
            <a:br>
              <a:rPr lang="en-US" altLang="zh-CN" sz="4000">
                <a:ea typeface="宋体" pitchFamily="2" charset="-122"/>
              </a:rPr>
            </a:br>
            <a:endParaRPr lang="en-US" altLang="zh-CN" sz="4000">
              <a:ea typeface="宋体" pitchFamily="2" charset="-122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Downside of securitization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new problems of information asymmetries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Broadened scope for conflicts of interest (e.g. in appraisals)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Models were badly flawed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Problems have been </a:t>
            </a:r>
            <a:r>
              <a:rPr lang="en-US" altLang="zh-CN" sz="2400" i="1">
                <a:ea typeface="宋体" pitchFamily="2" charset="-122"/>
              </a:rPr>
              <a:t>repeatedly </a:t>
            </a:r>
            <a:r>
              <a:rPr lang="en-US" altLang="zh-CN" sz="2400">
                <a:ea typeface="宋体" pitchFamily="2" charset="-122"/>
              </a:rPr>
              <a:t>noted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Fat-tailed distributions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Correlated risks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Systemic risk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New instruments were changing </a:t>
            </a:r>
            <a:r>
              <a:rPr lang="en-US" altLang="zh-CN" sz="2400" i="1">
                <a:ea typeface="宋体" pitchFamily="2" charset="-122"/>
              </a:rPr>
              <a:t>structure</a:t>
            </a:r>
            <a:r>
              <a:rPr lang="en-US" altLang="zh-CN" sz="2400">
                <a:ea typeface="宋体" pitchFamily="2" charset="-122"/>
              </a:rPr>
              <a:t>, implying inferences based on past were of limited relevance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As were incentive structures</a:t>
            </a:r>
          </a:p>
          <a:p>
            <a:pPr lvl="1">
              <a:lnSpc>
                <a:spcPct val="80000"/>
              </a:lnSpc>
            </a:pPr>
            <a:endParaRPr lang="en-US" altLang="zh-CN" sz="2400">
              <a:ea typeface="宋体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Loss of Balance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CN">
                <a:ea typeface="宋体" pitchFamily="2" charset="-122"/>
              </a:rPr>
              <a:t>Balance between the market and government</a:t>
            </a:r>
          </a:p>
          <a:p>
            <a:pPr lvl="2"/>
            <a:r>
              <a:rPr lang="en-US" altLang="zh-CN">
                <a:ea typeface="宋体" pitchFamily="2" charset="-122"/>
              </a:rPr>
              <a:t>Market did not even produce products that would help ordinary individuals manage their risks well </a:t>
            </a:r>
          </a:p>
          <a:p>
            <a:pPr lvl="1"/>
            <a:r>
              <a:rPr lang="en-US" altLang="zh-CN">
                <a:ea typeface="宋体" pitchFamily="2" charset="-122"/>
              </a:rPr>
              <a:t>Balance between “Wall Street” and “Main Street”</a:t>
            </a:r>
          </a:p>
          <a:p>
            <a:pPr lvl="2"/>
            <a:r>
              <a:rPr lang="en-US" altLang="zh-CN">
                <a:ea typeface="宋体" pitchFamily="2" charset="-122"/>
              </a:rPr>
              <a:t>Systemic effects on the credit, financial system, spill-over into the real sector </a:t>
            </a:r>
          </a:p>
          <a:p>
            <a:pPr lvl="2"/>
            <a:r>
              <a:rPr lang="en-US" altLang="zh-CN">
                <a:ea typeface="宋体" pitchFamily="2" charset="-122"/>
              </a:rPr>
              <a:t>2 million Americans are likely to lose their homes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11530</TotalTime>
  <Words>1302</Words>
  <Application>Microsoft Office PowerPoint</Application>
  <PresentationFormat>On-screen Show (4:3)</PresentationFormat>
  <Paragraphs>164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宋体</vt:lpstr>
      <vt:lpstr>Default Design</vt:lpstr>
      <vt:lpstr>TOWARDS A MORE SUSTAINABLE GROWTH STRATEGY FOR CHINA </vt:lpstr>
      <vt:lpstr>30 years of reform</vt:lpstr>
      <vt:lpstr>New Challenges</vt:lpstr>
      <vt:lpstr>New Challenges</vt:lpstr>
      <vt:lpstr>KEY CHALLENGE:  MAINTAINING ROBUST GROWTH</vt:lpstr>
      <vt:lpstr>11th five-year plan</vt:lpstr>
      <vt:lpstr>Lessons from the looming downturn in the U.S.</vt:lpstr>
      <vt:lpstr>Long known lessons of economic theory, empirical evidence, and historical experience had been ignored </vt:lpstr>
      <vt:lpstr>Loss of Balance</vt:lpstr>
      <vt:lpstr>Challenge of designing appropriate regulatory framework</vt:lpstr>
      <vt:lpstr>Inequality</vt:lpstr>
      <vt:lpstr>Weakening social protections go counter to harmonious society</vt:lpstr>
      <vt:lpstr>Slide 13</vt:lpstr>
      <vt:lpstr>Environment</vt:lpstr>
      <vt:lpstr>Slide 15</vt:lpstr>
      <vt:lpstr>An Alternative</vt:lpstr>
      <vt:lpstr>But taxes alone are not enough</vt:lpstr>
      <vt:lpstr>A dynamic economy and a dynamic society requires constant change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Stiglitz</dc:creator>
  <cp:lastModifiedBy>jb2632</cp:lastModifiedBy>
  <cp:revision>16</cp:revision>
  <dcterms:created xsi:type="dcterms:W3CDTF">2008-03-02T19:54:06Z</dcterms:created>
  <dcterms:modified xsi:type="dcterms:W3CDTF">2010-03-04T20:43:46Z</dcterms:modified>
</cp:coreProperties>
</file>