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76" r:id="rId13"/>
    <p:sldId id="266" r:id="rId14"/>
    <p:sldId id="267" r:id="rId15"/>
    <p:sldId id="268" r:id="rId16"/>
    <p:sldId id="269" r:id="rId17"/>
    <p:sldId id="279" r:id="rId18"/>
    <p:sldId id="270" r:id="rId19"/>
    <p:sldId id="271" r:id="rId20"/>
    <p:sldId id="272" r:id="rId21"/>
    <p:sldId id="273" r:id="rId22"/>
    <p:sldId id="274" r:id="rId23"/>
    <p:sldId id="275" r:id="rId24"/>
    <p:sldId id="27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41EF1-F8E2-493D-BD16-C25AB6A3688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6A834-1B76-4505-B004-1F38E9FE92B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199F2-332E-42BD-A1D8-C9EDBBAC184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2CF0F-84A1-40DB-AFAB-BC5AF6925F4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93025-C5AE-4D30-ABD8-0E1818DCAF8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58674-88D5-4F73-B073-6E6E478D615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70434-9F27-4081-9239-F0B61A07814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B4A8A-C6A0-4A92-AEEF-FEB2F53F09B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283E0-A8F9-418F-BEB2-D9C8C2724F9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1FB27-E32B-4F5B-9E3F-152490B85D7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679A5-0FFD-4159-8C38-7A9A76AC488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3369AE99-13A3-41ED-BECE-5996ACDF254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524000"/>
            <a:ext cx="8534400" cy="1470025"/>
          </a:xfrm>
        </p:spPr>
        <p:txBody>
          <a:bodyPr/>
          <a:lstStyle/>
          <a:p>
            <a:r>
              <a:rPr lang="en-US" altLang="zh-CN">
                <a:ea typeface="宋体" pitchFamily="2" charset="-122"/>
              </a:rPr>
              <a:t>Institutional Design for China's New Economic Growth Model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Joseph E. Stiglitz</a:t>
            </a:r>
          </a:p>
          <a:p>
            <a:r>
              <a:rPr lang="en-US" altLang="zh-CN">
                <a:ea typeface="宋体" pitchFamily="2" charset="-122"/>
              </a:rPr>
              <a:t>Beijing</a:t>
            </a:r>
          </a:p>
          <a:p>
            <a:r>
              <a:rPr lang="en-US" altLang="zh-CN">
                <a:ea typeface="宋体" pitchFamily="2" charset="-122"/>
              </a:rPr>
              <a:t>March 2007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>
                <a:ea typeface="宋体" pitchFamily="2" charset="-122"/>
              </a:rPr>
              <a:t>Western Technological Developments May Not be Consistent with China’s Social Goals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Pays to much attention to reducing demand for labor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Labor viewed mainly as a cost of production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Implying much effort directed at reducing demand for labor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If productivity grows at say 5%, then output must grow at more than 5% if there is to be any employment growth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From perspective of industrials, higher unemployment has another benefit—downward pressure on wages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Jobs are essential for a harmonious society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Especially when redistributive mechanisms are limited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Reducing demand for labor lowers wages, benefit to firms, but with the consequence of growing inequality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Pays too little attention to reducing the demands on the environment</a:t>
            </a:r>
          </a:p>
          <a:p>
            <a:pPr lvl="1"/>
            <a:r>
              <a:rPr lang="en-US" altLang="zh-CN">
                <a:ea typeface="宋体" pitchFamily="2" charset="-122"/>
              </a:rPr>
              <a:t>Market based incentives would help</a:t>
            </a:r>
          </a:p>
          <a:p>
            <a:pPr lvl="1"/>
            <a:r>
              <a:rPr lang="en-US" altLang="zh-CN">
                <a:ea typeface="宋体" pitchFamily="2" charset="-122"/>
              </a:rPr>
              <a:t>Carbon tax—makes more sense to tax “bads” than goods (like savings and work)</a:t>
            </a:r>
          </a:p>
          <a:p>
            <a:pPr lvl="2"/>
            <a:r>
              <a:rPr lang="en-US" altLang="zh-CN">
                <a:ea typeface="宋体" pitchFamily="2" charset="-122"/>
              </a:rPr>
              <a:t>Could provide needed impetus for a global agreement—around a common tax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Distortions between market incentives and social returns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Market prices don’t reflect social costs (environment, jobs)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Social return of an innovation is its arrival faster than it otherwise would have occurred; private return is monopoly rents that accrue to whoever is first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Innovation is </a:t>
            </a:r>
            <a:r>
              <a:rPr lang="en-US" altLang="zh-CN" sz="2400" i="1">
                <a:ea typeface="宋体" pitchFamily="2" charset="-122"/>
              </a:rPr>
              <a:t>endogenous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Both level and direction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Policies can affect both level and direction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Can have “equality-enhancing” (or even job-inducing) innovations that are at the technological frontier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Trade-offs:  reducing environmental inputs and increasing other inputs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Example:  retail innovation in U.S. has been land/resource using and labor saving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Examples of implications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Livable cities</a:t>
            </a:r>
          </a:p>
          <a:p>
            <a:r>
              <a:rPr lang="en-US" altLang="zh-CN">
                <a:ea typeface="宋体" pitchFamily="2" charset="-122"/>
              </a:rPr>
              <a:t>Design of innovation system</a:t>
            </a:r>
          </a:p>
          <a:p>
            <a:r>
              <a:rPr lang="en-US" altLang="zh-CN">
                <a:ea typeface="宋体" pitchFamily="2" charset="-122"/>
              </a:rPr>
              <a:t>Design of information system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Livable Cities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Design of cities (urban transportation systems, parks, etc) has major effect on quality of life</a:t>
            </a:r>
          </a:p>
          <a:p>
            <a:pPr lvl="1"/>
            <a:r>
              <a:rPr lang="en-US" altLang="zh-CN">
                <a:ea typeface="宋体" pitchFamily="2" charset="-122"/>
              </a:rPr>
              <a:t>Not captured in GDP</a:t>
            </a:r>
          </a:p>
          <a:p>
            <a:pPr lvl="2"/>
            <a:r>
              <a:rPr lang="en-US" altLang="zh-CN">
                <a:ea typeface="宋体" pitchFamily="2" charset="-122"/>
              </a:rPr>
              <a:t>Time spent community</a:t>
            </a:r>
          </a:p>
          <a:p>
            <a:pPr lvl="3"/>
            <a:r>
              <a:rPr lang="en-US" altLang="zh-CN">
                <a:ea typeface="宋体" pitchFamily="2" charset="-122"/>
              </a:rPr>
              <a:t>Including congestion</a:t>
            </a:r>
          </a:p>
          <a:p>
            <a:pPr lvl="2"/>
            <a:r>
              <a:rPr lang="en-US" altLang="zh-CN">
                <a:ea typeface="宋体" pitchFamily="2" charset="-122"/>
              </a:rPr>
              <a:t>Greenhouse gas emissions and other environmental costs</a:t>
            </a:r>
          </a:p>
          <a:p>
            <a:pPr lvl="3"/>
            <a:r>
              <a:rPr lang="en-US" altLang="zh-CN">
                <a:ea typeface="宋体" pitchFamily="2" charset="-122"/>
              </a:rPr>
              <a:t>Can have immense effect on “environmental footprint”</a:t>
            </a:r>
          </a:p>
          <a:p>
            <a:pPr lvl="2"/>
            <a:r>
              <a:rPr lang="en-US" altLang="zh-CN">
                <a:ea typeface="宋体" pitchFamily="2" charset="-122"/>
              </a:rPr>
              <a:t>Urban amenities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Livable Cities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Decisions today will have long-lived effects</a:t>
            </a:r>
          </a:p>
          <a:p>
            <a:r>
              <a:rPr lang="en-US" altLang="zh-CN">
                <a:ea typeface="宋体" pitchFamily="2" charset="-122"/>
              </a:rPr>
              <a:t>Require government planning (zoning)</a:t>
            </a:r>
          </a:p>
          <a:p>
            <a:pPr lvl="1"/>
            <a:r>
              <a:rPr lang="en-US" altLang="zh-CN">
                <a:ea typeface="宋体" pitchFamily="2" charset="-122"/>
              </a:rPr>
              <a:t>Markets by themselves will ignore externalities</a:t>
            </a:r>
          </a:p>
          <a:p>
            <a:pPr lvl="1"/>
            <a:r>
              <a:rPr lang="en-US" altLang="zh-CN">
                <a:ea typeface="宋体" pitchFamily="2" charset="-122"/>
              </a:rPr>
              <a:t>And there may even be perverse incentives on the part of markets and some government officials</a:t>
            </a:r>
          </a:p>
          <a:p>
            <a:pPr lvl="1"/>
            <a:r>
              <a:rPr lang="en-US" altLang="zh-CN">
                <a:ea typeface="宋体" pitchFamily="2" charset="-122"/>
              </a:rPr>
              <a:t>And cannot solve immense coordination problems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Innovation System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One of central elements in 11</a:t>
            </a:r>
            <a:r>
              <a:rPr lang="en-US" altLang="zh-CN" sz="2800" baseline="30000">
                <a:ea typeface="宋体" pitchFamily="2" charset="-122"/>
              </a:rPr>
              <a:t>th</a:t>
            </a:r>
            <a:r>
              <a:rPr lang="en-US" altLang="zh-CN" sz="2800">
                <a:ea typeface="宋体" pitchFamily="2" charset="-122"/>
              </a:rPr>
              <a:t> five year plan is the design of institutions for China’s distinctive market economy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Western system has been highly productive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Based on strong government support of basic research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But also highly distorted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Expenditures on marketing/advertising vs. research; direction of research (me-too drugs and life style drugs vs. life-saving drugs; life-saving drugs for rich vs. life-saving drugs for poor)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Monopoly system associated with patents means knowledge is not used efficiently</a:t>
            </a:r>
          </a:p>
          <a:p>
            <a:pPr lvl="3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And in some cases has actually retarded innovation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CN">
                <a:ea typeface="宋体" pitchFamily="2" charset="-122"/>
              </a:rPr>
              <a:t>What is needed is a development oriented intellectual property regime, designed for China’s stage of development</a:t>
            </a:r>
          </a:p>
          <a:p>
            <a:pPr lvl="2"/>
            <a:r>
              <a:rPr lang="en-US" altLang="zh-CN">
                <a:ea typeface="宋体" pitchFamily="2" charset="-122"/>
              </a:rPr>
              <a:t>As in other areas, one size fits all policies don’t work</a:t>
            </a:r>
          </a:p>
          <a:p>
            <a:pPr lvl="2"/>
            <a:r>
              <a:rPr lang="en-US" altLang="zh-CN">
                <a:ea typeface="宋体" pitchFamily="2" charset="-122"/>
              </a:rPr>
              <a:t>America’s IP system is not good for America</a:t>
            </a:r>
          </a:p>
          <a:p>
            <a:pPr lvl="2"/>
            <a:r>
              <a:rPr lang="en-US" altLang="zh-CN">
                <a:ea typeface="宋体" pitchFamily="2" charset="-122"/>
              </a:rPr>
              <a:t>And is even more poorly suited for China </a:t>
            </a:r>
          </a:p>
          <a:p>
            <a:pPr lvl="1"/>
            <a:r>
              <a:rPr lang="en-US" altLang="zh-CN">
                <a:ea typeface="宋体" pitchFamily="2" charset="-122"/>
              </a:rPr>
              <a:t>Part of broader institutional infrastructure for the innovation system</a:t>
            </a:r>
          </a:p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Innovation System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Portfolio of instruments—patents, prizes, and government support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With greater incentives for innovation towards social needs (reducing environmental impact, creating employment opportunities)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With greater incentives for using knowledge (using competition)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With greater awareness of the imperfections in the prevalent intellectual property regime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The bias towards patenting rather than keeping ideas in the public domain (it is a public good to challenge a patent)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The adverse effects of monopolization on innovation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The change in the system towards a liability system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Innovation system illustrates several general themes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zh-CN" altLang="en-US" sz="240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Institutional structures that are appropriate for one country may not be the best for another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One size fits all doesn’t work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Differences in circumstances, history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Differences in objectives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This is true of property rights system (including intellectual property rights)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Even formulation needs to be changed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Responsibilities as well as rights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Key role of restrictions 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These are social constructions that need to be adapted to the circumstances, history, and objectives of each country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zh-CN" altLang="en-US" sz="20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Key Elements of New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Increasing concern about inequality</a:t>
            </a:r>
          </a:p>
          <a:p>
            <a:pPr lvl="1"/>
            <a:r>
              <a:rPr lang="en-US" altLang="zh-CN">
                <a:ea typeface="宋体" pitchFamily="2" charset="-122"/>
              </a:rPr>
              <a:t>Including rural urban divide</a:t>
            </a:r>
          </a:p>
          <a:p>
            <a:r>
              <a:rPr lang="en-US" altLang="zh-CN">
                <a:ea typeface="宋体" pitchFamily="2" charset="-122"/>
              </a:rPr>
              <a:t>Increasing concern about environment</a:t>
            </a:r>
          </a:p>
          <a:p>
            <a:r>
              <a:rPr lang="en-US" altLang="zh-CN">
                <a:ea typeface="宋体" pitchFamily="2" charset="-122"/>
              </a:rPr>
              <a:t>Innovation </a:t>
            </a:r>
          </a:p>
          <a:p>
            <a:r>
              <a:rPr lang="en-US" altLang="zh-CN">
                <a:ea typeface="宋体" pitchFamily="2" charset="-122"/>
              </a:rPr>
              <a:t>Away from export orientation towards domestic consumption and investment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Information System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Good information is essential for the running of an economy 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Requiring good accounting systems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Appropriate incentives for information revelation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Systems of compensation with stock options provides distorted incentives</a:t>
            </a:r>
          </a:p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Modern economy is highly complex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Governments often don’t have requisite information to make good decisions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Incentives to provide distorted, partial information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Need to develop variety of information channels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Information System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Vibrant, responsible media can play an important role</a:t>
            </a:r>
          </a:p>
          <a:p>
            <a:pPr lvl="1"/>
            <a:r>
              <a:rPr lang="en-US" altLang="zh-CN">
                <a:ea typeface="宋体" pitchFamily="2" charset="-122"/>
              </a:rPr>
              <a:t>Needs access to information</a:t>
            </a:r>
          </a:p>
          <a:p>
            <a:pPr lvl="2"/>
            <a:r>
              <a:rPr lang="en-US" altLang="zh-CN">
                <a:ea typeface="宋体" pitchFamily="2" charset="-122"/>
              </a:rPr>
              <a:t>Important role of freedom of information acts</a:t>
            </a:r>
          </a:p>
          <a:p>
            <a:pPr lvl="1"/>
            <a:r>
              <a:rPr lang="en-US" altLang="zh-CN">
                <a:ea typeface="宋体" pitchFamily="2" charset="-122"/>
              </a:rPr>
              <a:t>Incentives to act responsibly</a:t>
            </a:r>
          </a:p>
          <a:p>
            <a:pPr lvl="2"/>
            <a:r>
              <a:rPr lang="en-US" altLang="zh-CN">
                <a:ea typeface="宋体" pitchFamily="2" charset="-122"/>
              </a:rPr>
              <a:t>Balanced libel laws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>
                <a:ea typeface="宋体" pitchFamily="2" charset="-122"/>
              </a:rPr>
              <a:t>“</a:t>
            </a:r>
            <a:r>
              <a:rPr lang="en-US" altLang="zh-CN" sz="4000">
                <a:ea typeface="宋体" pitchFamily="2" charset="-122"/>
              </a:rPr>
              <a:t>Crossing the river by feeling the stones”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Reflects pragmatic spirit that has guided China’s  transition</a:t>
            </a:r>
          </a:p>
          <a:p>
            <a:r>
              <a:rPr lang="en-US" altLang="zh-CN">
                <a:ea typeface="宋体" pitchFamily="2" charset="-122"/>
              </a:rPr>
              <a:t>And is partly responsible for the success of that transition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Now that China has gone more than half way across the river, what is on the other side is clearer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There are many forms of a market economy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Japan, Continental Europe, Scandinavia, American, U.K.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And the form of market economy that is sometimes argued for by “free market” advocates is more extreme than that embraced by any market economy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U.S. rejected notion of privatizing social security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Every country has a large variety of restrictions on property rights and imposes large responsibilities on property owners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China can now see that it can make a great deal of difference the directions which it takes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What kind of market economy it chooses will affect what kind of society it will create</a:t>
            </a:r>
          </a:p>
          <a:p>
            <a:pPr>
              <a:lnSpc>
                <a:spcPct val="90000"/>
              </a:lnSpc>
            </a:pPr>
            <a:endParaRPr lang="en-US" altLang="zh-CN" sz="2400">
              <a:ea typeface="宋体" pitchFamily="2" charset="-12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Even as China crosses the river by feeling the stones, Creating a Market Economy with Chinese Characteristics that is consistent with China’s distinct circumstances and values will require a New Economic Model 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China’s 11</a:t>
            </a:r>
            <a:r>
              <a:rPr lang="en-US" altLang="zh-CN" sz="2400" baseline="30000">
                <a:ea typeface="宋体" pitchFamily="2" charset="-122"/>
              </a:rPr>
              <a:t>th</a:t>
            </a:r>
            <a:r>
              <a:rPr lang="en-US" altLang="zh-CN" sz="2400">
                <a:ea typeface="宋体" pitchFamily="2" charset="-122"/>
              </a:rPr>
              <a:t> five year plan reflected this New Economic Model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I have tried to lay out some of the economic foundations underlying this New Economic Model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Objectives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Not just an increase in GDP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But sustainable increases in living standards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Environmentally sustainable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Socially sustainable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Better measures (still imperfect)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Measurement affects behavior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Green GDP, median income, HDI</a:t>
            </a:r>
          </a:p>
          <a:p>
            <a:r>
              <a:rPr lang="en-US" altLang="zh-CN" sz="2800">
                <a:ea typeface="宋体" pitchFamily="2" charset="-122"/>
              </a:rPr>
              <a:t>Towards a more “harmonious society”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Between different parts of society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Between economy and environment</a:t>
            </a:r>
          </a:p>
          <a:p>
            <a:pPr>
              <a:buFontTx/>
              <a:buNone/>
            </a:pPr>
            <a:endParaRPr lang="en-US" altLang="zh-CN" sz="2800">
              <a:ea typeface="宋体" pitchFamily="2" charset="-122"/>
            </a:endParaRPr>
          </a:p>
          <a:p>
            <a:endParaRPr lang="zh-CN" altLang="en-US" sz="28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New Realities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Growth has not benefited all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Trickle down economics doesn’t work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Even high growth does not ensure jobs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Productivity growth can exceed demand growth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Current trajectory is not environmentally sustainable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Rate of growth of exports not sustainable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Saturation of markets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Political backlash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China has accumulated sufficient reserves to protect itself against fluctuations</a:t>
            </a:r>
          </a:p>
          <a:p>
            <a:pPr lvl="1">
              <a:lnSpc>
                <a:spcPct val="80000"/>
              </a:lnSpc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Why Export led growth worked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Basis of technological advance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What separates developed from less developed countries is not just disparity in resources but disparity in ideas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Transmission of ideas/knowledge better in industrial sectors (Greenwald-Stiglitz 2006)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Export industries help create standards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Strong competition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Productive capacities expanded more rapidly than capacities to allocate resources domestically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Requiring financial system to make loans and get repayment</a:t>
            </a:r>
          </a:p>
          <a:p>
            <a:pPr>
              <a:lnSpc>
                <a:spcPct val="90000"/>
              </a:lnSpc>
            </a:pPr>
            <a:endParaRPr lang="en-US" altLang="zh-CN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Today, China is at a new stage…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Exports are still important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But broad based financial system is rapidly developing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And China has made big strides in technological development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Technological gap reduced, but still there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It has been learning to learn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And is creating the foundations of its own innovation system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China has shown that it can create vibrant competition domestically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But will need to adopt and enforce strong competition laws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Pressure from some vested interests to look other way, allow some monopolies, oligopolies (“big players required to compete in global market”)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Old system was like vendor finance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Selling goods to advanced industrial countries, and in effect lending them money to finance those goods</a:t>
            </a:r>
          </a:p>
          <a:p>
            <a:r>
              <a:rPr lang="en-US" altLang="zh-CN">
                <a:ea typeface="宋体" pitchFamily="2" charset="-122"/>
              </a:rPr>
              <a:t>But why finance richest country in world to consume beyond its means, when there are so many greater needs at home?</a:t>
            </a:r>
          </a:p>
          <a:p>
            <a:r>
              <a:rPr lang="en-US" altLang="zh-CN">
                <a:ea typeface="宋体" pitchFamily="2" charset="-122"/>
              </a:rPr>
              <a:t>Need to promote domestic consumption and investment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Promoting Consumption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excessive savings” as a result of excessively weak social safety net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Providing stronger social safety net would thus be a double benefit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Especially important in health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Improved financial system could also strengthen consumption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Problem is not lending money, but getting it back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That requires strong financial system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Need to continue strengthening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Warning:  exploitive financial institutions, combined with bad bankruptcy laws, undermining social harmony </a:t>
            </a:r>
          </a:p>
          <a:p>
            <a:pPr>
              <a:lnSpc>
                <a:spcPct val="90000"/>
              </a:lnSpc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Promoting Investment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Problem today is not so much the </a:t>
            </a:r>
            <a:r>
              <a:rPr lang="en-US" altLang="zh-CN" i="1">
                <a:ea typeface="宋体" pitchFamily="2" charset="-122"/>
              </a:rPr>
              <a:t>level </a:t>
            </a:r>
            <a:r>
              <a:rPr lang="en-US" altLang="zh-CN">
                <a:ea typeface="宋体" pitchFamily="2" charset="-122"/>
              </a:rPr>
              <a:t>of investment but its </a:t>
            </a:r>
            <a:r>
              <a:rPr lang="en-US" altLang="zh-CN" i="1">
                <a:ea typeface="宋体" pitchFamily="2" charset="-122"/>
              </a:rPr>
              <a:t>efficient </a:t>
            </a:r>
            <a:r>
              <a:rPr lang="en-US" altLang="zh-CN">
                <a:ea typeface="宋体" pitchFamily="2" charset="-122"/>
              </a:rPr>
              <a:t>allocation</a:t>
            </a:r>
          </a:p>
          <a:p>
            <a:r>
              <a:rPr lang="en-US" altLang="zh-CN">
                <a:ea typeface="宋体" pitchFamily="2" charset="-122"/>
              </a:rPr>
              <a:t>Can be perverse incentives</a:t>
            </a:r>
          </a:p>
          <a:p>
            <a:pPr lvl="1"/>
            <a:r>
              <a:rPr lang="en-US" altLang="zh-CN">
                <a:ea typeface="宋体" pitchFamily="2" charset="-122"/>
              </a:rPr>
              <a:t>Short term speculative gains</a:t>
            </a:r>
          </a:p>
          <a:p>
            <a:r>
              <a:rPr lang="en-US" altLang="zh-CN">
                <a:ea typeface="宋体" pitchFamily="2" charset="-122"/>
              </a:rPr>
              <a:t>Or even incentives that may lead to bad investment decisions</a:t>
            </a:r>
          </a:p>
          <a:p>
            <a:pPr lvl="1"/>
            <a:r>
              <a:rPr lang="en-US" altLang="zh-CN">
                <a:ea typeface="宋体" pitchFamily="2" charset="-122"/>
              </a:rPr>
              <a:t>Additional revenues for local governments</a:t>
            </a:r>
          </a:p>
          <a:p>
            <a:pPr lvl="1"/>
            <a:r>
              <a:rPr lang="en-US" altLang="zh-CN">
                <a:ea typeface="宋体" pitchFamily="2" charset="-122"/>
              </a:rPr>
              <a:t>Additional jobs</a:t>
            </a:r>
          </a:p>
          <a:p>
            <a:pPr lvl="1"/>
            <a:endParaRPr lang="en-US" altLang="zh-CN">
              <a:ea typeface="宋体" pitchFamily="2" charset="-122"/>
            </a:endParaRPr>
          </a:p>
          <a:p>
            <a:pPr lvl="1"/>
            <a:endParaRPr lang="en-US" altLang="zh-CN">
              <a:ea typeface="宋体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1439</Words>
  <Application>Microsoft Office PowerPoint</Application>
  <PresentationFormat>On-screen Show (4:3)</PresentationFormat>
  <Paragraphs>170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宋体</vt:lpstr>
      <vt:lpstr>Default Design</vt:lpstr>
      <vt:lpstr>Institutional Design for China's New Economic Growth Model </vt:lpstr>
      <vt:lpstr>Key Elements of New Model</vt:lpstr>
      <vt:lpstr>Objectives</vt:lpstr>
      <vt:lpstr>New Realities</vt:lpstr>
      <vt:lpstr>Why Export led growth worked</vt:lpstr>
      <vt:lpstr>Today, China is at a new stage…</vt:lpstr>
      <vt:lpstr>Old system was like vendor finance</vt:lpstr>
      <vt:lpstr>Promoting Consumption</vt:lpstr>
      <vt:lpstr>Promoting Investment</vt:lpstr>
      <vt:lpstr>Western Technological Developments May Not be Consistent with China’s Social Goals</vt:lpstr>
      <vt:lpstr>Slide 11</vt:lpstr>
      <vt:lpstr>Slide 12</vt:lpstr>
      <vt:lpstr>Examples of implications</vt:lpstr>
      <vt:lpstr>Livable Cities</vt:lpstr>
      <vt:lpstr>Livable Cities</vt:lpstr>
      <vt:lpstr>Innovation System</vt:lpstr>
      <vt:lpstr>Slide 17</vt:lpstr>
      <vt:lpstr>Innovation System</vt:lpstr>
      <vt:lpstr>Innovation system illustrates several general themes</vt:lpstr>
      <vt:lpstr>Information System</vt:lpstr>
      <vt:lpstr>Information System</vt:lpstr>
      <vt:lpstr>“Crossing the river by feeling the stones”</vt:lpstr>
      <vt:lpstr>Slide 23</vt:lpstr>
      <vt:lpstr>Slide 24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jb2632</cp:lastModifiedBy>
  <cp:revision>10</cp:revision>
  <dcterms:created xsi:type="dcterms:W3CDTF">2007-03-04T17:48:25Z</dcterms:created>
  <dcterms:modified xsi:type="dcterms:W3CDTF">2010-03-04T20:58:38Z</dcterms:modified>
</cp:coreProperties>
</file>