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5" r:id="rId5"/>
    <p:sldId id="276" r:id="rId6"/>
    <p:sldId id="277" r:id="rId7"/>
    <p:sldId id="278" r:id="rId8"/>
    <p:sldId id="259" r:id="rId9"/>
    <p:sldId id="260" r:id="rId10"/>
    <p:sldId id="274" r:id="rId11"/>
    <p:sldId id="267" r:id="rId12"/>
    <p:sldId id="261" r:id="rId13"/>
    <p:sldId id="262" r:id="rId14"/>
    <p:sldId id="263" r:id="rId15"/>
    <p:sldId id="264" r:id="rId16"/>
    <p:sldId id="265" r:id="rId17"/>
    <p:sldId id="273" r:id="rId18"/>
    <p:sldId id="266" r:id="rId19"/>
    <p:sldId id="268" r:id="rId20"/>
    <p:sldId id="269" r:id="rId21"/>
    <p:sldId id="270" r:id="rId22"/>
    <p:sldId id="271" r:id="rId23"/>
    <p:sldId id="272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3B59B-80D1-4CE2-91AB-C5CA947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AF74D-0E57-4C42-979D-1137A81176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44303A-D142-4166-9A79-C523B58B52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2C5B259-FBF7-4C25-B092-F0180CCED0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ED9CDD-9209-4A0F-B02F-12AE63F02F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D668D-BDE5-41F9-AE15-6DD9847020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766A9-B2AE-4B39-878D-AA96D4111E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7C0DE-188C-4928-A319-FE00C9D9F7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8CA11-96AD-4532-98B6-B7D494AE9D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CDB03-1AE2-4421-8AE4-885C7936EC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3D8EE-5BDE-4476-9B9A-D103B4DB6A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105D6-67C0-48E6-996F-B6FB68DB4E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74BC9B2-D99C-4651-8570-D852677D14B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438400"/>
          </a:xfrm>
        </p:spPr>
        <p:txBody>
          <a:bodyPr/>
          <a:lstStyle/>
          <a:p>
            <a:r>
              <a:rPr lang="en-US" sz="3200"/>
              <a:t>INSTITUTIONAL DESIGN FOR CHINA’S INNOVATION SYSTEM:</a:t>
            </a:r>
            <a:br>
              <a:rPr lang="en-US" sz="3200"/>
            </a:br>
            <a:r>
              <a:rPr lang="en-US" sz="3200"/>
              <a:t>Implications for Intellectual Property Rights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581400"/>
            <a:ext cx="6400800" cy="2514600"/>
          </a:xfrm>
        </p:spPr>
        <p:txBody>
          <a:bodyPr/>
          <a:lstStyle/>
          <a:p>
            <a:r>
              <a:rPr lang="en-US" sz="3600"/>
              <a:t>China</a:t>
            </a:r>
          </a:p>
          <a:p>
            <a:r>
              <a:rPr lang="en-US" sz="3600"/>
              <a:t>March, 2007</a:t>
            </a:r>
          </a:p>
          <a:p>
            <a:endParaRPr lang="en-US" sz="3600"/>
          </a:p>
          <a:p>
            <a:r>
              <a:rPr lang="en-US" sz="2000"/>
              <a:t>Joseph E. Stiglitz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Recent advances in industrial organization suggest that costs may be far higher than previously thought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Schumpeter was wrong about temporary nature of monopoly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Monopoly power once established can easily be perpetuated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Particularly evident in case of network externalities, switching costs (including “learning”)</a:t>
            </a:r>
          </a:p>
          <a:p>
            <a:pPr>
              <a:lnSpc>
                <a:spcPct val="90000"/>
              </a:lnSpc>
            </a:pPr>
            <a:r>
              <a:rPr lang="en-US" sz="2400"/>
              <a:t>And that benefits may be lower than previously thought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Incentives for R &amp; D may be less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Distortions in the direction of research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Further costs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High administrative costs (patent suits)</a:t>
            </a:r>
          </a:p>
          <a:p>
            <a:r>
              <a:rPr lang="en-US"/>
              <a:t>High levels of uncertainty </a:t>
            </a:r>
          </a:p>
          <a:p>
            <a:pPr lvl="1"/>
            <a:r>
              <a:rPr lang="en-US"/>
              <a:t>Intrinsic uncertainty of research</a:t>
            </a:r>
          </a:p>
          <a:p>
            <a:pPr lvl="1"/>
            <a:r>
              <a:rPr lang="en-US"/>
              <a:t>Compounded by risk of patent infringement</a:t>
            </a:r>
          </a:p>
          <a:p>
            <a:pPr lvl="2"/>
            <a:r>
              <a:rPr lang="en-US"/>
              <a:t>Risk of litigation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Losses of dynamic efficiency</a:t>
            </a:r>
            <a:br>
              <a:rPr lang="en-US" sz="4000"/>
            </a:br>
            <a:endParaRPr lang="en-US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Question—can one obtain dynamic benefits at lower static costs?</a:t>
            </a:r>
          </a:p>
          <a:p>
            <a:pPr>
              <a:lnSpc>
                <a:spcPct val="90000"/>
              </a:lnSpc>
            </a:pPr>
            <a:r>
              <a:rPr lang="en-US" sz="2400"/>
              <a:t>Worry:  The patent system may even be slowing down the pace of innovation</a:t>
            </a:r>
          </a:p>
          <a:p>
            <a:pPr>
              <a:lnSpc>
                <a:spcPct val="90000"/>
              </a:lnSpc>
            </a:pPr>
            <a:r>
              <a:rPr lang="en-US" sz="2400"/>
              <a:t>Fundamental problem:  rewards do not correspond to marginal social returns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Marginal social return is having the innovation available earlier than it otherwise would have been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Contrast clear in case of human genome project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Further distortions arise from monopoly rents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Much of returns can arise from “enclosing commons”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In this case there is a cost, but no benefit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Evident in controversy over bio-piracy</a:t>
            </a:r>
          </a:p>
          <a:p>
            <a:pPr lvl="1">
              <a:lnSpc>
                <a:spcPct val="90000"/>
              </a:lnSpc>
            </a:pPr>
            <a:endParaRPr lang="en-US" sz="2000"/>
          </a:p>
          <a:p>
            <a:pPr lvl="1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Why patents may slow innovation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Knowledge is the most important input into the production of knowledge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Especially of concern when patents involve ‘enclosing the commons’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Intellectual property rights restrict access to knowledge</a:t>
            </a:r>
          </a:p>
          <a:p>
            <a:pPr>
              <a:lnSpc>
                <a:spcPct val="80000"/>
              </a:lnSpc>
            </a:pPr>
            <a:r>
              <a:rPr lang="en-US" sz="2000"/>
              <a:t>Incentives for innovation with monopoly less than in more competitive market place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Monopolist can increase profits by discouraging innovation by rivals and raising rivals costs (Microsoft)</a:t>
            </a:r>
          </a:p>
          <a:p>
            <a:pPr>
              <a:lnSpc>
                <a:spcPct val="80000"/>
              </a:lnSpc>
            </a:pPr>
            <a:r>
              <a:rPr lang="en-US" sz="2000"/>
              <a:t>Patent conflict (patent thickets) can impede innovation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Development of the commercial airplane</a:t>
            </a:r>
          </a:p>
          <a:p>
            <a:pPr>
              <a:lnSpc>
                <a:spcPct val="80000"/>
              </a:lnSpc>
            </a:pPr>
            <a:r>
              <a:rPr lang="en-US" sz="2000"/>
              <a:t>Much of R &amp;D activity directed at circumventing or strengthening monopoly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Not at creating new products and lowering costs which enhance welfare</a:t>
            </a:r>
          </a:p>
          <a:p>
            <a:pPr>
              <a:lnSpc>
                <a:spcPct val="80000"/>
              </a:lnSpc>
            </a:pPr>
            <a:r>
              <a:rPr lang="en-US" sz="2000"/>
              <a:t>IMPLICATION:  STRONGER INTELLECTUAL PROPERTY RIGHTS MAY NOT LEAD </a:t>
            </a:r>
            <a:r>
              <a:rPr lang="en-US" sz="2000" i="1"/>
              <a:t>EVEN </a:t>
            </a:r>
            <a:r>
              <a:rPr lang="en-US" sz="2000"/>
              <a:t>TO FASTER PACE OF INNOVATION</a:t>
            </a:r>
          </a:p>
          <a:p>
            <a:pPr>
              <a:lnSpc>
                <a:spcPct val="80000"/>
              </a:lnSpc>
            </a:pPr>
            <a:endParaRPr lang="en-US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Key tasks facing Innovation system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Selection of projects and researchers</a:t>
            </a:r>
          </a:p>
          <a:p>
            <a:r>
              <a:rPr lang="en-US"/>
              <a:t>Financing </a:t>
            </a:r>
          </a:p>
          <a:p>
            <a:pPr lvl="1"/>
            <a:r>
              <a:rPr lang="en-US"/>
              <a:t>Knowledge is not costless, so there has to be some way of financing it</a:t>
            </a:r>
          </a:p>
          <a:p>
            <a:r>
              <a:rPr lang="en-US"/>
              <a:t>Risk absorption</a:t>
            </a:r>
          </a:p>
          <a:p>
            <a:r>
              <a:rPr lang="en-US"/>
              <a:t>Incentivizing</a:t>
            </a:r>
          </a:p>
          <a:p>
            <a:r>
              <a:rPr lang="en-US"/>
              <a:t>Dissemination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Key attributes in evaluating different parts of innovation system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How well they perform these roles</a:t>
            </a:r>
          </a:p>
          <a:p>
            <a:r>
              <a:rPr lang="en-US" sz="2800"/>
              <a:t>Costs they impose on the economic system</a:t>
            </a:r>
          </a:p>
          <a:p>
            <a:pPr lvl="1"/>
            <a:r>
              <a:rPr lang="en-US" sz="2400"/>
              <a:t>Patent system’s high transactions costs</a:t>
            </a:r>
          </a:p>
          <a:p>
            <a:pPr lvl="1"/>
            <a:r>
              <a:rPr lang="en-US" sz="2400"/>
              <a:t>Transactions costs</a:t>
            </a:r>
          </a:p>
          <a:p>
            <a:r>
              <a:rPr lang="en-US" sz="2800"/>
              <a:t>Well designed innovation system will be a mixed system</a:t>
            </a:r>
          </a:p>
          <a:p>
            <a:pPr lvl="1"/>
            <a:r>
              <a:rPr lang="en-US" sz="2400"/>
              <a:t>But are we relying to heavily on the patent system?</a:t>
            </a:r>
          </a:p>
          <a:p>
            <a:pPr lvl="1"/>
            <a:r>
              <a:rPr lang="en-US" sz="2400"/>
              <a:t>And is the patent system well designed for achieving the objectives?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Critique of patent system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Besides large static and dynamic distortions</a:t>
            </a:r>
          </a:p>
          <a:p>
            <a:r>
              <a:rPr lang="en-US" sz="2800"/>
              <a:t>Finance</a:t>
            </a:r>
          </a:p>
          <a:p>
            <a:pPr lvl="1"/>
            <a:r>
              <a:rPr lang="en-US" sz="2400"/>
              <a:t>REVENUES FOR RESEARCH PROVIDED BY MONOPOLY PROFITS</a:t>
            </a:r>
          </a:p>
          <a:p>
            <a:pPr lvl="1"/>
            <a:r>
              <a:rPr lang="en-US" sz="2400"/>
              <a:t>DIFFERENCE BETWEEN PRICE AND MARGINAL COST CAN BE VIEWED AS A ‘TAX’</a:t>
            </a:r>
          </a:p>
          <a:p>
            <a:pPr lvl="2"/>
            <a:r>
              <a:rPr lang="en-US" sz="2000"/>
              <a:t>ONE DESIRABLE PROPERTY:  ‘BENEFIT TAX’</a:t>
            </a:r>
          </a:p>
          <a:p>
            <a:pPr lvl="2"/>
            <a:r>
              <a:rPr lang="en-US" sz="2000"/>
              <a:t>BUT IN MOST OTHER ARENAS, ONLY LIMITED RELIANCE ON BENEFIT TAXES</a:t>
            </a:r>
          </a:p>
          <a:p>
            <a:pPr lvl="3"/>
            <a:r>
              <a:rPr lang="en-US" sz="1800"/>
              <a:t>INEFFICIENCY AND INEQUALITY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Bias towards excessive patenting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Fighting a patent creates a public good (open access)</a:t>
            </a:r>
          </a:p>
          <a:p>
            <a:r>
              <a:rPr lang="en-US"/>
              <a:t>While patenting knowledge makes a public good private</a:t>
            </a:r>
          </a:p>
          <a:p>
            <a:r>
              <a:rPr lang="en-US"/>
              <a:t>There will be underinvestment in fighting bad patents</a:t>
            </a:r>
          </a:p>
          <a:p>
            <a:r>
              <a:rPr lang="en-US"/>
              <a:t>Problem can be exacerbated by bad procedures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INEQUITIES ASSOCIATED WITH IPR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KNOWLEDGE AS A GLOBAL PUBLIC GOOD</a:t>
            </a:r>
          </a:p>
          <a:p>
            <a:r>
              <a:rPr lang="en-US"/>
              <a:t>SHOULD BE FINANCED BY THOSE MOST ABLE TO PAY</a:t>
            </a:r>
          </a:p>
          <a:p>
            <a:r>
              <a:rPr lang="en-US"/>
              <a:t>IPR DOES NOT RECOGNIZE DIFFERENCES IN CIRCUMSTANCES—OTHER THAN EXTENT TO WHICH PROFITS CAN BE EXTRACTED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LEGAL SYSTEM CAN LEAD TO UNFAIR OUTCOMES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HIGH COSTS OF IMPLEMENTING IPR</a:t>
            </a:r>
          </a:p>
          <a:p>
            <a:r>
              <a:rPr lang="en-US" sz="2800"/>
              <a:t>INCLUDING HIGH COSTS OF CHALLENGING PATENTS</a:t>
            </a:r>
          </a:p>
          <a:p>
            <a:pPr lvl="1"/>
            <a:r>
              <a:rPr lang="en-US" sz="2400"/>
              <a:t>PUTS DEVELOPING COUNTRIES AT A DISADVANTAGE</a:t>
            </a:r>
          </a:p>
          <a:p>
            <a:pPr lvl="1"/>
            <a:r>
              <a:rPr lang="en-US" sz="2400"/>
              <a:t>EXACERBATING RISKS OF BIO-PIRACY</a:t>
            </a:r>
          </a:p>
          <a:p>
            <a:r>
              <a:rPr lang="en-US" sz="2800"/>
              <a:t>PRESSURE NOT TO ISSUE COMPULSORY LICENSES AND TO HAVE STRONG IPR REGIMES REINFORCED BY INTERNATIONAL ECONOMIC INSTITUTIONS AND ‘MARKET’ 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role of intellectual property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Part of society’s innovation system</a:t>
            </a:r>
          </a:p>
          <a:p>
            <a:pPr>
              <a:lnSpc>
                <a:spcPct val="80000"/>
              </a:lnSpc>
            </a:pPr>
            <a:r>
              <a:rPr lang="en-US" sz="2000"/>
              <a:t>To provide incentives to innovate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By allowing innovator to restrict use of that knowledge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Thereby obtaining a return on his investment in knowledge</a:t>
            </a:r>
          </a:p>
          <a:p>
            <a:pPr>
              <a:lnSpc>
                <a:spcPct val="80000"/>
              </a:lnSpc>
            </a:pPr>
            <a:r>
              <a:rPr lang="en-US" sz="2000"/>
              <a:t>There are other parts of society’s innovation system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/>
              <a:t>There are other ways of </a:t>
            </a:r>
            <a:r>
              <a:rPr lang="en-US" sz="1800" i="1"/>
              <a:t>financing</a:t>
            </a:r>
            <a:r>
              <a:rPr lang="en-US" sz="1800"/>
              <a:t> and </a:t>
            </a:r>
            <a:r>
              <a:rPr lang="en-US" sz="1800" i="1"/>
              <a:t>producing research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Universities, government supported research labs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Open source movement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Financial returns are only part of incentive system of scientists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In many areas of research (basic science) patents play small role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/>
              <a:t>There are other ways of providing returns on knowledge than patents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Trade secrets, first mover advantage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1800"/>
              <a:t>There could be still other ways of providing incentives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Prizes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Concerns of developing countries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5410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KNOWLEDGE AS A GLOBAL PUBLIC GOOD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SHOULD BE FINANCED BY THOSE MOST ABLE TO PAY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IPR DOES NOT RECOGNIZE DIFFERENCES IN CIRCUMSTANCES—OTHER THAN EXTENT TO WHICH PROFITS CAN BE EXTRACTED</a:t>
            </a:r>
          </a:p>
          <a:p>
            <a:pPr>
              <a:lnSpc>
                <a:spcPct val="80000"/>
              </a:lnSpc>
            </a:pPr>
            <a:r>
              <a:rPr lang="en-US" sz="1800"/>
              <a:t>CURRENT SYSTEM PROVIDES LITTLE INCENTIVES FOR R &amp; D ON DISEASES THAT AFFLICT THEM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PART OF PROBLEM OF BEING POOR IS THAT YOU CAN’T PAY MUCH</a:t>
            </a:r>
          </a:p>
          <a:p>
            <a:pPr>
              <a:lnSpc>
                <a:spcPct val="80000"/>
              </a:lnSpc>
            </a:pPr>
            <a:r>
              <a:rPr lang="en-US" sz="1800"/>
              <a:t>WHAT SEPARATES DEVELOPING AND DEVELOPED COUNTRIES IS GAP IN KNOWLEDGE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TRIPS HAS MADE IT MORE DIFFICULT TO CLOSE THAT GAP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TRIPS should never have been part of WTO</a:t>
            </a:r>
          </a:p>
          <a:p>
            <a:pPr>
              <a:lnSpc>
                <a:spcPct val="80000"/>
              </a:lnSpc>
            </a:pPr>
            <a:r>
              <a:rPr lang="en-US" sz="2000"/>
              <a:t>AT THE SAME TIME, PROVIDES LITTLE PROTECTION FOR THEIR INTELLECTUAL PROPERTY (BIO-PIRACY, PROTECTION OF BIODIVERSITY) </a:t>
            </a:r>
          </a:p>
          <a:p>
            <a:pPr>
              <a:lnSpc>
                <a:spcPct val="80000"/>
              </a:lnSpc>
            </a:pPr>
            <a:r>
              <a:rPr lang="en-US" sz="1800"/>
              <a:t>DEVELOPING COUNTRIES HAVE CALLED FOR A DEVELOPMENT ORIENTED INTELLECTUAL PROPERTY REGIME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There is no reason to expect that the design of an IPR system which balances costs and benefits which is optimal for the U.S. would be optimal for a developing country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800"/>
          </a:p>
          <a:p>
            <a:pPr lvl="1">
              <a:lnSpc>
                <a:spcPct val="80000"/>
              </a:lnSpc>
              <a:buFontTx/>
              <a:buNone/>
            </a:pPr>
            <a:endParaRPr lang="en-US" sz="1400"/>
          </a:p>
          <a:p>
            <a:pPr>
              <a:lnSpc>
                <a:spcPct val="80000"/>
              </a:lnSpc>
            </a:pPr>
            <a:endParaRPr lang="en-US" sz="1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PRIZE SYSTEM AS AN ALTERNATIVE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Current system is a prize system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Prize is monopoly power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Monopoly power means that there are incentives to restrict use of knowledge</a:t>
            </a:r>
          </a:p>
          <a:p>
            <a:pPr>
              <a:lnSpc>
                <a:spcPct val="90000"/>
              </a:lnSpc>
            </a:pPr>
            <a:r>
              <a:rPr lang="en-US" sz="2400"/>
              <a:t>Prize associated with actuarial value of the social benefits, with licensing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Competitive market would ensure more efficient dissemination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Without waste on advertising, other anti-competitive behaviors design to enhance monopoly profits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Prize could be “contingent”—related to sales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Contingent purchase funds preserve monopoly system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51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Comparing alternative systems</a:t>
            </a:r>
          </a:p>
        </p:txBody>
      </p:sp>
      <p:graphicFrame>
        <p:nvGraphicFramePr>
          <p:cNvPr id="21571" name="Group 67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654675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patent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prize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Government funded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selection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Decentralized, self-selection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Lacks coordination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Decentralized, self-selection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Lacks coordination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“bureaucratic”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But can be more coordinated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Finance (tax)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Highly distortionary and inequitable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Can be less distortionary and more equitable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Most efficient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risk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Litigation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Less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Least risk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Innovation incentives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Strong but distorted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Strong, less distorted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Cannot work when objective is not well-defined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Dissemination incentive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Limited--monopoly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Strong—using competitive mkts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Strong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Transaction costs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high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importance of IPR has been exaggerated</a:t>
            </a:r>
          </a:p>
          <a:p>
            <a:r>
              <a:rPr lang="en-US"/>
              <a:t>IPR needs to be seen as port of a portfolio of instruments </a:t>
            </a:r>
          </a:p>
          <a:p>
            <a:r>
              <a:rPr lang="en-US"/>
              <a:t>We need to strengthen the other elements of this portfolio</a:t>
            </a:r>
          </a:p>
          <a:p>
            <a:r>
              <a:rPr lang="en-US"/>
              <a:t>And to redesign IPR to increase its benefits, reduce its costs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 question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The role of the patent system within this broader innovation system</a:t>
            </a:r>
          </a:p>
          <a:p>
            <a:pPr>
              <a:lnSpc>
                <a:spcPct val="80000"/>
              </a:lnSpc>
            </a:pPr>
            <a:r>
              <a:rPr lang="en-US" sz="2400"/>
              <a:t>The design of the patent/ipr regime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What can be patented, breadth of patent, standard of novelty, etc.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Procedures for granting patents/challenging patents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Rules for patent enforcement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Responsibilities as well as rights—requirements for disclosure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Restrictions—not to engage in abusive anti-competitive behavior; compulsory licenses</a:t>
            </a:r>
          </a:p>
          <a:p>
            <a:pPr>
              <a:lnSpc>
                <a:spcPct val="80000"/>
              </a:lnSpc>
            </a:pPr>
            <a:r>
              <a:rPr lang="en-US" sz="2400"/>
              <a:t>How these questions are answered can affect the efficiency of the economy and its innovativeness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There are large costs to the current patent system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Are there reforms which would improve its efficiency?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China’s Innovation System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These questions are especially important for China today</a:t>
            </a:r>
          </a:p>
          <a:p>
            <a:r>
              <a:rPr lang="en-US"/>
              <a:t>One of China’s main challenges is closing the knowledge gap, that separates it from more advanced industrial countries</a:t>
            </a:r>
          </a:p>
          <a:p>
            <a:pPr lvl="1"/>
            <a:r>
              <a:rPr lang="en-US"/>
              <a:t>In spite of huge progress, gap remains large</a:t>
            </a:r>
          </a:p>
          <a:p>
            <a:pPr lvl="1"/>
            <a:r>
              <a:rPr lang="en-US"/>
              <a:t>The wrong IPR regime could make it more difficult to close the knowledge gap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One of central elements in 11th five year plan is the design of institutions for China’s distinctive market economy</a:t>
            </a:r>
          </a:p>
          <a:p>
            <a:pPr>
              <a:lnSpc>
                <a:spcPct val="80000"/>
              </a:lnSpc>
            </a:pPr>
            <a:r>
              <a:rPr lang="en-US" sz="2800"/>
              <a:t>Western system has been highly productive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Based on strong government support of basic research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But also highly distorted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Expenditures on marketing/advertising vs. research; direction of research (me-too drugs and life style drugs vs. life-saving drugs; life-saving drugs for rich vs. life-saving drugs for poor)</a:t>
            </a:r>
          </a:p>
          <a:p>
            <a:pPr lvl="2">
              <a:lnSpc>
                <a:spcPct val="80000"/>
              </a:lnSpc>
            </a:pPr>
            <a:r>
              <a:rPr lang="en-US" sz="2000"/>
              <a:t>Monopoly system associated with patents means knowledge is not used efficiently</a:t>
            </a:r>
          </a:p>
          <a:p>
            <a:pPr lvl="3">
              <a:lnSpc>
                <a:spcPct val="80000"/>
              </a:lnSpc>
            </a:pPr>
            <a:r>
              <a:rPr lang="en-US" sz="1800"/>
              <a:t>And in some cases has actually retarded innovation</a:t>
            </a:r>
          </a:p>
          <a:p>
            <a:pPr>
              <a:lnSpc>
                <a:spcPct val="8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400"/>
              <a:t>What is needed is a development oriented intellectual property regime, designed for China’s stage of development</a:t>
            </a:r>
          </a:p>
          <a:p>
            <a:pPr lvl="2"/>
            <a:r>
              <a:rPr lang="en-US" sz="2000"/>
              <a:t>As in other areas, one size fits all policies don’t work</a:t>
            </a:r>
          </a:p>
          <a:p>
            <a:pPr lvl="2"/>
            <a:r>
              <a:rPr lang="en-US" sz="2000"/>
              <a:t>America’s IP system is not good for America</a:t>
            </a:r>
          </a:p>
          <a:p>
            <a:pPr lvl="2"/>
            <a:r>
              <a:rPr lang="en-US" sz="2000"/>
              <a:t>And is even more poorly suited for China</a:t>
            </a:r>
          </a:p>
          <a:p>
            <a:pPr lvl="2"/>
            <a:r>
              <a:rPr lang="en-US" sz="2000"/>
              <a:t>China needs an innovation system that focuses on economizing on resources</a:t>
            </a:r>
          </a:p>
          <a:p>
            <a:pPr lvl="3"/>
            <a:r>
              <a:rPr lang="en-US" sz="1800"/>
              <a:t>Innovation system in West focuses on economizing on labor</a:t>
            </a:r>
          </a:p>
          <a:p>
            <a:pPr lvl="3"/>
            <a:r>
              <a:rPr lang="en-US" sz="1800"/>
              <a:t>Can result in high levels of unemployment</a:t>
            </a:r>
          </a:p>
          <a:p>
            <a:pPr lvl="1"/>
            <a:r>
              <a:rPr lang="en-US" sz="2400"/>
              <a:t>Part of broader institutional infrastructure for the innovation system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Innovation system illustrates several general themes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Institutional structures that are appropriate for one country may not be the best for another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One size fits all doesn’t work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Differences in circumstances, history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Differences in objectives</a:t>
            </a:r>
          </a:p>
          <a:p>
            <a:pPr>
              <a:lnSpc>
                <a:spcPct val="90000"/>
              </a:lnSpc>
            </a:pPr>
            <a:r>
              <a:rPr lang="en-US" sz="2400"/>
              <a:t>This is true of property rights system (including intellectual property rights)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Even formulation needs to be changed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Responsibilities as well as rights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Key role of restrictions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These are social constructions that need to be adapted to the circumstances, history, and objectives of each country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as a public good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Fundamental problem is that knowledge is a public good </a:t>
            </a:r>
          </a:p>
          <a:p>
            <a:pPr lvl="1"/>
            <a:r>
              <a:rPr lang="en-US"/>
              <a:t>In fact, it’s a </a:t>
            </a:r>
            <a:r>
              <a:rPr lang="en-US" i="1"/>
              <a:t>global public good</a:t>
            </a:r>
          </a:p>
          <a:p>
            <a:r>
              <a:rPr lang="en-US"/>
              <a:t>no marginal cost associated with use</a:t>
            </a:r>
          </a:p>
          <a:p>
            <a:r>
              <a:rPr lang="en-US"/>
              <a:t>intellectual property circumscribes its use and thus necessarily causes an inefficiency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But not only does IP create a distortion by restricting the use of knowledge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They create an even worse distortion—a (temporary) monopoly power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Social costs of distortion especially high in the case of life-saving drugs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IPR is often used to leverage (further) monopoly power (Microsoft)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Long history--automobile</a:t>
            </a:r>
          </a:p>
          <a:p>
            <a:pPr>
              <a:lnSpc>
                <a:spcPct val="90000"/>
              </a:lnSpc>
            </a:pPr>
            <a:r>
              <a:rPr lang="en-US" sz="2400"/>
              <a:t>Ordinarily, property rights are argued for as a </a:t>
            </a:r>
            <a:r>
              <a:rPr lang="en-US" sz="2400" i="1"/>
              <a:t>means</a:t>
            </a:r>
            <a:r>
              <a:rPr lang="en-US" sz="2400"/>
              <a:t> of achieving economic efficiency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Intellectual property rights, by contrast, result in a </a:t>
            </a:r>
            <a:r>
              <a:rPr lang="en-US" sz="2000" i="1"/>
              <a:t>static inefficiency</a:t>
            </a:r>
            <a:r>
              <a:rPr lang="en-US" sz="2000"/>
              <a:t>, justified by the </a:t>
            </a:r>
            <a:r>
              <a:rPr lang="en-US" sz="2000" i="1"/>
              <a:t>dynamic incentives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Any method of raising funds has a social cost, but patent system is not “optimal” way of raising money (not optimal tax)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2236</TotalTime>
  <Words>1590</Words>
  <Application>Microsoft Office PowerPoint</Application>
  <PresentationFormat>On-screen Show (4:3)</PresentationFormat>
  <Paragraphs>202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Arial</vt:lpstr>
      <vt:lpstr>Default Design</vt:lpstr>
      <vt:lpstr>INSTITUTIONAL DESIGN FOR CHINA’S INNOVATION SYSTEM: Implications for Intellectual Property Rights</vt:lpstr>
      <vt:lpstr>The role of intellectual property</vt:lpstr>
      <vt:lpstr>Key question</vt:lpstr>
      <vt:lpstr>China’s Innovation System</vt:lpstr>
      <vt:lpstr>Slide 5</vt:lpstr>
      <vt:lpstr>Slide 6</vt:lpstr>
      <vt:lpstr>Innovation system illustrates several general themes</vt:lpstr>
      <vt:lpstr>Knowledge as a public good</vt:lpstr>
      <vt:lpstr>But not only does IP create a distortion by restricting the use of knowledge</vt:lpstr>
      <vt:lpstr>Slide 10</vt:lpstr>
      <vt:lpstr>Further costs</vt:lpstr>
      <vt:lpstr>Losses of dynamic efficiency </vt:lpstr>
      <vt:lpstr>Why patents may slow innovation</vt:lpstr>
      <vt:lpstr>Key tasks facing Innovation system</vt:lpstr>
      <vt:lpstr>Key attributes in evaluating different parts of innovation system</vt:lpstr>
      <vt:lpstr>Critique of patent system</vt:lpstr>
      <vt:lpstr>Bias towards excessive patenting</vt:lpstr>
      <vt:lpstr>INEQUITIES ASSOCIATED WITH IPR</vt:lpstr>
      <vt:lpstr>LEGAL SYSTEM CAN LEAD TO UNFAIR OUTCOMES </vt:lpstr>
      <vt:lpstr>Concerns of developing countries</vt:lpstr>
      <vt:lpstr>PRIZE SYSTEM AS AN ALTERNATIVE</vt:lpstr>
      <vt:lpstr>Comparing alternative systems</vt:lpstr>
      <vt:lpstr>Conclusions</vt:lpstr>
    </vt:vector>
  </TitlesOfParts>
  <Company>Columbia Business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FOUNDATIONS OF INTELLECTUAL PROPERTY RIGHTS</dc:title>
  <dc:creator> </dc:creator>
  <cp:lastModifiedBy>jb2632</cp:lastModifiedBy>
  <cp:revision>7</cp:revision>
  <dcterms:created xsi:type="dcterms:W3CDTF">2007-02-15T20:21:42Z</dcterms:created>
  <dcterms:modified xsi:type="dcterms:W3CDTF">2010-03-04T21:03:28Z</dcterms:modified>
</cp:coreProperties>
</file>