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307F82-40F4-4CA1-AC70-9F53A4F5ED5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56C5A-C535-41DD-B427-155345AD22B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2F5CDE-896E-4D53-AFDA-12BA07395C1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4A90D-22D1-4B0B-8F42-10308E3A0C18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1E2662-EB70-4B00-A551-228E614A863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9E26B7-140E-457A-BFC1-EA7FD7A8F248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AFC8E4-28EC-4037-AE54-E062CC189183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B27360-61BD-4025-9EEB-4FA18A08C243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5C3631-E42E-47BF-A75C-D8A7F6A2D87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CA274A-55D0-4987-8B40-176BDD052E3D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ABD9B0-932E-48D3-A969-71141B86B09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宋体" pitchFamily="2" charset="-122"/>
              </a:defRPr>
            </a:lvl1pPr>
          </a:lstStyle>
          <a:p>
            <a:fld id="{EB823597-F7B7-4E4C-BB00-71991B2ECEA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SOCIAL POLICIES IN A MARKET ECONOMY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Joseph E. Stiglitz</a:t>
            </a:r>
          </a:p>
          <a:p>
            <a:r>
              <a:rPr lang="en-US" altLang="zh-CN">
                <a:ea typeface="宋体" pitchFamily="2" charset="-122"/>
              </a:rPr>
              <a:t>Beijing</a:t>
            </a:r>
          </a:p>
          <a:p>
            <a:r>
              <a:rPr lang="en-US" altLang="zh-CN">
                <a:ea typeface="宋体" pitchFamily="2" charset="-122"/>
              </a:rPr>
              <a:t>March 2006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Opportunities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800">
                <a:ea typeface="宋体" pitchFamily="2" charset="-122"/>
              </a:rPr>
              <a:t>Unequal access to opportunities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Education, finance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affected by parental wealth</a:t>
            </a:r>
          </a:p>
          <a:p>
            <a:pPr lvl="2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Lowering social mobility</a:t>
            </a:r>
          </a:p>
          <a:p>
            <a:pPr lvl="2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Horatio Alger mainly myth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But also discrimination—discriminatory market equilibrium</a:t>
            </a:r>
          </a:p>
          <a:p>
            <a:pPr lvl="2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Gender, race</a:t>
            </a:r>
          </a:p>
          <a:p>
            <a:pPr lvl="2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Becker was wrong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Impossible to undo fully</a:t>
            </a:r>
          </a:p>
          <a:p>
            <a:pPr lvl="2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Affected by differences in quality of public schools</a:t>
            </a:r>
          </a:p>
          <a:p>
            <a:pPr lvl="2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Location/geographic, network externalities</a:t>
            </a:r>
          </a:p>
          <a:p>
            <a:pPr lvl="2">
              <a:lnSpc>
                <a:spcPct val="90000"/>
              </a:lnSpc>
            </a:pPr>
            <a:endParaRPr lang="zh-CN" altLang="en-US" sz="20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Opportunities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>
                <a:ea typeface="宋体" pitchFamily="2" charset="-122"/>
              </a:rPr>
              <a:t>Huge societal costs of unequal opportunity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Efficiency—not drawing fully on most important factor—labor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Undermining Social Cohesion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Huge costs of exclusion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Manifested in anti-social behavior</a:t>
            </a:r>
          </a:p>
          <a:p>
            <a:r>
              <a:rPr lang="en-US" altLang="zh-CN" sz="2800">
                <a:ea typeface="宋体" pitchFamily="2" charset="-122"/>
              </a:rPr>
              <a:t>But government can make a difference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Affirmative action programs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Directed expenditure programs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Promoting wider access to credit</a:t>
            </a:r>
          </a:p>
          <a:p>
            <a:pPr lvl="1"/>
            <a:endParaRPr lang="en-US" altLang="zh-CN" sz="2400">
              <a:ea typeface="宋体" pitchFamily="2" charset="-122"/>
            </a:endParaRPr>
          </a:p>
          <a:p>
            <a:pPr lvl="1">
              <a:buFontTx/>
              <a:buNone/>
            </a:pPr>
            <a:endParaRPr lang="zh-CN" altLang="en-US" sz="24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Social Protection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Huge costs to insecurity</a:t>
            </a:r>
          </a:p>
          <a:p>
            <a:r>
              <a:rPr lang="en-US" altLang="zh-CN">
                <a:ea typeface="宋体" pitchFamily="2" charset="-122"/>
              </a:rPr>
              <a:t>Widespread market failure</a:t>
            </a:r>
          </a:p>
          <a:p>
            <a:pPr lvl="1"/>
            <a:r>
              <a:rPr lang="en-US" altLang="zh-CN">
                <a:ea typeface="宋体" pitchFamily="2" charset="-122"/>
              </a:rPr>
              <a:t>Especially associated with adverse selection</a:t>
            </a:r>
          </a:p>
          <a:p>
            <a:pPr lvl="1"/>
            <a:r>
              <a:rPr lang="en-US" altLang="zh-CN">
                <a:ea typeface="宋体" pitchFamily="2" charset="-122"/>
              </a:rPr>
              <a:t>Market efforts directed at “cream skimming”</a:t>
            </a:r>
          </a:p>
          <a:p>
            <a:pPr lvl="2"/>
            <a:r>
              <a:rPr lang="en-US" altLang="zh-CN">
                <a:ea typeface="宋体" pitchFamily="2" charset="-122"/>
              </a:rPr>
              <a:t>At enormous economic and societal costs</a:t>
            </a:r>
          </a:p>
          <a:p>
            <a:pPr lvl="2"/>
            <a:r>
              <a:rPr lang="en-US" altLang="zh-CN">
                <a:ea typeface="宋体" pitchFamily="2" charset="-122"/>
              </a:rPr>
              <a:t>Helps explain huge transactions cost</a:t>
            </a:r>
          </a:p>
          <a:p>
            <a:pPr lvl="1"/>
            <a:r>
              <a:rPr lang="en-US" altLang="zh-CN">
                <a:ea typeface="宋体" pitchFamily="2" charset="-122"/>
              </a:rPr>
              <a:t>Help explain problems in private health insurance market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Public sector has to be worried about moral hazard (incentives) </a:t>
            </a:r>
          </a:p>
          <a:p>
            <a:pPr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But an integrated social insurance system (Singapore’s provident fund) can mitigate risk and minimize attenuation of incentive</a:t>
            </a:r>
          </a:p>
          <a:p>
            <a:pPr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Key question:  how much inequality in, say, access to health/medicine should society accept?  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Vexing question, especially in societies marked with high levels of inequality in other ways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Probably need to accept basic level of health care, publicly provided (financed)</a:t>
            </a:r>
          </a:p>
          <a:p>
            <a:pPr lvl="2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With high income purchasing additional services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Good news—access to medicine only one of determinants of health</a:t>
            </a:r>
          </a:p>
          <a:p>
            <a:pPr lvl="2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Government should work on other dimensions (nutrition, smoking, drinking) as well</a:t>
            </a:r>
          </a:p>
          <a:p>
            <a:pPr>
              <a:lnSpc>
                <a:spcPct val="80000"/>
              </a:lnSpc>
            </a:pPr>
            <a:endParaRPr lang="zh-CN" altLang="en-US" sz="20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itchFamily="2" charset="-122"/>
              </a:rPr>
              <a:t>China’s Transition to a Market Economy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>
                <a:ea typeface="宋体" pitchFamily="2" charset="-122"/>
              </a:rPr>
              <a:t>As China makes a transition to a market economy, it needs to be aware of the limitations of markets in providing basic levels of social protection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There is an important role of government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Which virtually every market economy has recognized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China should learn from the mistakes—the successes and failures of others in designing its social programs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But the strains imposed by China’s extremely rapid growth make it all the more important for its government to assume an important role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itchFamily="2" charset="-122"/>
              </a:rPr>
              <a:t>China’s Transition to a Market Economy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>
                <a:ea typeface="宋体" pitchFamily="2" charset="-122"/>
              </a:rPr>
              <a:t>China’s decisions will affect not only the performance of the economy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Well designed social programs can even increase productivity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Making sure that all of the country’s talents are given the opportunity to reach their potential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Correcting, or mitigating, market failures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And with a well-designed safety net, individuals may be freer to take risks than they otherwise, encouraging innovation (the Scandinavian model)</a:t>
            </a:r>
          </a:p>
          <a:p>
            <a:r>
              <a:rPr lang="en-US" altLang="zh-CN" sz="2800">
                <a:ea typeface="宋体" pitchFamily="2" charset="-122"/>
              </a:rPr>
              <a:t>But the nature of Chinese society itself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Objectives of Social Policies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Redistribution</a:t>
            </a:r>
          </a:p>
          <a:p>
            <a:pPr lvl="1"/>
            <a:r>
              <a:rPr lang="en-US" altLang="zh-CN">
                <a:ea typeface="宋体" pitchFamily="2" charset="-122"/>
              </a:rPr>
              <a:t>Enhancing opportunity</a:t>
            </a:r>
          </a:p>
          <a:p>
            <a:pPr lvl="2"/>
            <a:r>
              <a:rPr lang="en-US" altLang="zh-CN">
                <a:ea typeface="宋体" pitchFamily="2" charset="-122"/>
              </a:rPr>
              <a:t>Access to education</a:t>
            </a:r>
          </a:p>
          <a:p>
            <a:pPr lvl="2"/>
            <a:r>
              <a:rPr lang="en-US" altLang="zh-CN">
                <a:ea typeface="宋体" pitchFamily="2" charset="-122"/>
              </a:rPr>
              <a:t>Access to finance</a:t>
            </a:r>
          </a:p>
          <a:p>
            <a:pPr lvl="3"/>
            <a:r>
              <a:rPr lang="en-US" altLang="zh-CN">
                <a:ea typeface="宋体" pitchFamily="2" charset="-122"/>
              </a:rPr>
              <a:t>Partially reflections of market failure</a:t>
            </a:r>
          </a:p>
          <a:p>
            <a:pPr lvl="1"/>
            <a:r>
              <a:rPr lang="en-US" altLang="zh-CN">
                <a:ea typeface="宋体" pitchFamily="2" charset="-122"/>
              </a:rPr>
              <a:t>Improving Outcomes</a:t>
            </a:r>
          </a:p>
          <a:p>
            <a:pPr lvl="2"/>
            <a:r>
              <a:rPr lang="en-US" altLang="zh-CN">
                <a:ea typeface="宋体" pitchFamily="2" charset="-122"/>
              </a:rPr>
              <a:t>Even if market is efficient, it may not lead to socially acceptable distribution of income</a:t>
            </a:r>
          </a:p>
          <a:p>
            <a:pPr lvl="2">
              <a:buFontTx/>
              <a:buNone/>
            </a:pPr>
            <a:endParaRPr lang="zh-CN" altLang="en-US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Objectives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800">
                <a:ea typeface="宋体" pitchFamily="2" charset="-122"/>
              </a:rPr>
              <a:t>Social Protection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Market failures—absence of insurance to cover major risks</a:t>
            </a:r>
          </a:p>
          <a:p>
            <a:pPr lvl="2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Huge loss of welfare</a:t>
            </a:r>
          </a:p>
          <a:p>
            <a:pPr lvl="3">
              <a:lnSpc>
                <a:spcPct val="90000"/>
              </a:lnSpc>
            </a:pPr>
            <a:r>
              <a:rPr lang="en-US" altLang="zh-CN" sz="1800">
                <a:ea typeface="宋体" pitchFamily="2" charset="-122"/>
              </a:rPr>
              <a:t>Lack of security cited as major problem</a:t>
            </a:r>
          </a:p>
          <a:p>
            <a:pPr lvl="2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Problems in insurance risks:  Unemployment, annuities, disability, insurance against inflation</a:t>
            </a:r>
          </a:p>
          <a:p>
            <a:pPr lvl="2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Explained in part by theories of asymmetric information</a:t>
            </a:r>
          </a:p>
          <a:p>
            <a:pPr lvl="3">
              <a:lnSpc>
                <a:spcPct val="90000"/>
              </a:lnSpc>
            </a:pPr>
            <a:r>
              <a:rPr lang="en-US" altLang="zh-CN" sz="1800">
                <a:ea typeface="宋体" pitchFamily="2" charset="-122"/>
              </a:rPr>
              <a:t>But government has sometimes acted as a catalyst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Basic human needs</a:t>
            </a:r>
          </a:p>
          <a:p>
            <a:pPr lvl="2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Education</a:t>
            </a:r>
          </a:p>
          <a:p>
            <a:pPr lvl="2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Food</a:t>
            </a:r>
          </a:p>
          <a:p>
            <a:pPr lvl="2">
              <a:lnSpc>
                <a:spcPct val="90000"/>
              </a:lnSpc>
            </a:pPr>
            <a:r>
              <a:rPr lang="en-US" altLang="zh-CN" sz="2000" i="1">
                <a:ea typeface="宋体" pitchFamily="2" charset="-122"/>
              </a:rPr>
              <a:t>Social obligation (specific egalitarianism)</a:t>
            </a:r>
          </a:p>
          <a:p>
            <a:pPr>
              <a:lnSpc>
                <a:spcPct val="90000"/>
              </a:lnSpc>
              <a:buFontTx/>
              <a:buNone/>
            </a:pPr>
            <a:endParaRPr lang="zh-CN" altLang="en-US" sz="28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Full Employment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Most important social policy</a:t>
            </a:r>
          </a:p>
          <a:p>
            <a:pPr lvl="1"/>
            <a:r>
              <a:rPr lang="en-US" altLang="zh-CN">
                <a:ea typeface="宋体" pitchFamily="2" charset="-122"/>
              </a:rPr>
              <a:t>Unemployment represents waste of resources</a:t>
            </a:r>
          </a:p>
          <a:p>
            <a:pPr lvl="1"/>
            <a:r>
              <a:rPr lang="en-US" altLang="zh-CN">
                <a:ea typeface="宋体" pitchFamily="2" charset="-122"/>
              </a:rPr>
              <a:t>But also leads to adverse social consequences</a:t>
            </a:r>
          </a:p>
          <a:p>
            <a:pPr lvl="1"/>
            <a:r>
              <a:rPr lang="en-US" altLang="zh-CN">
                <a:ea typeface="宋体" pitchFamily="2" charset="-122"/>
              </a:rPr>
              <a:t>Market economies do not automatically lead to full employment</a:t>
            </a:r>
          </a:p>
          <a:p>
            <a:pPr lvl="1"/>
            <a:r>
              <a:rPr lang="en-US" altLang="zh-CN">
                <a:ea typeface="宋体" pitchFamily="2" charset="-122"/>
              </a:rPr>
              <a:t>And excessive focus on inflation can lead to higher unemployment than necessary</a:t>
            </a:r>
          </a:p>
          <a:p>
            <a:pPr lvl="1"/>
            <a:endParaRPr lang="en-US" altLang="zh-CN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Trade-offs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>
                <a:ea typeface="宋体" pitchFamily="2" charset="-122"/>
              </a:rPr>
              <a:t>Inflation vs. unemployment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Little evidence that moderate to low inflation has any effect on growth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Social programs can insure poor against inflation (indexing social security, etc.)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Continuing debate about broader distributive effects of inflation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With many studies claiming inflation “cruelest tax” flawed in identifying source of problem (oil price shock)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Well functioning markets have unskilled wages adjust fairly quickly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Trade-offs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Do unemployment benefits lead to higher unemployment, because of reduced incentives to search?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If there is a lack of jobs, more search does not produce more employment (search externality—just increases expenditures on search)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But in Efficiency Wage (Shirking—Shapiro/Stiglitz) models higher unemployment benefits can result in higher equilibrium unemployment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But increased job security has more ambiguous effects on unemployment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What is clear is that </a:t>
            </a:r>
            <a:r>
              <a:rPr lang="en-US" altLang="zh-CN" sz="2000" i="1">
                <a:ea typeface="宋体" pitchFamily="2" charset="-122"/>
              </a:rPr>
              <a:t>markets by themselves</a:t>
            </a:r>
            <a:r>
              <a:rPr lang="en-US" altLang="zh-CN" sz="2000">
                <a:ea typeface="宋体" pitchFamily="2" charset="-122"/>
              </a:rPr>
              <a:t> do not necessarily result in optimal levels of severance pay and unemployment insurance (private markets typically provide little) </a:t>
            </a:r>
          </a:p>
          <a:p>
            <a:pPr lvl="1">
              <a:lnSpc>
                <a:spcPct val="90000"/>
              </a:lnSpc>
            </a:pPr>
            <a:endParaRPr lang="zh-CN" altLang="en-US" sz="20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Thinking about Redistribution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>
                <a:ea typeface="宋体" pitchFamily="2" charset="-122"/>
              </a:rPr>
              <a:t>Neoclassical dichotomy—can separate “efficiency” concerns from “distributional concerns”</a:t>
            </a:r>
          </a:p>
          <a:p>
            <a:r>
              <a:rPr lang="en-US" altLang="zh-CN" sz="2800">
                <a:ea typeface="宋体" pitchFamily="2" charset="-122"/>
              </a:rPr>
              <a:t>Today, we recognize that such separation is not possible (if there are imperfections or asymmetries of information, incomplete markets)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Social policies/concerns need to be integrated into all government programs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Assessing who benefits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Though often incidence is a complicated matter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Redistribution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Government needs to think of impact of policies on pre-tax distribution of income (not just adjustments to given after tax income distribution)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China today is in a markedly different position from many market economies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Who are worried about deficiencies in savings/investment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And hence have been pushing for low taxation of capital</a:t>
            </a:r>
          </a:p>
          <a:p>
            <a:pPr lvl="2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In spite of adverse effects on distribution of income</a:t>
            </a:r>
          </a:p>
          <a:p>
            <a:pPr lvl="2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In spite of limited evidence on the impact of such “incentives” on savings</a:t>
            </a:r>
          </a:p>
          <a:p>
            <a:pPr lvl="3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Tax preferences may actually lower net national savings</a:t>
            </a:r>
          </a:p>
          <a:p>
            <a:pPr>
              <a:lnSpc>
                <a:spcPct val="90000"/>
              </a:lnSpc>
            </a:pPr>
            <a:endParaRPr lang="en-US" altLang="zh-CN" sz="2400">
              <a:ea typeface="宋体" pitchFamily="2" charset="-122"/>
            </a:endParaRPr>
          </a:p>
          <a:p>
            <a:pPr>
              <a:lnSpc>
                <a:spcPct val="90000"/>
              </a:lnSpc>
            </a:pPr>
            <a:endParaRPr lang="zh-CN" altLang="en-US" sz="24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>
                <a:ea typeface="宋体" pitchFamily="2" charset="-122"/>
              </a:rPr>
              <a:t>China today is trying to encourage consumption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So can employ progressive capital taxes</a:t>
            </a:r>
          </a:p>
          <a:p>
            <a:r>
              <a:rPr lang="en-US" altLang="zh-CN" sz="2800">
                <a:ea typeface="宋体" pitchFamily="2" charset="-122"/>
              </a:rPr>
              <a:t>China is also in a different position from other developing countries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Traditional debates focused on need to extract “surplus” from rural sector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China needs to increase well-being of those in rural sector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But guard against problem in U.S.,EU, where agriculture subsidies mainly go to large, corporate farmers—huge distortion of resources and increase in inequity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934</Words>
  <Application>Microsoft Office PowerPoint</Application>
  <PresentationFormat>On-screen Show (4:3)</PresentationFormat>
  <Paragraphs>114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宋体</vt:lpstr>
      <vt:lpstr>Default Design</vt:lpstr>
      <vt:lpstr>SOCIAL POLICIES IN A MARKET ECONOMY</vt:lpstr>
      <vt:lpstr>Objectives of Social Policies</vt:lpstr>
      <vt:lpstr>Objectives</vt:lpstr>
      <vt:lpstr>Full Employment</vt:lpstr>
      <vt:lpstr>Trade-offs</vt:lpstr>
      <vt:lpstr>Trade-offs</vt:lpstr>
      <vt:lpstr>Thinking about Redistribution</vt:lpstr>
      <vt:lpstr>Redistribution</vt:lpstr>
      <vt:lpstr>Slide 9</vt:lpstr>
      <vt:lpstr>Opportunities</vt:lpstr>
      <vt:lpstr>Opportunities</vt:lpstr>
      <vt:lpstr>Social Protection</vt:lpstr>
      <vt:lpstr>Slide 13</vt:lpstr>
      <vt:lpstr>China’s Transition to a Market Economy</vt:lpstr>
      <vt:lpstr>China’s Transition to a Market Economy</vt:lpstr>
    </vt:vector>
  </TitlesOfParts>
  <Company>Columbia Business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POLICIES IN A MARKET ECONOMY</dc:title>
  <dc:creator> </dc:creator>
  <cp:lastModifiedBy>jb2632</cp:lastModifiedBy>
  <cp:revision>3</cp:revision>
  <dcterms:created xsi:type="dcterms:W3CDTF">2006-03-13T22:51:32Z</dcterms:created>
  <dcterms:modified xsi:type="dcterms:W3CDTF">2010-03-04T21:19:12Z</dcterms:modified>
</cp:coreProperties>
</file>