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99" r:id="rId2"/>
  </p:sldMasterIdLst>
  <p:notesMasterIdLst>
    <p:notesMasterId r:id="rId15"/>
  </p:notesMasterIdLst>
  <p:sldIdLst>
    <p:sldId id="265" r:id="rId3"/>
    <p:sldId id="632" r:id="rId4"/>
    <p:sldId id="550" r:id="rId5"/>
    <p:sldId id="553" r:id="rId6"/>
    <p:sldId id="635" r:id="rId7"/>
    <p:sldId id="551" r:id="rId8"/>
    <p:sldId id="594" r:id="rId9"/>
    <p:sldId id="587" r:id="rId10"/>
    <p:sldId id="621" r:id="rId11"/>
    <p:sldId id="622" r:id="rId12"/>
    <p:sldId id="588" r:id="rId13"/>
    <p:sldId id="2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2EF"/>
    <a:srgbClr val="FCFCFC"/>
    <a:srgbClr val="F2F2F2"/>
    <a:srgbClr val="D2D9E1"/>
    <a:srgbClr val="DDE4FB"/>
    <a:srgbClr val="76E200"/>
    <a:srgbClr val="B1E5FB"/>
    <a:srgbClr val="009BDB"/>
    <a:srgbClr val="181A1C"/>
    <a:srgbClr val="687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17" autoAdjust="0"/>
    <p:restoredTop sz="96197"/>
  </p:normalViewPr>
  <p:slideViewPr>
    <p:cSldViewPr snapToGrid="0" snapToObjects="1">
      <p:cViewPr varScale="1">
        <p:scale>
          <a:sx n="154" d="100"/>
          <a:sy n="154" d="100"/>
        </p:scale>
        <p:origin x="448" y="2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3452A-9E17-5643-9946-EAD818A74307}" type="datetimeFigureOut">
              <a:rPr lang="en-US" smtClean="0"/>
              <a:t>12/22/22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F1993-B236-1542-B851-7C98B7092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5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Begin w a Q. What has been the greatest influence on biz since you graduated biz school? If any of you graduated biz school when I did, exactly 3 decades ago, that Q is easy to A: technology. Tech has upended every industry, from retail to automobiles, from entertainment to.  And the impact on tech on business has, of course, implications for inv’s, risks and returns.  Next Q for you, looking ahead next 3 decades…</a:t>
            </a:r>
          </a:p>
          <a:p>
            <a:r>
              <a:rPr lang="en-US" dirty="0"/>
              <a:t>Obj: explain cc trends affecting inv for next 3-5 decades, inv opportunities arising from those trends, the strategies employed by inv’s, and the impact of inv to address greatest Q of our children’s generation – will they avoid catastrophic cc? Audacious set of </a:t>
            </a:r>
            <a:r>
              <a:rPr lang="en-US" dirty="0" err="1"/>
              <a:t>obj’s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F1993-B236-1542-B851-7C98B7092A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07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993-B236-1542-B851-7C98B7092A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901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F1993-B236-1542-B851-7C98B7092A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21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F1993-B236-1542-B851-7C98B7092A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44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F1993-B236-1542-B851-7C98B7092A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99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F1993-B236-1542-B851-7C98B7092A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39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F1993-B236-1542-B851-7C98B7092A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89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F1993-B236-1542-B851-7C98B7092A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5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993-B236-1542-B851-7C98B7092A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407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993-B236-1542-B851-7C98B7092A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013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993-B236-1542-B851-7C98B7092A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73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009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FC975-48D4-E344-AA0E-6BF906D04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951" y="3302241"/>
            <a:ext cx="6432630" cy="1605426"/>
          </a:xfrm>
        </p:spPr>
        <p:txBody>
          <a:bodyPr lIns="0" tIns="91440" rIns="0" bIns="0" anchor="t" anchorCtr="0">
            <a:normAutofit/>
          </a:bodyPr>
          <a:lstStyle>
            <a:lvl1pPr>
              <a:lnSpc>
                <a:spcPts val="3600"/>
              </a:lnSpc>
              <a:defRPr sz="3600">
                <a:solidFill>
                  <a:srgbClr val="F1F4F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822FE9-D507-C840-A53B-A87F0DAB04F1}"/>
              </a:ext>
            </a:extLst>
          </p:cNvPr>
          <p:cNvCxnSpPr/>
          <p:nvPr userDrawn="1"/>
        </p:nvCxnSpPr>
        <p:spPr>
          <a:xfrm>
            <a:off x="0" y="3277363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3040F0-F99F-E542-942E-C6B8AD8A75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951" y="5184774"/>
            <a:ext cx="6432630" cy="1181301"/>
          </a:xfrm>
        </p:spPr>
        <p:txBody>
          <a:bodyPr lIns="0">
            <a:normAutofit/>
          </a:bodyPr>
          <a:lstStyle>
            <a:lvl1pPr marL="0" indent="0">
              <a:lnSpc>
                <a:spcPts val="2400"/>
              </a:lnSpc>
              <a:buNone/>
              <a:defRPr sz="2000" b="0" i="0">
                <a:solidFill>
                  <a:srgbClr val="F1F4F7"/>
                </a:solidFill>
                <a:latin typeface="NeueHaasGroteskDisp Pro Md" panose="020B0504020202020204" pitchFamily="34" charset="77"/>
              </a:defRPr>
            </a:lvl1pPr>
          </a:lstStyle>
          <a:p>
            <a:pPr lvl="0"/>
            <a:r>
              <a:rPr lang="en-US" dirty="0"/>
              <a:t>Speaker Name and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317654-C294-EF48-A819-903B7082F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8245" y="491925"/>
            <a:ext cx="2998486" cy="416422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000" b="0" i="0">
                <a:solidFill>
                  <a:srgbClr val="F1F4F7"/>
                </a:solidFill>
                <a:latin typeface="NeueHaasGroteskDisp Pro Md" panose="020B0504020202020204" pitchFamily="34" charset="77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EBC7CA-A196-B94B-BFAB-96CD0373E9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272" y="342685"/>
            <a:ext cx="2699675" cy="477381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1A05A3F-1493-B94B-8610-C082B2A031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8274" y="425753"/>
            <a:ext cx="2998486" cy="158273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NeueHaasGroteskDisp Pro Md" panose="020B0504020202020204" pitchFamily="34" charset="77"/>
              </a:defRPr>
            </a:lvl1pPr>
          </a:lstStyle>
          <a:p>
            <a:pPr lvl="0"/>
            <a:r>
              <a:rPr lang="en-US" dirty="0"/>
              <a:t>(Optional) Center, Program, or Division Name</a:t>
            </a:r>
          </a:p>
        </p:txBody>
      </p:sp>
    </p:spTree>
    <p:extLst>
      <p:ext uri="{BB962C8B-B14F-4D97-AF65-F5344CB8AC3E}">
        <p14:creationId xmlns:p14="http://schemas.microsoft.com/office/powerpoint/2010/main" val="1174949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64">
          <p15:clr>
            <a:srgbClr val="FBAE40"/>
          </p15:clr>
        </p15:guide>
        <p15:guide id="2" pos="331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FF5ED-9D6E-DB42-A3F6-02AFC2E5B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3318"/>
            <a:ext cx="10515600" cy="659434"/>
          </a:xfrm>
          <a:prstGeom prst="rect">
            <a:avLst/>
          </a:prstGeom>
        </p:spPr>
        <p:txBody>
          <a:bodyPr t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6CBD6-CB37-E04D-9A47-D2D523865A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8861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E9E9E"/>
              </a:buClr>
              <a:buFont typeface="System Font Regular"/>
              <a:buChar char="–"/>
              <a:defRPr/>
            </a:lvl1pPr>
            <a:lvl2pPr marL="685800" indent="-228600">
              <a:buClr>
                <a:srgbClr val="9E9E9E"/>
              </a:buClr>
              <a:buFont typeface="System Font Regular"/>
              <a:buChar char="–"/>
              <a:defRPr/>
            </a:lvl2pPr>
            <a:lvl3pPr marL="1143000" indent="-228600">
              <a:buClr>
                <a:srgbClr val="9E9E9E"/>
              </a:buClr>
              <a:buFont typeface="System Font Regular"/>
              <a:buChar char="–"/>
              <a:defRPr/>
            </a:lvl3pPr>
            <a:lvl4pPr marL="1600200" indent="-228600">
              <a:buClr>
                <a:srgbClr val="9E9E9E"/>
              </a:buClr>
              <a:buFont typeface="System Font Regular"/>
              <a:buChar char="–"/>
              <a:defRPr/>
            </a:lvl4pPr>
            <a:lvl5pPr marL="2057400" indent="-228600">
              <a:buClr>
                <a:srgbClr val="9E9E9E"/>
              </a:buClr>
              <a:buFont typeface="System Font Regular"/>
              <a:buChar char="–"/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0F6C81-D090-2241-80CE-63094035FC9A}"/>
              </a:ext>
            </a:extLst>
          </p:cNvPr>
          <p:cNvCxnSpPr/>
          <p:nvPr userDrawn="1"/>
        </p:nvCxnSpPr>
        <p:spPr>
          <a:xfrm>
            <a:off x="0" y="513379"/>
            <a:ext cx="12192000" cy="0"/>
          </a:xfrm>
          <a:prstGeom prst="line">
            <a:avLst/>
          </a:prstGeom>
          <a:ln>
            <a:solidFill>
              <a:srgbClr val="181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E1D5B05-97AA-C54F-BC3F-61DB4A999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9313" y="6145823"/>
            <a:ext cx="2925500" cy="75093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8BB83-4FD8-5242-8148-9E75CA62F6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092"/>
            <a:ext cx="5407025" cy="4175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200" b="1" i="0">
                <a:solidFill>
                  <a:srgbClr val="181A1C"/>
                </a:solidFill>
                <a:latin typeface="NeueHaasGroteskDisp Pro Md" panose="020B0504020202020204" pitchFamily="34" charset="77"/>
              </a:defRPr>
            </a:lvl1pPr>
          </a:lstStyle>
          <a:p>
            <a:pPr lvl="0"/>
            <a:r>
              <a:rPr lang="en-US" dirty="0"/>
              <a:t>Tracking the Transition</a:t>
            </a:r>
          </a:p>
        </p:txBody>
      </p:sp>
    </p:spTree>
    <p:extLst>
      <p:ext uri="{BB962C8B-B14F-4D97-AF65-F5344CB8AC3E}">
        <p14:creationId xmlns:p14="http://schemas.microsoft.com/office/powerpoint/2010/main" val="271432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">
    <p:bg>
      <p:bgPr>
        <a:solidFill>
          <a:srgbClr val="009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FC975-48D4-E344-AA0E-6BF906D04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951" y="3302241"/>
            <a:ext cx="6432630" cy="1605426"/>
          </a:xfrm>
        </p:spPr>
        <p:txBody>
          <a:bodyPr lIns="0" tIns="91440" rIns="0" bIns="0" anchor="t" anchorCtr="0">
            <a:normAutofit/>
          </a:bodyPr>
          <a:lstStyle>
            <a:lvl1pPr>
              <a:lnSpc>
                <a:spcPts val="3600"/>
              </a:lnSpc>
              <a:defRPr sz="3600">
                <a:solidFill>
                  <a:srgbClr val="F1F4F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822FE9-D507-C840-A53B-A87F0DAB04F1}"/>
              </a:ext>
            </a:extLst>
          </p:cNvPr>
          <p:cNvCxnSpPr/>
          <p:nvPr userDrawn="1"/>
        </p:nvCxnSpPr>
        <p:spPr>
          <a:xfrm>
            <a:off x="0" y="3277363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3040F0-F99F-E542-942E-C6B8AD8A75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951" y="5184774"/>
            <a:ext cx="6432630" cy="1181301"/>
          </a:xfrm>
        </p:spPr>
        <p:txBody>
          <a:bodyPr lIns="0">
            <a:normAutofit/>
          </a:bodyPr>
          <a:lstStyle>
            <a:lvl1pPr marL="0" indent="0">
              <a:lnSpc>
                <a:spcPts val="2400"/>
              </a:lnSpc>
              <a:buNone/>
              <a:defRPr sz="2000" b="0" i="0">
                <a:solidFill>
                  <a:srgbClr val="F1F4F7"/>
                </a:solidFill>
                <a:latin typeface="NeueHaasGroteskDisp Pro Md" panose="020B0504020202020204" pitchFamily="34" charset="77"/>
              </a:defRPr>
            </a:lvl1pPr>
          </a:lstStyle>
          <a:p>
            <a:pPr lvl="0"/>
            <a:r>
              <a:rPr lang="en-US" dirty="0"/>
              <a:t>Speaker Name and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317654-C294-EF48-A819-903B7082F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8245" y="491925"/>
            <a:ext cx="2998486" cy="416422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000" b="0" i="0">
                <a:solidFill>
                  <a:srgbClr val="F1F4F7"/>
                </a:solidFill>
                <a:latin typeface="NeueHaasGroteskDisp Pro Md" panose="020B0504020202020204" pitchFamily="34" charset="77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EBC7CA-A196-B94B-BFAB-96CD0373E9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272" y="342685"/>
            <a:ext cx="2699675" cy="477381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1A05A3F-1493-B94B-8610-C082B2A031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8274" y="425753"/>
            <a:ext cx="2998486" cy="158273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NeueHaasGroteskDisp Pro Md" panose="020B0504020202020204" pitchFamily="34" charset="77"/>
              </a:defRPr>
            </a:lvl1pPr>
          </a:lstStyle>
          <a:p>
            <a:pPr lvl="0"/>
            <a:r>
              <a:rPr lang="en-US" dirty="0"/>
              <a:t>(Optional) Center, Program, or Division Name</a:t>
            </a:r>
          </a:p>
        </p:txBody>
      </p:sp>
    </p:spTree>
    <p:extLst>
      <p:ext uri="{BB962C8B-B14F-4D97-AF65-F5344CB8AC3E}">
        <p14:creationId xmlns:p14="http://schemas.microsoft.com/office/powerpoint/2010/main" val="145564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64">
          <p15:clr>
            <a:srgbClr val="FBAE40"/>
          </p15:clr>
        </p15:guide>
        <p15:guide id="2" pos="331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334434" y="260238"/>
            <a:ext cx="11523133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015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FF5ED-9D6E-DB42-A3F6-02AFC2E5B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3318"/>
            <a:ext cx="10515600" cy="659434"/>
          </a:xfrm>
          <a:prstGeom prst="rect">
            <a:avLst/>
          </a:prstGeom>
        </p:spPr>
        <p:txBody>
          <a:bodyPr t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6CBD6-CB37-E04D-9A47-D2D523865A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8861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E9E9E"/>
              </a:buClr>
              <a:buFont typeface="System Font Regular"/>
              <a:buChar char="–"/>
              <a:defRPr/>
            </a:lvl1pPr>
            <a:lvl2pPr marL="685800" indent="-228600">
              <a:buClr>
                <a:srgbClr val="9E9E9E"/>
              </a:buClr>
              <a:buFont typeface="System Font Regular"/>
              <a:buChar char="–"/>
              <a:defRPr/>
            </a:lvl2pPr>
            <a:lvl3pPr marL="1143000" indent="-228600">
              <a:buClr>
                <a:srgbClr val="9E9E9E"/>
              </a:buClr>
              <a:buFont typeface="System Font Regular"/>
              <a:buChar char="–"/>
              <a:defRPr/>
            </a:lvl3pPr>
            <a:lvl4pPr marL="1600200" indent="-228600">
              <a:buClr>
                <a:srgbClr val="9E9E9E"/>
              </a:buClr>
              <a:buFont typeface="System Font Regular"/>
              <a:buChar char="–"/>
              <a:defRPr/>
            </a:lvl4pPr>
            <a:lvl5pPr marL="2057400" indent="-228600">
              <a:buClr>
                <a:srgbClr val="9E9E9E"/>
              </a:buClr>
              <a:buFont typeface="System Font Regular"/>
              <a:buChar char="–"/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0F6C81-D090-2241-80CE-63094035FC9A}"/>
              </a:ext>
            </a:extLst>
          </p:cNvPr>
          <p:cNvCxnSpPr/>
          <p:nvPr userDrawn="1"/>
        </p:nvCxnSpPr>
        <p:spPr>
          <a:xfrm>
            <a:off x="0" y="513379"/>
            <a:ext cx="12192000" cy="0"/>
          </a:xfrm>
          <a:prstGeom prst="line">
            <a:avLst/>
          </a:prstGeom>
          <a:ln>
            <a:solidFill>
              <a:srgbClr val="181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E1D5B05-97AA-C54F-BC3F-61DB4A999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9313" y="6145823"/>
            <a:ext cx="2925500" cy="75093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8BB83-4FD8-5242-8148-9E75CA62F6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092"/>
            <a:ext cx="5407025" cy="4175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200" b="1" i="0">
                <a:solidFill>
                  <a:srgbClr val="181A1C"/>
                </a:solidFill>
                <a:latin typeface="NeueHaasGroteskDisp Pro Md" panose="020B0504020202020204" pitchFamily="34" charset="77"/>
              </a:defRPr>
            </a:lvl1pPr>
          </a:lstStyle>
          <a:p>
            <a:pPr lvl="0"/>
            <a:r>
              <a:rPr lang="en-US" dirty="0"/>
              <a:t>Tracking the Transition</a:t>
            </a:r>
          </a:p>
        </p:txBody>
      </p:sp>
    </p:spTree>
    <p:extLst>
      <p:ext uri="{BB962C8B-B14F-4D97-AF65-F5344CB8AC3E}">
        <p14:creationId xmlns:p14="http://schemas.microsoft.com/office/powerpoint/2010/main" val="166652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8C643-AD8B-4BE0-8AFF-C5F6EF54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89F87-C018-4538-9F6E-B351AF456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39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AA7AF-D7A2-4E42-B5CD-80CB352EF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14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E84E5-7E46-447C-B31E-A110F9740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38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DC9D1-BF08-4091-951B-F22C5AF7C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97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D1DD8-0C40-460A-9F8F-6D9524DA4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3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bg>
      <p:bgPr>
        <a:solidFill>
          <a:srgbClr val="181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14CAA46-A955-2041-9170-6DF9BA57BD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914400" indent="-457200" algn="l">
              <a:buFont typeface="+mj-lt"/>
              <a:buAutoNum type="arabicPeriod"/>
              <a:defRPr sz="1800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Background Picture</a:t>
            </a:r>
            <a:br>
              <a:rPr lang="en-US" dirty="0"/>
            </a:br>
            <a:r>
              <a:rPr lang="en-US" dirty="0"/>
              <a:t>to this Block via right-click</a:t>
            </a:r>
            <a:br>
              <a:rPr lang="en-US" dirty="0"/>
            </a:br>
            <a:r>
              <a:rPr lang="en-US" dirty="0"/>
              <a:t>and selecting “Format Shape…”</a:t>
            </a:r>
          </a:p>
          <a:p>
            <a:r>
              <a:rPr lang="en-US" dirty="0"/>
              <a:t>In the same panel, adjust</a:t>
            </a:r>
            <a:br>
              <a:rPr lang="en-US" dirty="0"/>
            </a:br>
            <a:r>
              <a:rPr lang="en-US" dirty="0"/>
              <a:t>transparency so that contrast</a:t>
            </a:r>
            <a:br>
              <a:rPr lang="en-US" dirty="0"/>
            </a:br>
            <a:r>
              <a:rPr lang="en-US" dirty="0"/>
              <a:t>between text and image is satisfactory.</a:t>
            </a:r>
          </a:p>
          <a:p>
            <a:r>
              <a:rPr lang="en-US" dirty="0"/>
              <a:t>Delete this text after you are finished.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7FC975-48D4-E344-AA0E-6BF906D04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951" y="3302241"/>
            <a:ext cx="6432630" cy="1605426"/>
          </a:xfrm>
        </p:spPr>
        <p:txBody>
          <a:bodyPr lIns="0" tIns="91440" rIns="0" bIns="0" anchor="t" anchorCtr="0">
            <a:normAutofit/>
          </a:bodyPr>
          <a:lstStyle>
            <a:lvl1pPr>
              <a:lnSpc>
                <a:spcPts val="3600"/>
              </a:lnSpc>
              <a:defRPr sz="3600">
                <a:solidFill>
                  <a:srgbClr val="F1F4F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822FE9-D507-C840-A53B-A87F0DAB04F1}"/>
              </a:ext>
            </a:extLst>
          </p:cNvPr>
          <p:cNvCxnSpPr/>
          <p:nvPr userDrawn="1"/>
        </p:nvCxnSpPr>
        <p:spPr>
          <a:xfrm>
            <a:off x="0" y="3277363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3040F0-F99F-E542-942E-C6B8AD8A75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951" y="5184774"/>
            <a:ext cx="6432630" cy="1181301"/>
          </a:xfrm>
        </p:spPr>
        <p:txBody>
          <a:bodyPr lIns="0">
            <a:normAutofit/>
          </a:bodyPr>
          <a:lstStyle>
            <a:lvl1pPr marL="0" indent="0">
              <a:lnSpc>
                <a:spcPts val="2400"/>
              </a:lnSpc>
              <a:buNone/>
              <a:defRPr sz="2000" b="0" i="0">
                <a:solidFill>
                  <a:srgbClr val="F1F4F7"/>
                </a:solidFill>
                <a:latin typeface="NeueHaasGroteskDisp Pro Md" panose="020B0504020202020204" pitchFamily="34" charset="77"/>
              </a:defRPr>
            </a:lvl1pPr>
          </a:lstStyle>
          <a:p>
            <a:pPr lvl="0"/>
            <a:r>
              <a:rPr lang="en-US" dirty="0"/>
              <a:t>Speaker Name and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317654-C294-EF48-A819-903B7082F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8245" y="491925"/>
            <a:ext cx="2998486" cy="416422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000" b="0" i="0">
                <a:solidFill>
                  <a:srgbClr val="F1F4F7"/>
                </a:solidFill>
                <a:latin typeface="NeueHaasGroteskDisp Pro Md" panose="020B0504020202020204" pitchFamily="34" charset="77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989CB0-7EE1-D64A-BCDE-6EE74F0B27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272" y="342685"/>
            <a:ext cx="2699675" cy="47738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08BE12-9605-A548-A8FC-F52A17CE2B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8274" y="425753"/>
            <a:ext cx="2998486" cy="158273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NeueHaasGroteskDisp Pro Md" panose="020B0504020202020204" pitchFamily="34" charset="77"/>
              </a:defRPr>
            </a:lvl1pPr>
          </a:lstStyle>
          <a:p>
            <a:pPr lvl="0"/>
            <a:r>
              <a:rPr lang="en-US" dirty="0"/>
              <a:t>(Optional) Center, Program, or Division Name</a:t>
            </a:r>
          </a:p>
        </p:txBody>
      </p:sp>
    </p:spTree>
    <p:extLst>
      <p:ext uri="{BB962C8B-B14F-4D97-AF65-F5344CB8AC3E}">
        <p14:creationId xmlns:p14="http://schemas.microsoft.com/office/powerpoint/2010/main" val="2695533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64">
          <p15:clr>
            <a:srgbClr val="FBAE40"/>
          </p15:clr>
        </p15:guide>
        <p15:guide id="2" pos="331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26EEA-56A1-4EC2-959E-7133C9B80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5C8A5-5F19-4FCD-8919-CD877D6BC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28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C7296-733B-4FF6-A0D4-A1D6CFEDE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30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E4E08-E385-4494-9BCA-03671A919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2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6AB8D-F8B3-4065-BD00-42B467032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28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A5F84-99CB-4F2C-A713-C3D460712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65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334434" y="260238"/>
            <a:ext cx="11523133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420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FF5ED-9D6E-DB42-A3F6-02AFC2E5B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3318"/>
            <a:ext cx="10515600" cy="659434"/>
          </a:xfrm>
          <a:prstGeom prst="rect">
            <a:avLst/>
          </a:prstGeom>
        </p:spPr>
        <p:txBody>
          <a:bodyPr t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6CBD6-CB37-E04D-9A47-D2D523865A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8861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E9E9E"/>
              </a:buClr>
              <a:buFont typeface="System Font Regular"/>
              <a:buChar char="–"/>
              <a:defRPr/>
            </a:lvl1pPr>
            <a:lvl2pPr marL="685800" indent="-228600">
              <a:buClr>
                <a:srgbClr val="9E9E9E"/>
              </a:buClr>
              <a:buFont typeface="System Font Regular"/>
              <a:buChar char="–"/>
              <a:defRPr/>
            </a:lvl2pPr>
            <a:lvl3pPr marL="1143000" indent="-228600">
              <a:buClr>
                <a:srgbClr val="9E9E9E"/>
              </a:buClr>
              <a:buFont typeface="System Font Regular"/>
              <a:buChar char="–"/>
              <a:defRPr/>
            </a:lvl3pPr>
            <a:lvl4pPr marL="1600200" indent="-228600">
              <a:buClr>
                <a:srgbClr val="9E9E9E"/>
              </a:buClr>
              <a:buFont typeface="System Font Regular"/>
              <a:buChar char="–"/>
              <a:defRPr/>
            </a:lvl4pPr>
            <a:lvl5pPr marL="2057400" indent="-228600">
              <a:buClr>
                <a:srgbClr val="9E9E9E"/>
              </a:buClr>
              <a:buFont typeface="System Font Regular"/>
              <a:buChar char="–"/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0F6C81-D090-2241-80CE-63094035FC9A}"/>
              </a:ext>
            </a:extLst>
          </p:cNvPr>
          <p:cNvCxnSpPr/>
          <p:nvPr userDrawn="1"/>
        </p:nvCxnSpPr>
        <p:spPr>
          <a:xfrm>
            <a:off x="0" y="513379"/>
            <a:ext cx="12192000" cy="0"/>
          </a:xfrm>
          <a:prstGeom prst="line">
            <a:avLst/>
          </a:prstGeom>
          <a:ln>
            <a:solidFill>
              <a:srgbClr val="181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E1D5B05-97AA-C54F-BC3F-61DB4A999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9313" y="6145823"/>
            <a:ext cx="2925500" cy="75093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8BB83-4FD8-5242-8148-9E75CA62F6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092"/>
            <a:ext cx="5407025" cy="4175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200" b="1" i="0">
                <a:solidFill>
                  <a:srgbClr val="181A1C"/>
                </a:solidFill>
                <a:latin typeface="NeueHaasGroteskDisp Pro Md" panose="020B0504020202020204" pitchFamily="34" charset="77"/>
              </a:defRPr>
            </a:lvl1pPr>
          </a:lstStyle>
          <a:p>
            <a:pPr lvl="0"/>
            <a:r>
              <a:rPr lang="en-US" dirty="0"/>
              <a:t>Tracking the Transition</a:t>
            </a:r>
          </a:p>
        </p:txBody>
      </p:sp>
    </p:spTree>
    <p:extLst>
      <p:ext uri="{BB962C8B-B14F-4D97-AF65-F5344CB8AC3E}">
        <p14:creationId xmlns:p14="http://schemas.microsoft.com/office/powerpoint/2010/main" val="215862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">
    <p:bg>
      <p:bgPr>
        <a:solidFill>
          <a:srgbClr val="009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0A01E-DF31-B94D-94BE-4ECDF48E0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43733"/>
            <a:ext cx="10515600" cy="2436792"/>
          </a:xfrm>
          <a:prstGeom prst="rect">
            <a:avLst/>
          </a:prstGeom>
        </p:spPr>
        <p:txBody>
          <a:bodyPr lIns="0" bIns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7EA88-C0F0-5748-B9E3-2FD0FEC4A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14451"/>
            <a:ext cx="10515600" cy="150018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600" b="0" i="0">
                <a:solidFill>
                  <a:schemeClr val="bg1"/>
                </a:solidFill>
                <a:latin typeface="NeueHaasGroteskDisp Pro" panose="020B0504020202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E2F487-CDFD-8349-BD14-BEE97F788A1F}"/>
              </a:ext>
            </a:extLst>
          </p:cNvPr>
          <p:cNvCxnSpPr/>
          <p:nvPr userDrawn="1"/>
        </p:nvCxnSpPr>
        <p:spPr>
          <a:xfrm>
            <a:off x="0" y="3980525"/>
            <a:ext cx="12192000" cy="0"/>
          </a:xfrm>
          <a:prstGeom prst="line">
            <a:avLst/>
          </a:prstGeom>
          <a:ln>
            <a:solidFill>
              <a:srgbClr val="181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5BA0483-0EBB-4349-96D1-D13BB640B723}"/>
              </a:ext>
            </a:extLst>
          </p:cNvPr>
          <p:cNvSpPr/>
          <p:nvPr userDrawn="1"/>
        </p:nvSpPr>
        <p:spPr>
          <a:xfrm>
            <a:off x="831850" y="3979507"/>
            <a:ext cx="304800" cy="67981"/>
          </a:xfrm>
          <a:prstGeom prst="rect">
            <a:avLst/>
          </a:prstGeom>
          <a:solidFill>
            <a:srgbClr val="009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57A7B6-B9EF-7B4D-92B3-AC916FCD9C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272" y="342685"/>
            <a:ext cx="2699675" cy="47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4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FF5ED-9D6E-DB42-A3F6-02AFC2E5B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3318"/>
            <a:ext cx="10515600" cy="659434"/>
          </a:xfrm>
          <a:prstGeom prst="rect">
            <a:avLst/>
          </a:prstGeom>
        </p:spPr>
        <p:txBody>
          <a:bodyPr t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6CBD6-CB37-E04D-9A47-D2D523865A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8861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E9E9E"/>
              </a:buClr>
              <a:buFont typeface="System Font Regular"/>
              <a:buChar char="–"/>
              <a:defRPr/>
            </a:lvl1pPr>
            <a:lvl2pPr marL="685800" indent="-228600">
              <a:buClr>
                <a:srgbClr val="9E9E9E"/>
              </a:buClr>
              <a:buFont typeface="System Font Regular"/>
              <a:buChar char="–"/>
              <a:defRPr/>
            </a:lvl2pPr>
            <a:lvl3pPr marL="1143000" indent="-228600">
              <a:buClr>
                <a:srgbClr val="9E9E9E"/>
              </a:buClr>
              <a:buFont typeface="System Font Regular"/>
              <a:buChar char="–"/>
              <a:defRPr/>
            </a:lvl3pPr>
            <a:lvl4pPr marL="1600200" indent="-228600">
              <a:buClr>
                <a:srgbClr val="9E9E9E"/>
              </a:buClr>
              <a:buFont typeface="System Font Regular"/>
              <a:buChar char="–"/>
              <a:defRPr/>
            </a:lvl4pPr>
            <a:lvl5pPr marL="2057400" indent="-228600">
              <a:buClr>
                <a:srgbClr val="9E9E9E"/>
              </a:buClr>
              <a:buFont typeface="System Font Regular"/>
              <a:buChar char="–"/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0F6C81-D090-2241-80CE-63094035FC9A}"/>
              </a:ext>
            </a:extLst>
          </p:cNvPr>
          <p:cNvCxnSpPr/>
          <p:nvPr userDrawn="1"/>
        </p:nvCxnSpPr>
        <p:spPr>
          <a:xfrm>
            <a:off x="0" y="513379"/>
            <a:ext cx="12192000" cy="0"/>
          </a:xfrm>
          <a:prstGeom prst="line">
            <a:avLst/>
          </a:prstGeom>
          <a:ln>
            <a:solidFill>
              <a:srgbClr val="181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E1D5B05-97AA-C54F-BC3F-61DB4A999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9313" y="6145823"/>
            <a:ext cx="2925500" cy="75093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8BB83-4FD8-5242-8148-9E75CA62F6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092"/>
            <a:ext cx="5407025" cy="4175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200" b="1" i="0">
                <a:solidFill>
                  <a:srgbClr val="181A1C"/>
                </a:solidFill>
                <a:latin typeface="NeueHaasGroteskDisp Pro Md" panose="020B0504020202020204" pitchFamily="34" charset="77"/>
              </a:defRPr>
            </a:lvl1pPr>
          </a:lstStyle>
          <a:p>
            <a:pPr lvl="0"/>
            <a:r>
              <a:rPr lang="en-US" dirty="0"/>
              <a:t>Tracking the Transition</a:t>
            </a:r>
          </a:p>
        </p:txBody>
      </p:sp>
    </p:spTree>
    <p:extLst>
      <p:ext uri="{BB962C8B-B14F-4D97-AF65-F5344CB8AC3E}">
        <p14:creationId xmlns:p14="http://schemas.microsoft.com/office/powerpoint/2010/main" val="272008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alking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920ED7-C5A1-2544-9572-F2AF41CB5A8C}"/>
              </a:ext>
            </a:extLst>
          </p:cNvPr>
          <p:cNvSpPr/>
          <p:nvPr userDrawn="1"/>
        </p:nvSpPr>
        <p:spPr>
          <a:xfrm>
            <a:off x="0" y="0"/>
            <a:ext cx="12192000" cy="6145823"/>
          </a:xfrm>
          <a:prstGeom prst="rect">
            <a:avLst/>
          </a:prstGeom>
          <a:solidFill>
            <a:srgbClr val="181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0275F-86FC-8540-8EC3-BB1C02C04F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004858" cy="4461518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sz="4000">
                <a:solidFill>
                  <a:srgbClr val="009BDB"/>
                </a:solidFill>
              </a:defRPr>
            </a:lvl1pPr>
          </a:lstStyle>
          <a:p>
            <a:r>
              <a:rPr lang="en-US" dirty="0"/>
              <a:t>Single talking 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469804-59D3-3C43-828B-D587403839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4655" y="214005"/>
            <a:ext cx="34290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28750C-F954-AF44-9155-0A270DE599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150" y="6145823"/>
            <a:ext cx="2925500" cy="7509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B70EEE-40E6-C540-A277-FA92F80A0C99}"/>
              </a:ext>
            </a:extLst>
          </p:cNvPr>
          <p:cNvCxnSpPr/>
          <p:nvPr userDrawn="1"/>
        </p:nvCxnSpPr>
        <p:spPr>
          <a:xfrm>
            <a:off x="0" y="6142367"/>
            <a:ext cx="12192000" cy="0"/>
          </a:xfrm>
          <a:prstGeom prst="line">
            <a:avLst/>
          </a:prstGeom>
          <a:ln>
            <a:solidFill>
              <a:srgbClr val="181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72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r Pictures">
    <p:bg>
      <p:bgPr>
        <a:solidFill>
          <a:srgbClr val="F1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139A93-2842-264E-917C-05D95B1FCF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9313" y="6145823"/>
            <a:ext cx="2925500" cy="75093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34F29B7-3A76-6549-B152-7AC21B2E81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75188" y="1044585"/>
            <a:ext cx="6334125" cy="4491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4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964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rgbClr val="181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163C72-0336-2B40-B240-CA0966E91C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688" y="406502"/>
            <a:ext cx="3113590" cy="55057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A68D94-1AC2-4749-A0EC-AF7FBD0688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2947" y="5278219"/>
            <a:ext cx="9421813" cy="106521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6000" b="0" i="0">
                <a:solidFill>
                  <a:srgbClr val="009BDB"/>
                </a:solidFill>
                <a:latin typeface="NeueHaasGroteskDisp Pro Md" panose="020B0504020202020204" pitchFamily="34" charset="77"/>
              </a:defRPr>
            </a:lvl1pPr>
          </a:lstStyle>
          <a:p>
            <a:pPr lvl="0"/>
            <a:r>
              <a:rPr lang="en-US" dirty="0"/>
              <a:t>Closing statement</a:t>
            </a:r>
          </a:p>
        </p:txBody>
      </p:sp>
    </p:spTree>
    <p:extLst>
      <p:ext uri="{BB962C8B-B14F-4D97-AF65-F5344CB8AC3E}">
        <p14:creationId xmlns:p14="http://schemas.microsoft.com/office/powerpoint/2010/main" val="319431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bg>
      <p:bgPr>
        <a:solidFill>
          <a:srgbClr val="009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FC975-48D4-E344-AA0E-6BF906D04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951" y="3302241"/>
            <a:ext cx="6432630" cy="1605426"/>
          </a:xfrm>
        </p:spPr>
        <p:txBody>
          <a:bodyPr lIns="0" tIns="91440" rIns="0" bIns="0" anchor="t" anchorCtr="0">
            <a:normAutofit/>
          </a:bodyPr>
          <a:lstStyle>
            <a:lvl1pPr>
              <a:lnSpc>
                <a:spcPts val="3600"/>
              </a:lnSpc>
              <a:defRPr sz="3600">
                <a:solidFill>
                  <a:srgbClr val="F1F4F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822FE9-D507-C840-A53B-A87F0DAB04F1}"/>
              </a:ext>
            </a:extLst>
          </p:cNvPr>
          <p:cNvCxnSpPr/>
          <p:nvPr userDrawn="1"/>
        </p:nvCxnSpPr>
        <p:spPr>
          <a:xfrm>
            <a:off x="0" y="3277363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3040F0-F99F-E542-942E-C6B8AD8A75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951" y="5184774"/>
            <a:ext cx="6432630" cy="1181301"/>
          </a:xfrm>
        </p:spPr>
        <p:txBody>
          <a:bodyPr lIns="0">
            <a:normAutofit/>
          </a:bodyPr>
          <a:lstStyle>
            <a:lvl1pPr marL="0" indent="0">
              <a:lnSpc>
                <a:spcPts val="2400"/>
              </a:lnSpc>
              <a:buNone/>
              <a:defRPr sz="2000" b="0" i="0">
                <a:solidFill>
                  <a:srgbClr val="F1F4F7"/>
                </a:solidFill>
                <a:latin typeface="NeueHaasGroteskDisp Pro Md" panose="020B0504020202020204" pitchFamily="34" charset="77"/>
              </a:defRPr>
            </a:lvl1pPr>
          </a:lstStyle>
          <a:p>
            <a:pPr lvl="0"/>
            <a:r>
              <a:rPr lang="en-US" dirty="0"/>
              <a:t>Speaker Name and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317654-C294-EF48-A819-903B7082F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8245" y="491925"/>
            <a:ext cx="2998486" cy="416422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000" b="0" i="0">
                <a:solidFill>
                  <a:srgbClr val="F1F4F7"/>
                </a:solidFill>
                <a:latin typeface="NeueHaasGroteskDisp Pro Md" panose="020B0504020202020204" pitchFamily="34" charset="77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EBC7CA-A196-B94B-BFAB-96CD0373E9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272" y="342685"/>
            <a:ext cx="2699675" cy="477381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1A05A3F-1493-B94B-8610-C082B2A031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8274" y="425753"/>
            <a:ext cx="2998486" cy="158273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NeueHaasGroteskDisp Pro Md" panose="020B0504020202020204" pitchFamily="34" charset="77"/>
              </a:defRPr>
            </a:lvl1pPr>
          </a:lstStyle>
          <a:p>
            <a:pPr lvl="0"/>
            <a:r>
              <a:rPr lang="en-US" dirty="0"/>
              <a:t>(Optional) Center, Program, or Division Name</a:t>
            </a:r>
          </a:p>
        </p:txBody>
      </p:sp>
    </p:spTree>
    <p:extLst>
      <p:ext uri="{BB962C8B-B14F-4D97-AF65-F5344CB8AC3E}">
        <p14:creationId xmlns:p14="http://schemas.microsoft.com/office/powerpoint/2010/main" val="3436814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64">
          <p15:clr>
            <a:srgbClr val="FBAE40"/>
          </p15:clr>
        </p15:guide>
        <p15:guide id="2" pos="331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CCECC6B5-B58A-574A-B188-965A3EA68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686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7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82" r:id="rId9"/>
    <p:sldLayoutId id="2147483683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0" i="0" kern="1200">
          <a:solidFill>
            <a:srgbClr val="1A1A1C"/>
          </a:solidFill>
          <a:latin typeface="NeueHaasGroteskDisp Pro Md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E9E9E"/>
        </a:buClr>
        <a:buFont typeface="System Font Regular"/>
        <a:buChar char="–"/>
        <a:defRPr sz="3000" b="0" i="0" kern="1200">
          <a:solidFill>
            <a:srgbClr val="1A1A1C"/>
          </a:solidFill>
          <a:latin typeface="NeueHaasGroteskDisp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E9E9E"/>
        </a:buClr>
        <a:buFont typeface="System Font Regular"/>
        <a:buChar char="–"/>
        <a:defRPr sz="2600" b="0" i="0" kern="1200">
          <a:solidFill>
            <a:srgbClr val="1A1A1C"/>
          </a:solidFill>
          <a:latin typeface="NeueHaasGroteskDisp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E9E9E"/>
        </a:buClr>
        <a:buFont typeface="System Font Regular"/>
        <a:buChar char="–"/>
        <a:defRPr sz="2200" b="0" i="0" kern="1200">
          <a:solidFill>
            <a:srgbClr val="1A1A1C"/>
          </a:solidFill>
          <a:latin typeface="NeueHaasGroteskDisp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E9E9E"/>
        </a:buClr>
        <a:buFont typeface="System Font Regular"/>
        <a:buChar char="–"/>
        <a:defRPr sz="1800" b="0" i="0" kern="1200">
          <a:solidFill>
            <a:srgbClr val="1A1A1C"/>
          </a:solidFill>
          <a:latin typeface="NeueHaasGroteskDisp Pro Md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E9E9E"/>
        </a:buClr>
        <a:buFont typeface="System Font Regular"/>
        <a:buChar char="–"/>
        <a:defRPr sz="1600" b="0" i="0" kern="1200">
          <a:solidFill>
            <a:srgbClr val="1A1A1C"/>
          </a:solidFill>
          <a:latin typeface="NeueHaasGroteskDisp Pro Md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98883CC-0A90-4151-AAFE-6C1F10AF1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1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E4EEF-6261-1946-A79C-519473E18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090" y="2977962"/>
            <a:ext cx="7023692" cy="1605426"/>
          </a:xfrm>
        </p:spPr>
        <p:txBody>
          <a:bodyPr>
            <a:normAutofit/>
          </a:bodyPr>
          <a:lstStyle/>
          <a:p>
            <a:br>
              <a:rPr lang="en-US" sz="3500" dirty="0">
                <a:solidFill>
                  <a:srgbClr val="000000"/>
                </a:solidFill>
                <a:latin typeface="-webkit-standard"/>
              </a:rPr>
            </a:br>
            <a:r>
              <a:rPr lang="en-US" sz="3500" dirty="0">
                <a:solidFill>
                  <a:srgbClr val="000000"/>
                </a:solidFill>
                <a:latin typeface="-webkit-standard"/>
              </a:rPr>
              <a:t>Investing in a Net-Zero Future</a:t>
            </a:r>
            <a:endParaRPr lang="en-US" sz="35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7C6EB-97FE-5E45-861E-D29FA1F28E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5090" y="4515404"/>
            <a:ext cx="7023692" cy="21368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b="1" dirty="0"/>
              <a:t>Bruce Usher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Professor of Practice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Elizabeth B. Strickler '86 and Mark T. </a:t>
            </a:r>
            <a:r>
              <a:rPr lang="en-US" sz="1800" dirty="0" err="1"/>
              <a:t>Gallogly</a:t>
            </a:r>
            <a:r>
              <a:rPr lang="en-US" sz="1800" dirty="0"/>
              <a:t> '86 Faculty Director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The Tamer Center for Social Enterprise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Columbia Business School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C68BE-1E54-624E-8FDD-0958D3D31A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07086" y="104176"/>
            <a:ext cx="3921696" cy="11506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Columbia Global Centers | Mumbai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January 12,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64E59-9A83-357E-CA63-58950DC888E8}"/>
              </a:ext>
            </a:extLst>
          </p:cNvPr>
          <p:cNvSpPr txBox="1"/>
          <p:nvPr/>
        </p:nvSpPr>
        <p:spPr>
          <a:xfrm>
            <a:off x="2871216" y="-23042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90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9F0F409-5451-634F-AF81-1024193BDF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-webkit-standard"/>
              </a:rPr>
              <a:t>Climate Solutions</a:t>
            </a:r>
            <a:endParaRPr lang="en-US" sz="2000" b="1" dirty="0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343B267C-47E2-5DC0-5753-CE1AF298D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64" y="685800"/>
            <a:ext cx="11191899" cy="61795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EDA60F-3C56-EE18-59D7-B5EB79792B2F}"/>
              </a:ext>
            </a:extLst>
          </p:cNvPr>
          <p:cNvSpPr txBox="1"/>
          <p:nvPr/>
        </p:nvSpPr>
        <p:spPr>
          <a:xfrm>
            <a:off x="9496651" y="6555564"/>
            <a:ext cx="1848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Goldman Sachs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D62F22-7556-F0A5-3DA3-F0EA6B55C667}"/>
              </a:ext>
            </a:extLst>
          </p:cNvPr>
          <p:cNvSpPr txBox="1"/>
          <p:nvPr/>
        </p:nvSpPr>
        <p:spPr>
          <a:xfrm>
            <a:off x="3978450" y="804752"/>
            <a:ext cx="4708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Carbon Abatement Cost Curve  Projections</a:t>
            </a:r>
          </a:p>
        </p:txBody>
      </p:sp>
    </p:spTree>
    <p:extLst>
      <p:ext uri="{BB962C8B-B14F-4D97-AF65-F5344CB8AC3E}">
        <p14:creationId xmlns:p14="http://schemas.microsoft.com/office/powerpoint/2010/main" val="3690404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478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4C22A81-28FD-F440-AF08-9453931AB57D}"/>
              </a:ext>
            </a:extLst>
          </p:cNvPr>
          <p:cNvSpPr txBox="1">
            <a:spLocks/>
          </p:cNvSpPr>
          <p:nvPr/>
        </p:nvSpPr>
        <p:spPr>
          <a:xfrm>
            <a:off x="4656667" y="1059627"/>
            <a:ext cx="7789332" cy="4457696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  <a:rtl val="0"/>
              </a:rPr>
              <a:t>Investor Strategies</a:t>
            </a:r>
          </a:p>
        </p:txBody>
      </p:sp>
    </p:spTree>
    <p:extLst>
      <p:ext uri="{BB962C8B-B14F-4D97-AF65-F5344CB8AC3E}">
        <p14:creationId xmlns:p14="http://schemas.microsoft.com/office/powerpoint/2010/main" val="2190755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7309C-5E9C-3F43-BD10-44EE132BC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078" y="2608295"/>
            <a:ext cx="10270435" cy="2436792"/>
          </a:xfrm>
        </p:spPr>
        <p:txBody>
          <a:bodyPr>
            <a:normAutofit fontScale="90000"/>
          </a:bodyPr>
          <a:lstStyle/>
          <a:p>
            <a:br>
              <a:rPr lang="en-US" sz="4400" dirty="0">
                <a:solidFill>
                  <a:srgbClr val="000000"/>
                </a:solidFill>
                <a:latin typeface="-webkit-standard"/>
              </a:rPr>
            </a:br>
            <a:r>
              <a:rPr lang="en-US" sz="5300" dirty="0">
                <a:solidFill>
                  <a:srgbClr val="000000"/>
                </a:solidFill>
                <a:latin typeface="-webkit-standard"/>
              </a:rPr>
              <a:t>Investing in a Net-Zero Future</a:t>
            </a:r>
            <a:br>
              <a:rPr lang="en-US" sz="4400" dirty="0">
                <a:latin typeface="Neue Haas Grotesk Text Pro" panose="020B0504020202020204" pitchFamily="34" charset="77"/>
              </a:rPr>
            </a:br>
            <a:br>
              <a:rPr lang="en-US" sz="4400" dirty="0">
                <a:latin typeface="Neue Haas Grotesk Text Pro" panose="020B0504020202020204" pitchFamily="34" charset="77"/>
              </a:rPr>
            </a:br>
            <a:r>
              <a:rPr lang="en-US" sz="4400" dirty="0">
                <a:latin typeface="Neue Haas Grotesk Text Pro" panose="020B0504020202020204" pitchFamily="34" charset="77"/>
              </a:rPr>
              <a:t>Discussion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ADC3420-C6D5-1AF5-FFD4-4E2608B023C0}"/>
              </a:ext>
            </a:extLst>
          </p:cNvPr>
          <p:cNvSpPr txBox="1">
            <a:spLocks/>
          </p:cNvSpPr>
          <p:nvPr/>
        </p:nvSpPr>
        <p:spPr>
          <a:xfrm>
            <a:off x="7932717" y="341682"/>
            <a:ext cx="3895106" cy="11506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E9E9E"/>
              </a:buClr>
              <a:buFont typeface="System Font Regular"/>
              <a:buChar char="–"/>
              <a:defRPr sz="3000" b="0" i="0" kern="1200">
                <a:solidFill>
                  <a:srgbClr val="1A1A1C"/>
                </a:solidFill>
                <a:latin typeface="NeueHaasGroteskDisp Pro" panose="020B0504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System Font Regular"/>
              <a:buChar char="–"/>
              <a:defRPr sz="2600" b="0" i="0" kern="1200">
                <a:solidFill>
                  <a:srgbClr val="1A1A1C"/>
                </a:solidFill>
                <a:latin typeface="NeueHaasGroteskDisp Pro" panose="020B0504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System Font Regular"/>
              <a:buChar char="–"/>
              <a:defRPr sz="2200" b="0" i="0" kern="1200">
                <a:solidFill>
                  <a:srgbClr val="1A1A1C"/>
                </a:solidFill>
                <a:latin typeface="NeueHaasGroteskDisp Pro" panose="020B0504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System Font Regular"/>
              <a:buChar char="–"/>
              <a:defRPr sz="1800" b="0" i="0" kern="1200">
                <a:solidFill>
                  <a:srgbClr val="1A1A1C"/>
                </a:solidFill>
                <a:latin typeface="NeueHaasGroteskDisp Pro Md" panose="020B0504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System Font Regular"/>
              <a:buChar char="–"/>
              <a:defRPr sz="1600" b="0" i="0" kern="1200">
                <a:solidFill>
                  <a:srgbClr val="1A1A1C"/>
                </a:solidFill>
                <a:latin typeface="NeueHaasGroteskDisp Pro Md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source sans pro" panose="020B0503030403020204" pitchFamily="34" charset="0"/>
              </a:rPr>
              <a:t>Columbia Global Centers | Mumbai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</a:rPr>
              <a:t>January 12, 2023</a:t>
            </a:r>
          </a:p>
        </p:txBody>
      </p:sp>
    </p:spTree>
    <p:extLst>
      <p:ext uri="{BB962C8B-B14F-4D97-AF65-F5344CB8AC3E}">
        <p14:creationId xmlns:p14="http://schemas.microsoft.com/office/powerpoint/2010/main" val="715668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32586D-A2E5-BF98-E24D-3692586815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009"/>
          <a:stretch/>
        </p:blipFill>
        <p:spPr>
          <a:xfrm>
            <a:off x="5277094" y="765807"/>
            <a:ext cx="6561119" cy="5496693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66DE428-9116-95C3-5A42-888A72DBB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17" y="765807"/>
            <a:ext cx="3936870" cy="54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81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2A2BC01-EA14-A54E-8E2D-55B2D62B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60" y="343282"/>
            <a:ext cx="4741277" cy="1956841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300" kern="1200" dirty="0">
                <a:solidFill>
                  <a:schemeClr val="tx1"/>
                </a:solidFill>
                <a:latin typeface="+mn-lt"/>
              </a:rPr>
              <a:t>1. Manifestation of Physical Risks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2C543-0E4A-F14E-A7C6-E8529DEE77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1564"/>
            <a:ext cx="5407025" cy="41751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-webkit-standard"/>
              </a:rPr>
              <a:t>Trends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4D13A3-14F3-5746-957C-9FB1D2597256}"/>
              </a:ext>
            </a:extLst>
          </p:cNvPr>
          <p:cNvSpPr/>
          <p:nvPr/>
        </p:nvSpPr>
        <p:spPr>
          <a:xfrm>
            <a:off x="700846" y="2664606"/>
            <a:ext cx="4441170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ts val="3240"/>
              </a:lnSpc>
            </a:pPr>
            <a:r>
              <a:rPr lang="en-US" sz="2200" b="0" i="0" dirty="0">
                <a:solidFill>
                  <a:srgbClr val="111111"/>
                </a:solidFill>
                <a:effectLst/>
              </a:rPr>
              <a:t>"India could become one of the first places in the world to experience heat waves that break the human survivability limit</a:t>
            </a:r>
            <a:r>
              <a:rPr lang="en-US" sz="2200" dirty="0">
                <a:solidFill>
                  <a:srgbClr val="111111"/>
                </a:solidFill>
              </a:rPr>
              <a:t>.”</a:t>
            </a:r>
            <a:endParaRPr lang="en-US" sz="2200" dirty="0"/>
          </a:p>
          <a:p>
            <a:pPr>
              <a:lnSpc>
                <a:spcPts val="3240"/>
              </a:lnSpc>
            </a:pPr>
            <a:endParaRPr lang="en-US" sz="2200" dirty="0"/>
          </a:p>
          <a:p>
            <a:pPr>
              <a:lnSpc>
                <a:spcPts val="3240"/>
              </a:lnSpc>
            </a:pPr>
            <a:r>
              <a:rPr lang="en-US" sz="2200" dirty="0"/>
              <a:t>World Bank Report, 2022</a:t>
            </a:r>
            <a:endParaRPr lang="en-US" sz="2200" i="0" dirty="0">
              <a:effectLst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D9211D7-244E-31C2-E57F-D3FC90E15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7" b="27"/>
          <a:stretch/>
        </p:blipFill>
        <p:spPr bwMode="auto">
          <a:xfrm>
            <a:off x="5330243" y="10"/>
            <a:ext cx="6861757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116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559A6-2F80-DC4E-854B-83809D5E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300" y="1713608"/>
            <a:ext cx="9107557" cy="4396553"/>
          </a:xfrm>
        </p:spPr>
        <p:txBody>
          <a:bodyPr>
            <a:normAutofit/>
          </a:bodyPr>
          <a:lstStyle/>
          <a:p>
            <a:pPr>
              <a:spcBef>
                <a:spcPts val="569"/>
              </a:spcBef>
              <a:buSzPct val="75000"/>
            </a:pPr>
            <a:br>
              <a:rPr lang="en-US" sz="3100" dirty="0"/>
            </a:br>
            <a:br>
              <a:rPr lang="en-US" sz="27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2C543-0E4A-F14E-A7C6-E8529DEE77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7498" y="51074"/>
            <a:ext cx="5407025" cy="41751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-webkit-standard"/>
              </a:rPr>
              <a:t>Trends</a:t>
            </a: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AC7C8A-8273-F643-8557-4B15B59388DE}"/>
              </a:ext>
            </a:extLst>
          </p:cNvPr>
          <p:cNvSpPr txBox="1">
            <a:spLocks/>
          </p:cNvSpPr>
          <p:nvPr/>
        </p:nvSpPr>
        <p:spPr>
          <a:xfrm>
            <a:off x="-157419" y="893524"/>
            <a:ext cx="6451600" cy="1388239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rgbClr val="1A1A1C"/>
                </a:solidFill>
                <a:latin typeface="NeueHaasGroteskDisp Pro Md" panose="020B0504020202020204" pitchFamily="34" charset="77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300" dirty="0">
                <a:solidFill>
                  <a:schemeClr val="tx1"/>
                </a:solidFill>
                <a:latin typeface="+mn-lt"/>
              </a:rPr>
              <a:t>2. Evolving Social Norms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CDCF19-C282-8541-AD2A-4D8A2095D203}"/>
              </a:ext>
            </a:extLst>
          </p:cNvPr>
          <p:cNvSpPr/>
          <p:nvPr/>
        </p:nvSpPr>
        <p:spPr>
          <a:xfrm>
            <a:off x="877498" y="2915457"/>
            <a:ext cx="4118792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200" dirty="0">
                <a:latin typeface="+mn-lt"/>
              </a:rPr>
              <a:t>“I want you to act as if our house is on fire, because it is.”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800" dirty="0">
              <a:latin typeface="+mn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latin typeface="+mn-lt"/>
              </a:rPr>
              <a:t>Greta Thunberg, Climate Activist </a:t>
            </a:r>
          </a:p>
        </p:txBody>
      </p:sp>
      <p:pic>
        <p:nvPicPr>
          <p:cNvPr id="7" name="Picture 2" descr="Greta Thunberg, the Fifteen-Year-Old Climate Activist Who Is Demanding a  New Kind of Politics | The New Yorker">
            <a:extLst>
              <a:ext uri="{FF2B5EF4-FFF2-40B4-BE49-F238E27FC236}">
                <a16:creationId xmlns:a16="http://schemas.microsoft.com/office/drawing/2014/main" id="{A05F0BF6-D2C3-F14E-8474-3F57FB997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5" r="16485"/>
          <a:stretch/>
        </p:blipFill>
        <p:spPr bwMode="auto">
          <a:xfrm>
            <a:off x="5330243" y="10"/>
            <a:ext cx="6861757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886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2C543-0E4A-F14E-A7C6-E8529DEE77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099" y="96066"/>
            <a:ext cx="5407025" cy="41751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-webkit-standard"/>
              </a:rPr>
              <a:t>Trends</a:t>
            </a:r>
            <a:endParaRPr lang="en-US" sz="24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E630F5-58A2-FF54-8980-5F283F0A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72" y="325370"/>
            <a:ext cx="5791199" cy="1956841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300" dirty="0">
                <a:solidFill>
                  <a:schemeClr val="tx1"/>
                </a:solidFill>
              </a:rPr>
              <a:t>3. Government Action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99B294-95C2-023E-54BE-B2A1F096C0D9}"/>
              </a:ext>
            </a:extLst>
          </p:cNvPr>
          <p:cNvSpPr/>
          <p:nvPr/>
        </p:nvSpPr>
        <p:spPr>
          <a:xfrm>
            <a:off x="916169" y="2282211"/>
            <a:ext cx="4118970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200" dirty="0"/>
              <a:t>“The Inflation Reduction Act invests $369 billion to take the most aggressive action ever — ever, ever, ever — in confronting the climate crisis.”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200" dirty="0"/>
              <a:t>President Biden</a:t>
            </a:r>
          </a:p>
        </p:txBody>
      </p:sp>
      <p:pic>
        <p:nvPicPr>
          <p:cNvPr id="11" name="Picture 10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1787A60A-2056-A61E-8125-49ADDD64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12" r="19178"/>
          <a:stretch/>
        </p:blipFill>
        <p:spPr>
          <a:xfrm>
            <a:off x="5563960" y="9144"/>
            <a:ext cx="6628040" cy="683971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475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559A6-2F80-DC4E-854B-83809D5E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300" y="1713608"/>
            <a:ext cx="9107557" cy="4396553"/>
          </a:xfrm>
        </p:spPr>
        <p:txBody>
          <a:bodyPr>
            <a:normAutofit/>
          </a:bodyPr>
          <a:lstStyle/>
          <a:p>
            <a:pPr>
              <a:spcBef>
                <a:spcPts val="569"/>
              </a:spcBef>
              <a:buSzPct val="75000"/>
            </a:pPr>
            <a:br>
              <a:rPr lang="en-US" sz="3100" dirty="0"/>
            </a:br>
            <a:br>
              <a:rPr lang="en-US" sz="27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2C543-0E4A-F14E-A7C6-E8529DEE77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-webkit-standard"/>
              </a:rPr>
              <a:t>Trends</a:t>
            </a: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D4B591-78AE-9444-BEE4-95B0C4A60CF9}"/>
              </a:ext>
            </a:extLst>
          </p:cNvPr>
          <p:cNvSpPr txBox="1">
            <a:spLocks/>
          </p:cNvSpPr>
          <p:nvPr/>
        </p:nvSpPr>
        <p:spPr>
          <a:xfrm>
            <a:off x="-93127" y="747839"/>
            <a:ext cx="7054920" cy="1719072"/>
          </a:xfrm>
          <a:prstGeom prst="ellipse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rgbClr val="1A1A1C"/>
                </a:solidFill>
                <a:latin typeface="NeueHaasGroteskDisp Pro Md" panose="020B0504020202020204" pitchFamily="34" charset="77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300" dirty="0">
                <a:solidFill>
                  <a:schemeClr val="tx1"/>
                </a:solidFill>
                <a:latin typeface="+mn-lt"/>
              </a:rPr>
              <a:t>4. Innovation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D0976D-99D8-8A44-8B8C-1DC234FF11FD}"/>
              </a:ext>
            </a:extLst>
          </p:cNvPr>
          <p:cNvSpPr/>
          <p:nvPr/>
        </p:nvSpPr>
        <p:spPr>
          <a:xfrm>
            <a:off x="977143" y="2761146"/>
            <a:ext cx="3798787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200" dirty="0">
                <a:latin typeface="+mn-lt"/>
              </a:rPr>
              <a:t>Tesla’s all-electric Model S is “the best-performing car that Consumer Reports has ever tested.”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FB0624C-F66C-7E19-03CD-04A68F6C4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9455" r="11696" b="4546"/>
          <a:stretch/>
        </p:blipFill>
        <p:spPr bwMode="auto">
          <a:xfrm>
            <a:off x="5137079" y="0"/>
            <a:ext cx="705492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64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559A6-2F80-DC4E-854B-83809D5E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300" y="1713608"/>
            <a:ext cx="9107557" cy="4396553"/>
          </a:xfrm>
        </p:spPr>
        <p:txBody>
          <a:bodyPr>
            <a:normAutofit/>
          </a:bodyPr>
          <a:lstStyle/>
          <a:p>
            <a:pPr>
              <a:spcBef>
                <a:spcPts val="569"/>
              </a:spcBef>
              <a:buSzPct val="75000"/>
            </a:pPr>
            <a:br>
              <a:rPr lang="en-US" sz="3100" dirty="0"/>
            </a:br>
            <a:br>
              <a:rPr lang="en-US" sz="27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2C543-0E4A-F14E-A7C6-E8529DEE77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5000" y="48792"/>
            <a:ext cx="5407025" cy="41751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-webkit-standard"/>
              </a:rPr>
              <a:t>Trends</a:t>
            </a:r>
            <a:endParaRPr lang="en-US" sz="2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AAB6F0-647A-D64D-AD04-F2822B26B302}"/>
              </a:ext>
            </a:extLst>
          </p:cNvPr>
          <p:cNvSpPr txBox="1">
            <a:spLocks/>
          </p:cNvSpPr>
          <p:nvPr/>
        </p:nvSpPr>
        <p:spPr bwMode="auto">
          <a:xfrm>
            <a:off x="-251839" y="160706"/>
            <a:ext cx="6401816" cy="195684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Investor Reaction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077B7B-2B3B-B94D-BD56-F6BD15A8FC16}"/>
              </a:ext>
            </a:extLst>
          </p:cNvPr>
          <p:cNvSpPr/>
          <p:nvPr/>
        </p:nvSpPr>
        <p:spPr>
          <a:xfrm>
            <a:off x="722642" y="2251550"/>
            <a:ext cx="4233091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“In the near future – and sooner than most anticipate – there will be a significant reallocation of capital.”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endParaRPr lang="en-US" altLang="en-US" sz="800" dirty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</a:pPr>
            <a:r>
              <a:rPr lang="en-US" altLang="en-US" sz="2200" dirty="0">
                <a:solidFill>
                  <a:srgbClr val="000000"/>
                </a:solidFill>
              </a:rPr>
              <a:t>Larry Fink, CEO, BlackRock</a:t>
            </a:r>
          </a:p>
          <a:p>
            <a:pPr fontAlgn="base">
              <a:lnSpc>
                <a:spcPct val="90000"/>
              </a:lnSpc>
            </a:pPr>
            <a:endParaRPr lang="en-US" altLang="en-US" sz="2200" dirty="0">
              <a:solidFill>
                <a:srgbClr val="000000"/>
              </a:solidFill>
            </a:endParaRPr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" name="Picture 9" descr="A person holding a microphone&#10;&#10;Description automatically generated with medium confidence">
            <a:extLst>
              <a:ext uri="{FF2B5EF4-FFF2-40B4-BE49-F238E27FC236}">
                <a16:creationId xmlns:a16="http://schemas.microsoft.com/office/drawing/2014/main" id="{53B94F12-E280-3947-BA1F-ED2F8C0869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17" r="33702"/>
          <a:stretch/>
        </p:blipFill>
        <p:spPr>
          <a:xfrm>
            <a:off x="5330243" y="10"/>
            <a:ext cx="6861757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0205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478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4C22A81-28FD-F440-AF08-9453931AB57D}"/>
              </a:ext>
            </a:extLst>
          </p:cNvPr>
          <p:cNvSpPr txBox="1">
            <a:spLocks/>
          </p:cNvSpPr>
          <p:nvPr/>
        </p:nvSpPr>
        <p:spPr>
          <a:xfrm>
            <a:off x="4656667" y="1047752"/>
            <a:ext cx="7789332" cy="4457696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  <a:rtl val="0"/>
              </a:rPr>
              <a:t>Climate Solutions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34517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9F0F409-5451-634F-AF81-1024193BDF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-webkit-standard"/>
              </a:rPr>
              <a:t>Climate Solutions</a:t>
            </a:r>
            <a:endParaRPr lang="en-US" sz="2000" b="1" dirty="0"/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480316C7-7675-6796-9809-76EAF86AF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611" y="666208"/>
            <a:ext cx="10881444" cy="6155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EDA60F-3C56-EE18-59D7-B5EB79792B2F}"/>
              </a:ext>
            </a:extLst>
          </p:cNvPr>
          <p:cNvSpPr txBox="1"/>
          <p:nvPr/>
        </p:nvSpPr>
        <p:spPr>
          <a:xfrm>
            <a:off x="9496651" y="6555564"/>
            <a:ext cx="1848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Goldman Sachs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D62F22-7556-F0A5-3DA3-F0EA6B55C667}"/>
              </a:ext>
            </a:extLst>
          </p:cNvPr>
          <p:cNvSpPr txBox="1"/>
          <p:nvPr/>
        </p:nvSpPr>
        <p:spPr>
          <a:xfrm>
            <a:off x="4353903" y="596933"/>
            <a:ext cx="3567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Carbon Abatement Cost Curve </a:t>
            </a:r>
          </a:p>
        </p:txBody>
      </p:sp>
    </p:spTree>
    <p:extLst>
      <p:ext uri="{BB962C8B-B14F-4D97-AF65-F5344CB8AC3E}">
        <p14:creationId xmlns:p14="http://schemas.microsoft.com/office/powerpoint/2010/main" val="3748419504"/>
      </p:ext>
    </p:extLst>
  </p:cSld>
  <p:clrMapOvr>
    <a:masterClrMapping/>
  </p:clrMapOvr>
</p:sld>
</file>

<file path=ppt/theme/theme1.xml><?xml version="1.0" encoding="utf-8"?>
<a:theme xmlns:a="http://schemas.openxmlformats.org/drawingml/2006/main" name="CBS_Blue Them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-2020-cbs-powerpoint_nhg" id="{8050EF48-32DC-5C40-84A2-14AF134F2C43}" vid="{5184453C-D8D4-C044-A99B-A133FC4E7F49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30819</TotalTime>
  <Words>406</Words>
  <Application>Microsoft Macintosh PowerPoint</Application>
  <PresentationFormat>Widescreen</PresentationFormat>
  <Paragraphs>57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-webkit-standard</vt:lpstr>
      <vt:lpstr>Arial</vt:lpstr>
      <vt:lpstr>Calibri</vt:lpstr>
      <vt:lpstr>Neue Haas Grotesk Text Pro</vt:lpstr>
      <vt:lpstr>NeueHaasGroteskDisp Pro</vt:lpstr>
      <vt:lpstr>NeueHaasGroteskDisp Pro Md</vt:lpstr>
      <vt:lpstr>source sans pro</vt:lpstr>
      <vt:lpstr>System Font Regular</vt:lpstr>
      <vt:lpstr>Times</vt:lpstr>
      <vt:lpstr>CBS_Blue Themes</vt:lpstr>
      <vt:lpstr>Default Design</vt:lpstr>
      <vt:lpstr> Investing in a Net-Zero Future</vt:lpstr>
      <vt:lpstr>PowerPoint Presentation</vt:lpstr>
      <vt:lpstr>1. Manifestation of Physical Risks</vt:lpstr>
      <vt:lpstr>       </vt:lpstr>
      <vt:lpstr>3. Government Action</vt:lpstr>
      <vt:lpstr>       </vt:lpstr>
      <vt:lpstr>       </vt:lpstr>
      <vt:lpstr>PowerPoint Presentation</vt:lpstr>
      <vt:lpstr>PowerPoint Presentation</vt:lpstr>
      <vt:lpstr>PowerPoint Presentation</vt:lpstr>
      <vt:lpstr>PowerPoint Presentation</vt:lpstr>
      <vt:lpstr> Investing in a Net-Zero Future 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Usher, Bruce</dc:creator>
  <cp:lastModifiedBy>Usher, Bruce</cp:lastModifiedBy>
  <cp:revision>222</cp:revision>
  <cp:lastPrinted>2022-12-23T18:17:59Z</cp:lastPrinted>
  <dcterms:created xsi:type="dcterms:W3CDTF">2021-02-27T22:05:13Z</dcterms:created>
  <dcterms:modified xsi:type="dcterms:W3CDTF">2022-12-23T18:18:02Z</dcterms:modified>
</cp:coreProperties>
</file>