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8" r:id="rId2"/>
  </p:sldMasterIdLst>
  <p:notesMasterIdLst>
    <p:notesMasterId r:id="rId50"/>
  </p:notesMasterIdLst>
  <p:sldIdLst>
    <p:sldId id="262" r:id="rId3"/>
    <p:sldId id="263" r:id="rId4"/>
    <p:sldId id="264" r:id="rId5"/>
    <p:sldId id="282" r:id="rId6"/>
    <p:sldId id="283" r:id="rId7"/>
    <p:sldId id="284" r:id="rId8"/>
    <p:sldId id="285" r:id="rId9"/>
    <p:sldId id="286" r:id="rId10"/>
    <p:sldId id="288" r:id="rId11"/>
    <p:sldId id="339" r:id="rId12"/>
    <p:sldId id="290" r:id="rId13"/>
    <p:sldId id="291" r:id="rId14"/>
    <p:sldId id="294" r:id="rId15"/>
    <p:sldId id="295" r:id="rId16"/>
    <p:sldId id="296" r:id="rId17"/>
    <p:sldId id="341" r:id="rId18"/>
    <p:sldId id="299" r:id="rId19"/>
    <p:sldId id="300" r:id="rId20"/>
    <p:sldId id="342" r:id="rId21"/>
    <p:sldId id="301" r:id="rId22"/>
    <p:sldId id="343" r:id="rId23"/>
    <p:sldId id="298" r:id="rId24"/>
    <p:sldId id="338" r:id="rId25"/>
    <p:sldId id="350" r:id="rId26"/>
    <p:sldId id="351" r:id="rId27"/>
    <p:sldId id="352" r:id="rId28"/>
    <p:sldId id="308" r:id="rId29"/>
    <p:sldId id="309" r:id="rId30"/>
    <p:sldId id="311" r:id="rId31"/>
    <p:sldId id="310" r:id="rId32"/>
    <p:sldId id="312" r:id="rId33"/>
    <p:sldId id="345" r:id="rId34"/>
    <p:sldId id="314" r:id="rId35"/>
    <p:sldId id="344" r:id="rId36"/>
    <p:sldId id="316" r:id="rId37"/>
    <p:sldId id="325" r:id="rId38"/>
    <p:sldId id="346" r:id="rId39"/>
    <p:sldId id="327" r:id="rId40"/>
    <p:sldId id="328" r:id="rId41"/>
    <p:sldId id="329" r:id="rId42"/>
    <p:sldId id="330" r:id="rId43"/>
    <p:sldId id="331" r:id="rId44"/>
    <p:sldId id="332" r:id="rId45"/>
    <p:sldId id="334" r:id="rId46"/>
    <p:sldId id="355" r:id="rId47"/>
    <p:sldId id="335" r:id="rId48"/>
    <p:sldId id="336"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F4F7"/>
    <a:srgbClr val="181A1C"/>
    <a:srgbClr val="009BDB"/>
    <a:srgbClr val="687078"/>
    <a:srgbClr val="000000"/>
    <a:srgbClr val="42474C"/>
    <a:srgbClr val="D2D9E1"/>
    <a:srgbClr val="B1E5FB"/>
    <a:srgbClr val="D8F2FD"/>
    <a:srgbClr val="1A1A1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860" autoAdjust="0"/>
    <p:restoredTop sz="84601" autoAdjust="0"/>
  </p:normalViewPr>
  <p:slideViewPr>
    <p:cSldViewPr snapToGrid="0" snapToObjects="1">
      <p:cViewPr varScale="1">
        <p:scale>
          <a:sx n="96" d="100"/>
          <a:sy n="96" d="100"/>
        </p:scale>
        <p:origin x="1446"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61" d="100"/>
          <a:sy n="61" d="100"/>
        </p:scale>
        <p:origin x="2502" y="3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notesMaster" Target="notesMasters/notes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presProps" Target="pres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s>
</file>

<file path=ppt/diagrams/_rels/data2.xml.rels><?xml version="1.0" encoding="UTF-8" standalone="yes"?>
<Relationships xmlns="http://schemas.openxmlformats.org/package/2006/relationships"><Relationship Id="rId1" Type="http://schemas.openxmlformats.org/officeDocument/2006/relationships/hyperlink" Target="https://ssol.columbia.edu/cgi-bin/ssol/GndRIA1sHksvGBa7XHlkex/" TargetMode="External"/></Relationships>
</file>

<file path=ppt/diagrams/_rels/drawing2.xml.rels><?xml version="1.0" encoding="UTF-8" standalone="yes"?>
<Relationships xmlns="http://schemas.openxmlformats.org/package/2006/relationships"><Relationship Id="rId1" Type="http://schemas.openxmlformats.org/officeDocument/2006/relationships/hyperlink" Target="https://ssol.columbia.edu/cgi-bin/ssol/GndRIA1sHksvGBa7XHlkex/"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3439AC-F539-41C4-8297-818D318D05F6}"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US"/>
        </a:p>
      </dgm:t>
    </dgm:pt>
    <dgm:pt modelId="{E30F8FD0-A631-40D8-99E8-911C18C3663B}">
      <dgm:prSet phldrT="[Text]" custT="1"/>
      <dgm:spPr/>
      <dgm:t>
        <a:bodyPr/>
        <a:lstStyle/>
        <a:p>
          <a:r>
            <a:rPr lang="en-US" sz="2400" dirty="0">
              <a:latin typeface="Neue Haas Grotesk Display Pro 6" panose="020B0504020202020204"/>
            </a:rPr>
            <a:t>Federal </a:t>
          </a:r>
        </a:p>
      </dgm:t>
    </dgm:pt>
    <dgm:pt modelId="{D4AD7A01-5E83-4371-AF90-88578BD3409D}" type="parTrans" cxnId="{3E4F287B-A5B8-4D7A-84C9-2BBA04E41BCD}">
      <dgm:prSet/>
      <dgm:spPr/>
      <dgm:t>
        <a:bodyPr/>
        <a:lstStyle/>
        <a:p>
          <a:endParaRPr lang="en-US" sz="1200">
            <a:latin typeface="Neue Haas Grotesk Display Pro 6" panose="020B0504020202020204"/>
          </a:endParaRPr>
        </a:p>
      </dgm:t>
    </dgm:pt>
    <dgm:pt modelId="{5BD6D26C-1E62-421F-AE00-C417F0B32CAD}" type="sibTrans" cxnId="{3E4F287B-A5B8-4D7A-84C9-2BBA04E41BCD}">
      <dgm:prSet/>
      <dgm:spPr/>
      <dgm:t>
        <a:bodyPr/>
        <a:lstStyle/>
        <a:p>
          <a:endParaRPr lang="en-US" sz="1200">
            <a:latin typeface="Neue Haas Grotesk Display Pro 6" panose="020B0504020202020204"/>
          </a:endParaRPr>
        </a:p>
      </dgm:t>
    </dgm:pt>
    <dgm:pt modelId="{E26E3EEE-1121-4878-A406-DDDB32AA7068}">
      <dgm:prSet phldrT="[Text]" custT="1"/>
      <dgm:spPr/>
      <dgm:t>
        <a:bodyPr/>
        <a:lstStyle/>
        <a:p>
          <a:r>
            <a:rPr lang="en-US" sz="1300" dirty="0">
              <a:latin typeface="Neue Haas Grotesk Display Pro 6" panose="020B0504020202020204"/>
            </a:rPr>
            <a:t>Direct Unsub</a:t>
          </a:r>
        </a:p>
        <a:p>
          <a:r>
            <a:rPr lang="en-US" sz="1300" dirty="0">
              <a:latin typeface="Neue Haas Grotesk Display Pro 6" panose="020B0504020202020204"/>
            </a:rPr>
            <a:t>Fixed rate</a:t>
          </a:r>
        </a:p>
      </dgm:t>
    </dgm:pt>
    <dgm:pt modelId="{5112071B-A925-4C5A-98E8-7416F0650711}" type="parTrans" cxnId="{4DAD3EC1-54B0-495A-BE0A-C0ED07189406}">
      <dgm:prSet/>
      <dgm:spPr/>
      <dgm:t>
        <a:bodyPr/>
        <a:lstStyle/>
        <a:p>
          <a:endParaRPr lang="en-US" sz="1200">
            <a:latin typeface="Neue Haas Grotesk Display Pro 6" panose="020B0504020202020204"/>
          </a:endParaRPr>
        </a:p>
      </dgm:t>
    </dgm:pt>
    <dgm:pt modelId="{A6019FD0-A746-4FD8-BF9B-BEE72B7CDCA0}" type="sibTrans" cxnId="{4DAD3EC1-54B0-495A-BE0A-C0ED07189406}">
      <dgm:prSet/>
      <dgm:spPr/>
      <dgm:t>
        <a:bodyPr/>
        <a:lstStyle/>
        <a:p>
          <a:endParaRPr lang="en-US" sz="1200">
            <a:latin typeface="Neue Haas Grotesk Display Pro 6" panose="020B0504020202020204"/>
          </a:endParaRPr>
        </a:p>
      </dgm:t>
    </dgm:pt>
    <dgm:pt modelId="{5DB4453F-396A-4FF5-B9ED-55AE6E6BF575}">
      <dgm:prSet phldrT="[Text]" custT="1"/>
      <dgm:spPr/>
      <dgm:t>
        <a:bodyPr/>
        <a:lstStyle/>
        <a:p>
          <a:r>
            <a:rPr lang="en-US" sz="1300" dirty="0">
              <a:latin typeface="Neue Haas Grotesk Display Pro 6" panose="020B0504020202020204"/>
            </a:rPr>
            <a:t>Consolidation</a:t>
          </a:r>
        </a:p>
        <a:p>
          <a:r>
            <a:rPr lang="en-US" sz="1300" dirty="0">
              <a:latin typeface="Neue Haas Grotesk Display Pro 6" panose="020B0504020202020204"/>
            </a:rPr>
            <a:t>Fixed rate</a:t>
          </a:r>
        </a:p>
      </dgm:t>
    </dgm:pt>
    <dgm:pt modelId="{73854E30-D7BD-4EAA-A69D-98117C58F3D6}" type="parTrans" cxnId="{32546158-C044-4017-A823-B44B6D357A28}">
      <dgm:prSet/>
      <dgm:spPr/>
      <dgm:t>
        <a:bodyPr/>
        <a:lstStyle/>
        <a:p>
          <a:endParaRPr lang="en-US" sz="1200">
            <a:latin typeface="Neue Haas Grotesk Display Pro 6" panose="020B0504020202020204"/>
          </a:endParaRPr>
        </a:p>
      </dgm:t>
    </dgm:pt>
    <dgm:pt modelId="{358F678A-C295-4A34-99FC-6C1A360A979C}" type="sibTrans" cxnId="{32546158-C044-4017-A823-B44B6D357A28}">
      <dgm:prSet/>
      <dgm:spPr/>
      <dgm:t>
        <a:bodyPr/>
        <a:lstStyle/>
        <a:p>
          <a:endParaRPr lang="en-US" sz="1200">
            <a:latin typeface="Neue Haas Grotesk Display Pro 6" panose="020B0504020202020204"/>
          </a:endParaRPr>
        </a:p>
      </dgm:t>
    </dgm:pt>
    <dgm:pt modelId="{87C95398-AE9A-4B1A-9295-D5EC39CA09BC}">
      <dgm:prSet phldrT="[Text]" custT="1"/>
      <dgm:spPr/>
      <dgm:t>
        <a:bodyPr/>
        <a:lstStyle/>
        <a:p>
          <a:r>
            <a:rPr lang="en-US" sz="1300" dirty="0">
              <a:latin typeface="Neue Haas Grotesk Display Pro 6" panose="020B0504020202020204"/>
            </a:rPr>
            <a:t>Stafford (prior degree)</a:t>
          </a:r>
        </a:p>
        <a:p>
          <a:r>
            <a:rPr lang="en-US" sz="1300" dirty="0">
              <a:latin typeface="Neue Haas Grotesk Display Pro 6" panose="020B0504020202020204"/>
            </a:rPr>
            <a:t>Variable</a:t>
          </a:r>
        </a:p>
      </dgm:t>
    </dgm:pt>
    <dgm:pt modelId="{8E8F101D-060F-4EB8-B774-BD454E09F184}" type="parTrans" cxnId="{E71984EF-73ED-4A26-93F0-BE1905C0AA97}">
      <dgm:prSet/>
      <dgm:spPr/>
      <dgm:t>
        <a:bodyPr/>
        <a:lstStyle/>
        <a:p>
          <a:endParaRPr lang="en-US" sz="1200">
            <a:latin typeface="Neue Haas Grotesk Display Pro 6" panose="020B0504020202020204"/>
          </a:endParaRPr>
        </a:p>
      </dgm:t>
    </dgm:pt>
    <dgm:pt modelId="{C3442D24-6954-490A-BEAF-6D6A2BE37822}" type="sibTrans" cxnId="{E71984EF-73ED-4A26-93F0-BE1905C0AA97}">
      <dgm:prSet/>
      <dgm:spPr/>
      <dgm:t>
        <a:bodyPr/>
        <a:lstStyle/>
        <a:p>
          <a:endParaRPr lang="en-US" sz="1200">
            <a:latin typeface="Neue Haas Grotesk Display Pro 6" panose="020B0504020202020204"/>
          </a:endParaRPr>
        </a:p>
      </dgm:t>
    </dgm:pt>
    <dgm:pt modelId="{8240BA54-59E5-4D40-9057-53563756A7CA}">
      <dgm:prSet phldrT="[Text]" custT="1"/>
      <dgm:spPr/>
      <dgm:t>
        <a:bodyPr/>
        <a:lstStyle/>
        <a:p>
          <a:r>
            <a:rPr lang="en-US" sz="1300" b="0" dirty="0">
              <a:latin typeface="Neue Haas Grotesk Display Pro 6" panose="020B0504020202020204"/>
            </a:rPr>
            <a:t>Direct</a:t>
          </a:r>
          <a:r>
            <a:rPr lang="en-US" sz="1300" b="0" baseline="0" dirty="0">
              <a:latin typeface="Neue Haas Grotesk Display Pro 6" panose="020B0504020202020204"/>
            </a:rPr>
            <a:t> Grad</a:t>
          </a:r>
        </a:p>
        <a:p>
          <a:r>
            <a:rPr lang="en-US" sz="1300" b="0" baseline="0" dirty="0">
              <a:latin typeface="Neue Haas Grotesk Display Pro 6" panose="020B0504020202020204"/>
            </a:rPr>
            <a:t>PLUS</a:t>
          </a:r>
        </a:p>
        <a:p>
          <a:r>
            <a:rPr lang="en-US" sz="1300" b="0" baseline="0" dirty="0">
              <a:latin typeface="Neue Haas Grotesk Display Pro 6" panose="020B0504020202020204"/>
            </a:rPr>
            <a:t>Fixed rate</a:t>
          </a:r>
          <a:endParaRPr lang="en-US" sz="1300" b="0" dirty="0">
            <a:latin typeface="Neue Haas Grotesk Display Pro 6" panose="020B0504020202020204"/>
          </a:endParaRPr>
        </a:p>
      </dgm:t>
    </dgm:pt>
    <dgm:pt modelId="{68A1EF03-0279-4203-882D-7019FF5EB47B}" type="parTrans" cxnId="{E33392A9-2861-4A82-A27F-4D294A5D7235}">
      <dgm:prSet/>
      <dgm:spPr/>
      <dgm:t>
        <a:bodyPr/>
        <a:lstStyle/>
        <a:p>
          <a:endParaRPr lang="en-US" sz="1200">
            <a:latin typeface="Neue Haas Grotesk Display Pro 6" panose="020B0504020202020204"/>
          </a:endParaRPr>
        </a:p>
      </dgm:t>
    </dgm:pt>
    <dgm:pt modelId="{EFA72902-EFD9-4A4E-BA01-D90293098C67}" type="sibTrans" cxnId="{E33392A9-2861-4A82-A27F-4D294A5D7235}">
      <dgm:prSet/>
      <dgm:spPr/>
      <dgm:t>
        <a:bodyPr/>
        <a:lstStyle/>
        <a:p>
          <a:endParaRPr lang="en-US" sz="1200">
            <a:latin typeface="Neue Haas Grotesk Display Pro 6" panose="020B0504020202020204"/>
          </a:endParaRPr>
        </a:p>
      </dgm:t>
    </dgm:pt>
    <dgm:pt modelId="{88549DE8-E62C-4440-845D-05973C1A98E0}" type="pres">
      <dgm:prSet presAssocID="{0B3439AC-F539-41C4-8297-818D318D05F6}" presName="composite" presStyleCnt="0">
        <dgm:presLayoutVars>
          <dgm:chMax val="1"/>
          <dgm:dir/>
          <dgm:resizeHandles val="exact"/>
        </dgm:presLayoutVars>
      </dgm:prSet>
      <dgm:spPr/>
    </dgm:pt>
    <dgm:pt modelId="{F07F282A-8ED5-46F2-B325-D3B0A3B26BBA}" type="pres">
      <dgm:prSet presAssocID="{0B3439AC-F539-41C4-8297-818D318D05F6}" presName="radial" presStyleCnt="0">
        <dgm:presLayoutVars>
          <dgm:animLvl val="ctr"/>
        </dgm:presLayoutVars>
      </dgm:prSet>
      <dgm:spPr/>
    </dgm:pt>
    <dgm:pt modelId="{60F59C8D-69C2-4CF2-8864-14B52F2E5696}" type="pres">
      <dgm:prSet presAssocID="{E30F8FD0-A631-40D8-99E8-911C18C3663B}" presName="centerShape" presStyleLbl="vennNode1" presStyleIdx="0" presStyleCnt="5" custScaleX="60754" custScaleY="60109"/>
      <dgm:spPr/>
    </dgm:pt>
    <dgm:pt modelId="{00B65568-40A6-4F01-89D2-217F1318462D}" type="pres">
      <dgm:prSet presAssocID="{E26E3EEE-1121-4878-A406-DDDB32AA7068}" presName="node" presStyleLbl="vennNode1" presStyleIdx="1" presStyleCnt="5" custRadScaleRad="70816" custRadScaleInc="922">
        <dgm:presLayoutVars>
          <dgm:bulletEnabled val="1"/>
        </dgm:presLayoutVars>
      </dgm:prSet>
      <dgm:spPr/>
    </dgm:pt>
    <dgm:pt modelId="{68E22828-44CD-4F55-9832-332983B5E67D}" type="pres">
      <dgm:prSet presAssocID="{5DB4453F-396A-4FF5-B9ED-55AE6E6BF575}" presName="node" presStyleLbl="vennNode1" presStyleIdx="2" presStyleCnt="5" custScaleX="110738" custScaleY="116339" custRadScaleRad="74434" custRadScaleInc="-2631">
        <dgm:presLayoutVars>
          <dgm:bulletEnabled val="1"/>
        </dgm:presLayoutVars>
      </dgm:prSet>
      <dgm:spPr/>
    </dgm:pt>
    <dgm:pt modelId="{8308FFC4-8C1B-436C-9E44-58AA054D3F39}" type="pres">
      <dgm:prSet presAssocID="{87C95398-AE9A-4B1A-9295-D5EC39CA09BC}" presName="node" presStyleLbl="vennNode1" presStyleIdx="3" presStyleCnt="5" custRadScaleRad="69167" custRadScaleInc="-670">
        <dgm:presLayoutVars>
          <dgm:bulletEnabled val="1"/>
        </dgm:presLayoutVars>
      </dgm:prSet>
      <dgm:spPr/>
    </dgm:pt>
    <dgm:pt modelId="{1449192D-C43A-4CEF-889C-DC60FB003BA1}" type="pres">
      <dgm:prSet presAssocID="{8240BA54-59E5-4D40-9057-53563756A7CA}" presName="node" presStyleLbl="vennNode1" presStyleIdx="4" presStyleCnt="5" custRadScaleRad="72349" custRadScaleInc="1804">
        <dgm:presLayoutVars>
          <dgm:bulletEnabled val="1"/>
        </dgm:presLayoutVars>
      </dgm:prSet>
      <dgm:spPr/>
    </dgm:pt>
  </dgm:ptLst>
  <dgm:cxnLst>
    <dgm:cxn modelId="{51871E0C-D988-495E-8CD7-A8323C37E47F}" type="presOf" srcId="{5DB4453F-396A-4FF5-B9ED-55AE6E6BF575}" destId="{68E22828-44CD-4F55-9832-332983B5E67D}" srcOrd="0" destOrd="0" presId="urn:microsoft.com/office/officeart/2005/8/layout/radial3"/>
    <dgm:cxn modelId="{CC316424-3B6F-44B0-804A-E737FA07400E}" type="presOf" srcId="{8240BA54-59E5-4D40-9057-53563756A7CA}" destId="{1449192D-C43A-4CEF-889C-DC60FB003BA1}" srcOrd="0" destOrd="0" presId="urn:microsoft.com/office/officeart/2005/8/layout/radial3"/>
    <dgm:cxn modelId="{C95D723E-5F40-486B-BA72-4D42B1F01F48}" type="presOf" srcId="{E30F8FD0-A631-40D8-99E8-911C18C3663B}" destId="{60F59C8D-69C2-4CF2-8864-14B52F2E5696}" srcOrd="0" destOrd="0" presId="urn:microsoft.com/office/officeart/2005/8/layout/radial3"/>
    <dgm:cxn modelId="{32546158-C044-4017-A823-B44B6D357A28}" srcId="{E30F8FD0-A631-40D8-99E8-911C18C3663B}" destId="{5DB4453F-396A-4FF5-B9ED-55AE6E6BF575}" srcOrd="1" destOrd="0" parTransId="{73854E30-D7BD-4EAA-A69D-98117C58F3D6}" sibTransId="{358F678A-C295-4A34-99FC-6C1A360A979C}"/>
    <dgm:cxn modelId="{3E4F287B-A5B8-4D7A-84C9-2BBA04E41BCD}" srcId="{0B3439AC-F539-41C4-8297-818D318D05F6}" destId="{E30F8FD0-A631-40D8-99E8-911C18C3663B}" srcOrd="0" destOrd="0" parTransId="{D4AD7A01-5E83-4371-AF90-88578BD3409D}" sibTransId="{5BD6D26C-1E62-421F-AE00-C417F0B32CAD}"/>
    <dgm:cxn modelId="{E33392A9-2861-4A82-A27F-4D294A5D7235}" srcId="{E30F8FD0-A631-40D8-99E8-911C18C3663B}" destId="{8240BA54-59E5-4D40-9057-53563756A7CA}" srcOrd="3" destOrd="0" parTransId="{68A1EF03-0279-4203-882D-7019FF5EB47B}" sibTransId="{EFA72902-EFD9-4A4E-BA01-D90293098C67}"/>
    <dgm:cxn modelId="{2A1FABBA-EC1E-430E-BEE9-1D6487216287}" type="presOf" srcId="{87C95398-AE9A-4B1A-9295-D5EC39CA09BC}" destId="{8308FFC4-8C1B-436C-9E44-58AA054D3F39}" srcOrd="0" destOrd="0" presId="urn:microsoft.com/office/officeart/2005/8/layout/radial3"/>
    <dgm:cxn modelId="{4DAD3EC1-54B0-495A-BE0A-C0ED07189406}" srcId="{E30F8FD0-A631-40D8-99E8-911C18C3663B}" destId="{E26E3EEE-1121-4878-A406-DDDB32AA7068}" srcOrd="0" destOrd="0" parTransId="{5112071B-A925-4C5A-98E8-7416F0650711}" sibTransId="{A6019FD0-A746-4FD8-BF9B-BEE72B7CDCA0}"/>
    <dgm:cxn modelId="{E71984EF-73ED-4A26-93F0-BE1905C0AA97}" srcId="{E30F8FD0-A631-40D8-99E8-911C18C3663B}" destId="{87C95398-AE9A-4B1A-9295-D5EC39CA09BC}" srcOrd="2" destOrd="0" parTransId="{8E8F101D-060F-4EB8-B774-BD454E09F184}" sibTransId="{C3442D24-6954-490A-BEAF-6D6A2BE37822}"/>
    <dgm:cxn modelId="{A1EE14F4-62C6-4DF9-8273-8CB0E00586AB}" type="presOf" srcId="{0B3439AC-F539-41C4-8297-818D318D05F6}" destId="{88549DE8-E62C-4440-845D-05973C1A98E0}" srcOrd="0" destOrd="0" presId="urn:microsoft.com/office/officeart/2005/8/layout/radial3"/>
    <dgm:cxn modelId="{26CF13FC-B7F4-4764-87A5-C47E2FF213EC}" type="presOf" srcId="{E26E3EEE-1121-4878-A406-DDDB32AA7068}" destId="{00B65568-40A6-4F01-89D2-217F1318462D}" srcOrd="0" destOrd="0" presId="urn:microsoft.com/office/officeart/2005/8/layout/radial3"/>
    <dgm:cxn modelId="{AA0567ED-46EB-46E4-BE36-27587CC676A4}" type="presParOf" srcId="{88549DE8-E62C-4440-845D-05973C1A98E0}" destId="{F07F282A-8ED5-46F2-B325-D3B0A3B26BBA}" srcOrd="0" destOrd="0" presId="urn:microsoft.com/office/officeart/2005/8/layout/radial3"/>
    <dgm:cxn modelId="{89697FF8-4D0E-455B-B926-45E343FF7F4D}" type="presParOf" srcId="{F07F282A-8ED5-46F2-B325-D3B0A3B26BBA}" destId="{60F59C8D-69C2-4CF2-8864-14B52F2E5696}" srcOrd="0" destOrd="0" presId="urn:microsoft.com/office/officeart/2005/8/layout/radial3"/>
    <dgm:cxn modelId="{83E92D9E-91D5-4102-A6D4-374F44C70220}" type="presParOf" srcId="{F07F282A-8ED5-46F2-B325-D3B0A3B26BBA}" destId="{00B65568-40A6-4F01-89D2-217F1318462D}" srcOrd="1" destOrd="0" presId="urn:microsoft.com/office/officeart/2005/8/layout/radial3"/>
    <dgm:cxn modelId="{08C9F8E6-F36E-4B96-A6D9-805F7DAB1C63}" type="presParOf" srcId="{F07F282A-8ED5-46F2-B325-D3B0A3B26BBA}" destId="{68E22828-44CD-4F55-9832-332983B5E67D}" srcOrd="2" destOrd="0" presId="urn:microsoft.com/office/officeart/2005/8/layout/radial3"/>
    <dgm:cxn modelId="{32538BE1-16E6-4C93-9AE3-5E65378F6D13}" type="presParOf" srcId="{F07F282A-8ED5-46F2-B325-D3B0A3B26BBA}" destId="{8308FFC4-8C1B-436C-9E44-58AA054D3F39}" srcOrd="3" destOrd="0" presId="urn:microsoft.com/office/officeart/2005/8/layout/radial3"/>
    <dgm:cxn modelId="{ED70073E-F827-41B2-ADEE-658112994458}" type="presParOf" srcId="{F07F282A-8ED5-46F2-B325-D3B0A3B26BBA}" destId="{1449192D-C43A-4CEF-889C-DC60FB003BA1}"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FFE7EA-6EFD-448B-9169-58A4DC140707}"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9A30865-36D5-455C-AF1C-4BB39565B83F}">
      <dgm:prSet phldrT="[Text]"/>
      <dgm:spPr/>
      <dgm:t>
        <a:bodyPr/>
        <a:lstStyle/>
        <a:p>
          <a:r>
            <a:rPr lang="en-US" altLang="en-US" b="1" dirty="0">
              <a:latin typeface="Neue Haas Grotesk Display Pro 6" panose="020B0504020202020204"/>
            </a:rPr>
            <a:t>SSOL</a:t>
          </a:r>
          <a:endParaRPr lang="en-US" dirty="0">
            <a:latin typeface="Neue Haas Grotesk Display Pro 6" panose="020B0504020202020204"/>
          </a:endParaRPr>
        </a:p>
      </dgm:t>
    </dgm:pt>
    <dgm:pt modelId="{3B7D2BD0-BD8A-4CB6-9051-CE2624584AC4}" type="parTrans" cxnId="{E8B56780-D7B6-4C5D-B2F8-D507A3BF1237}">
      <dgm:prSet/>
      <dgm:spPr/>
      <dgm:t>
        <a:bodyPr/>
        <a:lstStyle/>
        <a:p>
          <a:endParaRPr lang="en-US">
            <a:latin typeface="Neue Haas Grotesk Display Pro 6" panose="020B0504020202020204"/>
          </a:endParaRPr>
        </a:p>
      </dgm:t>
    </dgm:pt>
    <dgm:pt modelId="{6DB16E87-558B-4C0A-9129-087018B40EC0}" type="sibTrans" cxnId="{E8B56780-D7B6-4C5D-B2F8-D507A3BF1237}">
      <dgm:prSet/>
      <dgm:spPr/>
      <dgm:t>
        <a:bodyPr/>
        <a:lstStyle/>
        <a:p>
          <a:endParaRPr lang="en-US">
            <a:latin typeface="Neue Haas Grotesk Display Pro 6" panose="020B0504020202020204"/>
          </a:endParaRPr>
        </a:p>
      </dgm:t>
    </dgm:pt>
    <dgm:pt modelId="{3B336551-6F7A-47D6-AFDD-6C64831FBEC9}">
      <dgm:prSet phldrT="[Text]"/>
      <dgm:spPr/>
      <dgm:t>
        <a:bodyPr/>
        <a:lstStyle/>
        <a:p>
          <a:r>
            <a:rPr lang="en-US" altLang="en-US" dirty="0">
              <a:latin typeface="Neue Haas Grotesk Display Pro 6" panose="020B0504020202020204"/>
              <a:hlinkClick xmlns:r="http://schemas.openxmlformats.org/officeDocument/2006/relationships" r:id="rId1"/>
            </a:rPr>
            <a:t>ssol.columbia.edu</a:t>
          </a:r>
          <a:endParaRPr lang="en-US" dirty="0">
            <a:latin typeface="Neue Haas Grotesk Display Pro 6" panose="020B0504020202020204"/>
          </a:endParaRPr>
        </a:p>
      </dgm:t>
    </dgm:pt>
    <dgm:pt modelId="{F5C2CA89-9A96-47B5-A3BC-1A2765CB09CE}" type="parTrans" cxnId="{B20B5928-117B-4EBF-92EF-17F54CD92799}">
      <dgm:prSet/>
      <dgm:spPr/>
      <dgm:t>
        <a:bodyPr/>
        <a:lstStyle/>
        <a:p>
          <a:endParaRPr lang="en-US">
            <a:latin typeface="Neue Haas Grotesk Display Pro 6" panose="020B0504020202020204"/>
          </a:endParaRPr>
        </a:p>
      </dgm:t>
    </dgm:pt>
    <dgm:pt modelId="{1EBA88AA-A7F7-498E-B683-621A7FB81B8E}" type="sibTrans" cxnId="{B20B5928-117B-4EBF-92EF-17F54CD92799}">
      <dgm:prSet/>
      <dgm:spPr/>
      <dgm:t>
        <a:bodyPr/>
        <a:lstStyle/>
        <a:p>
          <a:endParaRPr lang="en-US">
            <a:latin typeface="Neue Haas Grotesk Display Pro 6" panose="020B0504020202020204"/>
          </a:endParaRPr>
        </a:p>
      </dgm:t>
    </dgm:pt>
    <dgm:pt modelId="{2D70ADDC-BD90-45ED-8FBD-5EA2BE4E2999}">
      <dgm:prSet phldrT="[Text]"/>
      <dgm:spPr/>
      <dgm:t>
        <a:bodyPr/>
        <a:lstStyle/>
        <a:p>
          <a:r>
            <a:rPr lang="en-US" altLang="en-US" dirty="0">
              <a:latin typeface="Neue Haas Grotesk Display Pro 6" panose="020B0504020202020204"/>
            </a:rPr>
            <a:t>Go to Financial Aid =&gt; Student Loan History</a:t>
          </a:r>
          <a:endParaRPr lang="en-US" dirty="0">
            <a:latin typeface="Neue Haas Grotesk Display Pro 6" panose="020B0504020202020204"/>
          </a:endParaRPr>
        </a:p>
      </dgm:t>
    </dgm:pt>
    <dgm:pt modelId="{C168DD95-53F9-48EC-96FD-A4D5822A796C}" type="parTrans" cxnId="{8237BF24-CB94-4BEB-87A1-30148B8F4E21}">
      <dgm:prSet/>
      <dgm:spPr/>
      <dgm:t>
        <a:bodyPr/>
        <a:lstStyle/>
        <a:p>
          <a:endParaRPr lang="en-US">
            <a:latin typeface="Neue Haas Grotesk Display Pro 6" panose="020B0504020202020204"/>
          </a:endParaRPr>
        </a:p>
      </dgm:t>
    </dgm:pt>
    <dgm:pt modelId="{8D98A5D6-1DB5-4FB3-9499-CB78AA6C053E}" type="sibTrans" cxnId="{8237BF24-CB94-4BEB-87A1-30148B8F4E21}">
      <dgm:prSet/>
      <dgm:spPr/>
      <dgm:t>
        <a:bodyPr/>
        <a:lstStyle/>
        <a:p>
          <a:endParaRPr lang="en-US">
            <a:latin typeface="Neue Haas Grotesk Display Pro 6" panose="020B0504020202020204"/>
          </a:endParaRPr>
        </a:p>
      </dgm:t>
    </dgm:pt>
    <dgm:pt modelId="{BE1CE549-3805-4516-A5F0-F05B489962F1}">
      <dgm:prSet phldrT="[Text]"/>
      <dgm:spPr/>
      <dgm:t>
        <a:bodyPr/>
        <a:lstStyle/>
        <a:p>
          <a:r>
            <a:rPr lang="en-US" altLang="en-US" b="1" dirty="0">
              <a:latin typeface="Neue Haas Grotesk Display Pro 6" panose="020B0504020202020204"/>
            </a:rPr>
            <a:t>Federal Student Aid Information Center (FSAIC)</a:t>
          </a:r>
          <a:endParaRPr lang="en-US" dirty="0">
            <a:latin typeface="Neue Haas Grotesk Display Pro 6" panose="020B0504020202020204"/>
          </a:endParaRPr>
        </a:p>
      </dgm:t>
    </dgm:pt>
    <dgm:pt modelId="{7CC1F209-8B8F-42B5-98BB-423ABF8EF12D}" type="parTrans" cxnId="{7BB88107-C203-47BA-8A22-E21D04BD7351}">
      <dgm:prSet/>
      <dgm:spPr/>
      <dgm:t>
        <a:bodyPr/>
        <a:lstStyle/>
        <a:p>
          <a:endParaRPr lang="en-US">
            <a:latin typeface="Neue Haas Grotesk Display Pro 6" panose="020B0504020202020204"/>
          </a:endParaRPr>
        </a:p>
      </dgm:t>
    </dgm:pt>
    <dgm:pt modelId="{9072BA49-94B4-446D-A155-3B2B8D97A302}" type="sibTrans" cxnId="{7BB88107-C203-47BA-8A22-E21D04BD7351}">
      <dgm:prSet/>
      <dgm:spPr/>
      <dgm:t>
        <a:bodyPr/>
        <a:lstStyle/>
        <a:p>
          <a:endParaRPr lang="en-US">
            <a:latin typeface="Neue Haas Grotesk Display Pro 6" panose="020B0504020202020204"/>
          </a:endParaRPr>
        </a:p>
      </dgm:t>
    </dgm:pt>
    <dgm:pt modelId="{B42AB2F3-4EAD-422C-BED1-5AB8991B40C8}">
      <dgm:prSet phldrT="[Text]"/>
      <dgm:spPr/>
      <dgm:t>
        <a:bodyPr/>
        <a:lstStyle/>
        <a:p>
          <a:r>
            <a:rPr lang="en-US" altLang="en-US" dirty="0">
              <a:latin typeface="Neue Haas Grotesk Display Pro 6" panose="020B0504020202020204"/>
            </a:rPr>
            <a:t>Central contact for federal student loans</a:t>
          </a:r>
          <a:endParaRPr lang="en-US" dirty="0">
            <a:latin typeface="Neue Haas Grotesk Display Pro 6" panose="020B0504020202020204"/>
          </a:endParaRPr>
        </a:p>
      </dgm:t>
    </dgm:pt>
    <dgm:pt modelId="{B0B0A870-9621-48F6-8067-A484064024C0}" type="parTrans" cxnId="{3FC7176A-6329-47BB-A5DC-9320D447495C}">
      <dgm:prSet/>
      <dgm:spPr/>
      <dgm:t>
        <a:bodyPr/>
        <a:lstStyle/>
        <a:p>
          <a:endParaRPr lang="en-US">
            <a:latin typeface="Neue Haas Grotesk Display Pro 6" panose="020B0504020202020204"/>
          </a:endParaRPr>
        </a:p>
      </dgm:t>
    </dgm:pt>
    <dgm:pt modelId="{0507EAEF-BF92-4450-9D43-3BE3769CA428}" type="sibTrans" cxnId="{3FC7176A-6329-47BB-A5DC-9320D447495C}">
      <dgm:prSet/>
      <dgm:spPr/>
      <dgm:t>
        <a:bodyPr/>
        <a:lstStyle/>
        <a:p>
          <a:endParaRPr lang="en-US">
            <a:latin typeface="Neue Haas Grotesk Display Pro 6" panose="020B0504020202020204"/>
          </a:endParaRPr>
        </a:p>
      </dgm:t>
    </dgm:pt>
    <dgm:pt modelId="{C75A3118-A262-455A-81FA-FDBD68B108E4}">
      <dgm:prSet phldrT="[Text]"/>
      <dgm:spPr/>
      <dgm:t>
        <a:bodyPr/>
        <a:lstStyle/>
        <a:p>
          <a:r>
            <a:rPr lang="en-US" altLang="en-US" b="1" dirty="0">
              <a:latin typeface="Neue Haas Grotesk Display Pro 6" panose="020B0504020202020204"/>
            </a:rPr>
            <a:t>Lender-Specific Websites</a:t>
          </a:r>
          <a:endParaRPr lang="en-US" dirty="0">
            <a:latin typeface="Neue Haas Grotesk Display Pro 6" panose="020B0504020202020204"/>
          </a:endParaRPr>
        </a:p>
      </dgm:t>
    </dgm:pt>
    <dgm:pt modelId="{2BBD821E-1AEF-4B6F-A622-983C8E490E96}" type="parTrans" cxnId="{F8A8C282-D009-41C1-AAA5-81ED3EA0D4DA}">
      <dgm:prSet/>
      <dgm:spPr/>
      <dgm:t>
        <a:bodyPr/>
        <a:lstStyle/>
        <a:p>
          <a:endParaRPr lang="en-US">
            <a:latin typeface="Neue Haas Grotesk Display Pro 6" panose="020B0504020202020204"/>
          </a:endParaRPr>
        </a:p>
      </dgm:t>
    </dgm:pt>
    <dgm:pt modelId="{77691AAB-EE58-46A7-84B8-ED193B000990}" type="sibTrans" cxnId="{F8A8C282-D009-41C1-AAA5-81ED3EA0D4DA}">
      <dgm:prSet/>
      <dgm:spPr/>
      <dgm:t>
        <a:bodyPr/>
        <a:lstStyle/>
        <a:p>
          <a:endParaRPr lang="en-US">
            <a:latin typeface="Neue Haas Grotesk Display Pro 6" panose="020B0504020202020204"/>
          </a:endParaRPr>
        </a:p>
      </dgm:t>
    </dgm:pt>
    <dgm:pt modelId="{23B9F94B-2168-4C03-84EC-281FEDB68149}">
      <dgm:prSet phldrT="[Text]"/>
      <dgm:spPr/>
      <dgm:t>
        <a:bodyPr/>
        <a:lstStyle/>
        <a:p>
          <a:r>
            <a:rPr lang="en-US" altLang="en-US" dirty="0">
              <a:latin typeface="Neue Haas Grotesk Display Pro 6" panose="020B0504020202020204"/>
            </a:rPr>
            <a:t>Private Lenders</a:t>
          </a:r>
          <a:endParaRPr lang="en-US" dirty="0">
            <a:latin typeface="Neue Haas Grotesk Display Pro 6" panose="020B0504020202020204"/>
          </a:endParaRPr>
        </a:p>
      </dgm:t>
    </dgm:pt>
    <dgm:pt modelId="{305FFF3F-1F1E-4F4D-AB76-AE37264516B7}" type="parTrans" cxnId="{4D1F321D-F744-41DE-9A3D-4B318B8223E3}">
      <dgm:prSet/>
      <dgm:spPr/>
      <dgm:t>
        <a:bodyPr/>
        <a:lstStyle/>
        <a:p>
          <a:endParaRPr lang="en-US">
            <a:latin typeface="Neue Haas Grotesk Display Pro 6" panose="020B0504020202020204"/>
          </a:endParaRPr>
        </a:p>
      </dgm:t>
    </dgm:pt>
    <dgm:pt modelId="{B638A7E4-6FEA-44AF-B1C0-EE22B8931F5A}" type="sibTrans" cxnId="{4D1F321D-F744-41DE-9A3D-4B318B8223E3}">
      <dgm:prSet/>
      <dgm:spPr/>
      <dgm:t>
        <a:bodyPr/>
        <a:lstStyle/>
        <a:p>
          <a:endParaRPr lang="en-US">
            <a:latin typeface="Neue Haas Grotesk Display Pro 6" panose="020B0504020202020204"/>
          </a:endParaRPr>
        </a:p>
      </dgm:t>
    </dgm:pt>
    <dgm:pt modelId="{6DED3C54-69A6-47FA-A441-4CB7C9498DED}">
      <dgm:prSet phldrT="[Text]"/>
      <dgm:spPr/>
      <dgm:t>
        <a:bodyPr/>
        <a:lstStyle/>
        <a:p>
          <a:r>
            <a:rPr lang="en-US" altLang="en-US" dirty="0">
              <a:latin typeface="Neue Haas Grotesk Display Pro 6" panose="020B0504020202020204"/>
            </a:rPr>
            <a:t>Log in using borrower-specified username and password</a:t>
          </a:r>
          <a:endParaRPr lang="en-US" dirty="0">
            <a:latin typeface="Neue Haas Grotesk Display Pro 6" panose="020B0504020202020204"/>
          </a:endParaRPr>
        </a:p>
      </dgm:t>
    </dgm:pt>
    <dgm:pt modelId="{F8220157-590E-4D15-BE5F-7003BB93B49B}" type="parTrans" cxnId="{F811DE85-50E9-4580-AD8E-DCE2CBC8642F}">
      <dgm:prSet/>
      <dgm:spPr/>
      <dgm:t>
        <a:bodyPr/>
        <a:lstStyle/>
        <a:p>
          <a:endParaRPr lang="en-US">
            <a:latin typeface="Neue Haas Grotesk Display Pro 6" panose="020B0504020202020204"/>
          </a:endParaRPr>
        </a:p>
      </dgm:t>
    </dgm:pt>
    <dgm:pt modelId="{E4E67492-AD9A-475F-A7A2-753400AA03E7}" type="sibTrans" cxnId="{F811DE85-50E9-4580-AD8E-DCE2CBC8642F}">
      <dgm:prSet/>
      <dgm:spPr/>
      <dgm:t>
        <a:bodyPr/>
        <a:lstStyle/>
        <a:p>
          <a:endParaRPr lang="en-US">
            <a:latin typeface="Neue Haas Grotesk Display Pro 6" panose="020B0504020202020204"/>
          </a:endParaRPr>
        </a:p>
      </dgm:t>
    </dgm:pt>
    <dgm:pt modelId="{191CF6DA-2190-430D-9A56-F0495F40F7C4}">
      <dgm:prSet phldrT="[Text]"/>
      <dgm:spPr/>
      <dgm:t>
        <a:bodyPr/>
        <a:lstStyle/>
        <a:p>
          <a:r>
            <a:rPr lang="en-US" altLang="en-US" dirty="0">
              <a:latin typeface="Neue Haas Grotesk Display Pro 6" panose="020B0504020202020204"/>
            </a:rPr>
            <a:t>Can provide servicer and contact information</a:t>
          </a:r>
          <a:endParaRPr lang="en-US" dirty="0">
            <a:latin typeface="Neue Haas Grotesk Display Pro 6" panose="020B0504020202020204"/>
          </a:endParaRPr>
        </a:p>
      </dgm:t>
    </dgm:pt>
    <dgm:pt modelId="{9371AB07-F32A-44B9-A6D6-FA0C27FA7421}" type="parTrans" cxnId="{9ED1B5C5-F838-49AC-909C-0204A5899C2A}">
      <dgm:prSet/>
      <dgm:spPr/>
      <dgm:t>
        <a:bodyPr/>
        <a:lstStyle/>
        <a:p>
          <a:endParaRPr lang="en-US">
            <a:latin typeface="Neue Haas Grotesk Display Pro 6" panose="020B0504020202020204"/>
          </a:endParaRPr>
        </a:p>
      </dgm:t>
    </dgm:pt>
    <dgm:pt modelId="{F40E6482-5C5B-42B1-A9C4-3A664F3FFDBE}" type="sibTrans" cxnId="{9ED1B5C5-F838-49AC-909C-0204A5899C2A}">
      <dgm:prSet/>
      <dgm:spPr/>
      <dgm:t>
        <a:bodyPr/>
        <a:lstStyle/>
        <a:p>
          <a:endParaRPr lang="en-US">
            <a:latin typeface="Neue Haas Grotesk Display Pro 6" panose="020B0504020202020204"/>
          </a:endParaRPr>
        </a:p>
      </dgm:t>
    </dgm:pt>
    <dgm:pt modelId="{D317C9A0-866C-4C83-A758-3E37842216AB}">
      <dgm:prSet phldrT="[Text]"/>
      <dgm:spPr/>
      <dgm:t>
        <a:bodyPr/>
        <a:lstStyle/>
        <a:p>
          <a:r>
            <a:rPr lang="en-US" altLang="en-US" dirty="0">
              <a:latin typeface="Neue Haas Grotesk Display Pro 6" panose="020B0504020202020204"/>
            </a:rPr>
            <a:t>Call </a:t>
          </a:r>
          <a:r>
            <a:rPr lang="en-US" b="0" i="0" dirty="0"/>
            <a:t>1-800-433-3243</a:t>
          </a:r>
          <a:endParaRPr lang="en-US" dirty="0">
            <a:latin typeface="Neue Haas Grotesk Display Pro 6" panose="020B0504020202020204"/>
          </a:endParaRPr>
        </a:p>
      </dgm:t>
    </dgm:pt>
    <dgm:pt modelId="{5FE0ECC2-FF0A-4593-BD86-9130AE2B4160}" type="parTrans" cxnId="{B72B0EDB-554C-4D95-AAF9-91523FD8C2AA}">
      <dgm:prSet/>
      <dgm:spPr/>
      <dgm:t>
        <a:bodyPr/>
        <a:lstStyle/>
        <a:p>
          <a:endParaRPr lang="en-US">
            <a:latin typeface="Neue Haas Grotesk Display Pro 6" panose="020B0504020202020204"/>
          </a:endParaRPr>
        </a:p>
      </dgm:t>
    </dgm:pt>
    <dgm:pt modelId="{38AF831F-A62E-45BF-99E7-4715618236E8}" type="sibTrans" cxnId="{B72B0EDB-554C-4D95-AAF9-91523FD8C2AA}">
      <dgm:prSet/>
      <dgm:spPr/>
      <dgm:t>
        <a:bodyPr/>
        <a:lstStyle/>
        <a:p>
          <a:endParaRPr lang="en-US">
            <a:latin typeface="Neue Haas Grotesk Display Pro 6" panose="020B0504020202020204"/>
          </a:endParaRPr>
        </a:p>
      </dgm:t>
    </dgm:pt>
    <dgm:pt modelId="{F143A3CB-A24B-4709-AB97-3287C2972275}">
      <dgm:prSet phldrT="[Text]"/>
      <dgm:spPr/>
      <dgm:t>
        <a:bodyPr/>
        <a:lstStyle/>
        <a:p>
          <a:r>
            <a:rPr lang="en-US" dirty="0">
              <a:latin typeface="Neue Haas Grotesk Display Pro 6" panose="020B0504020202020204"/>
            </a:rPr>
            <a:t>Will show original principal balances borrowed while at Columbia (for all schools attended)</a:t>
          </a:r>
        </a:p>
      </dgm:t>
    </dgm:pt>
    <dgm:pt modelId="{BDD194ED-283F-45B3-B4F8-7A6A9D6AC310}" type="parTrans" cxnId="{5F25D83E-7DC8-4635-A4EB-C07B760925B8}">
      <dgm:prSet/>
      <dgm:spPr/>
      <dgm:t>
        <a:bodyPr/>
        <a:lstStyle/>
        <a:p>
          <a:endParaRPr lang="en-US">
            <a:latin typeface="Neue Haas Grotesk Display Pro 6" panose="020B0504020202020204"/>
          </a:endParaRPr>
        </a:p>
      </dgm:t>
    </dgm:pt>
    <dgm:pt modelId="{037A5C54-9E72-403A-B0E7-00986B552723}" type="sibTrans" cxnId="{5F25D83E-7DC8-4635-A4EB-C07B760925B8}">
      <dgm:prSet/>
      <dgm:spPr/>
      <dgm:t>
        <a:bodyPr/>
        <a:lstStyle/>
        <a:p>
          <a:endParaRPr lang="en-US">
            <a:latin typeface="Neue Haas Grotesk Display Pro 6" panose="020B0504020202020204"/>
          </a:endParaRPr>
        </a:p>
      </dgm:t>
    </dgm:pt>
    <dgm:pt modelId="{39F486CA-5F7C-4BAC-AD9D-659DCBEE3F7C}" type="pres">
      <dgm:prSet presAssocID="{05FFE7EA-6EFD-448B-9169-58A4DC140707}" presName="Name0" presStyleCnt="0">
        <dgm:presLayoutVars>
          <dgm:dir/>
          <dgm:animLvl val="lvl"/>
          <dgm:resizeHandles val="exact"/>
        </dgm:presLayoutVars>
      </dgm:prSet>
      <dgm:spPr/>
    </dgm:pt>
    <dgm:pt modelId="{DB99B870-FF98-4943-8211-BB77AAB2F113}" type="pres">
      <dgm:prSet presAssocID="{19A30865-36D5-455C-AF1C-4BB39565B83F}" presName="composite" presStyleCnt="0"/>
      <dgm:spPr/>
    </dgm:pt>
    <dgm:pt modelId="{59C2987D-6806-465D-A9FC-E31E4D0ED1A9}" type="pres">
      <dgm:prSet presAssocID="{19A30865-36D5-455C-AF1C-4BB39565B83F}" presName="parTx" presStyleLbl="alignNode1" presStyleIdx="0" presStyleCnt="3">
        <dgm:presLayoutVars>
          <dgm:chMax val="0"/>
          <dgm:chPref val="0"/>
          <dgm:bulletEnabled val="1"/>
        </dgm:presLayoutVars>
      </dgm:prSet>
      <dgm:spPr/>
    </dgm:pt>
    <dgm:pt modelId="{B3A57AEA-BBB6-44F7-A449-772E96B85C55}" type="pres">
      <dgm:prSet presAssocID="{19A30865-36D5-455C-AF1C-4BB39565B83F}" presName="desTx" presStyleLbl="alignAccFollowNode1" presStyleIdx="0" presStyleCnt="3">
        <dgm:presLayoutVars>
          <dgm:bulletEnabled val="1"/>
        </dgm:presLayoutVars>
      </dgm:prSet>
      <dgm:spPr/>
    </dgm:pt>
    <dgm:pt modelId="{DAF3F523-F5B0-42B8-A772-56C8CB95B662}" type="pres">
      <dgm:prSet presAssocID="{6DB16E87-558B-4C0A-9129-087018B40EC0}" presName="space" presStyleCnt="0"/>
      <dgm:spPr/>
    </dgm:pt>
    <dgm:pt modelId="{69185101-D683-4C6E-BEB6-81979EB688FD}" type="pres">
      <dgm:prSet presAssocID="{BE1CE549-3805-4516-A5F0-F05B489962F1}" presName="composite" presStyleCnt="0"/>
      <dgm:spPr/>
    </dgm:pt>
    <dgm:pt modelId="{4B54C5F5-3C8F-4B1E-BECE-50D3C3F5806A}" type="pres">
      <dgm:prSet presAssocID="{BE1CE549-3805-4516-A5F0-F05B489962F1}" presName="parTx" presStyleLbl="alignNode1" presStyleIdx="1" presStyleCnt="3">
        <dgm:presLayoutVars>
          <dgm:chMax val="0"/>
          <dgm:chPref val="0"/>
          <dgm:bulletEnabled val="1"/>
        </dgm:presLayoutVars>
      </dgm:prSet>
      <dgm:spPr/>
    </dgm:pt>
    <dgm:pt modelId="{B5F01687-D621-4581-AC22-7199D3FB23A2}" type="pres">
      <dgm:prSet presAssocID="{BE1CE549-3805-4516-A5F0-F05B489962F1}" presName="desTx" presStyleLbl="alignAccFollowNode1" presStyleIdx="1" presStyleCnt="3">
        <dgm:presLayoutVars>
          <dgm:bulletEnabled val="1"/>
        </dgm:presLayoutVars>
      </dgm:prSet>
      <dgm:spPr/>
    </dgm:pt>
    <dgm:pt modelId="{CB4FFC64-43FE-4C52-8501-E0A6C47FB7C7}" type="pres">
      <dgm:prSet presAssocID="{9072BA49-94B4-446D-A155-3B2B8D97A302}" presName="space" presStyleCnt="0"/>
      <dgm:spPr/>
    </dgm:pt>
    <dgm:pt modelId="{44FB0674-B151-4EAF-AC81-12BF89304F87}" type="pres">
      <dgm:prSet presAssocID="{C75A3118-A262-455A-81FA-FDBD68B108E4}" presName="composite" presStyleCnt="0"/>
      <dgm:spPr/>
    </dgm:pt>
    <dgm:pt modelId="{ABED3554-5A29-4AFC-BB6E-F919D2C97ABE}" type="pres">
      <dgm:prSet presAssocID="{C75A3118-A262-455A-81FA-FDBD68B108E4}" presName="parTx" presStyleLbl="alignNode1" presStyleIdx="2" presStyleCnt="3">
        <dgm:presLayoutVars>
          <dgm:chMax val="0"/>
          <dgm:chPref val="0"/>
          <dgm:bulletEnabled val="1"/>
        </dgm:presLayoutVars>
      </dgm:prSet>
      <dgm:spPr/>
    </dgm:pt>
    <dgm:pt modelId="{16CE7F58-C594-4BB1-99F4-8D4DDD1F48EE}" type="pres">
      <dgm:prSet presAssocID="{C75A3118-A262-455A-81FA-FDBD68B108E4}" presName="desTx" presStyleLbl="alignAccFollowNode1" presStyleIdx="2" presStyleCnt="3">
        <dgm:presLayoutVars>
          <dgm:bulletEnabled val="1"/>
        </dgm:presLayoutVars>
      </dgm:prSet>
      <dgm:spPr/>
    </dgm:pt>
  </dgm:ptLst>
  <dgm:cxnLst>
    <dgm:cxn modelId="{D5654C01-8A3D-44CF-9766-9EDEE0088F91}" type="presOf" srcId="{05FFE7EA-6EFD-448B-9169-58A4DC140707}" destId="{39F486CA-5F7C-4BAC-AD9D-659DCBEE3F7C}" srcOrd="0" destOrd="0" presId="urn:microsoft.com/office/officeart/2005/8/layout/hList1"/>
    <dgm:cxn modelId="{7BB88107-C203-47BA-8A22-E21D04BD7351}" srcId="{05FFE7EA-6EFD-448B-9169-58A4DC140707}" destId="{BE1CE549-3805-4516-A5F0-F05B489962F1}" srcOrd="1" destOrd="0" parTransId="{7CC1F209-8B8F-42B5-98BB-423ABF8EF12D}" sibTransId="{9072BA49-94B4-446D-A155-3B2B8D97A302}"/>
    <dgm:cxn modelId="{51A4FE13-BB4F-4E3B-AF4B-1FE98022745A}" type="presOf" srcId="{23B9F94B-2168-4C03-84EC-281FEDB68149}" destId="{16CE7F58-C594-4BB1-99F4-8D4DDD1F48EE}" srcOrd="0" destOrd="0" presId="urn:microsoft.com/office/officeart/2005/8/layout/hList1"/>
    <dgm:cxn modelId="{755FFC1B-6F3E-4C31-8CD7-25FC93D57609}" type="presOf" srcId="{F143A3CB-A24B-4709-AB97-3287C2972275}" destId="{B3A57AEA-BBB6-44F7-A449-772E96B85C55}" srcOrd="0" destOrd="1" presId="urn:microsoft.com/office/officeart/2005/8/layout/hList1"/>
    <dgm:cxn modelId="{4D1F321D-F744-41DE-9A3D-4B318B8223E3}" srcId="{C75A3118-A262-455A-81FA-FDBD68B108E4}" destId="{23B9F94B-2168-4C03-84EC-281FEDB68149}" srcOrd="0" destOrd="0" parTransId="{305FFF3F-1F1E-4F4D-AB76-AE37264516B7}" sibTransId="{B638A7E4-6FEA-44AF-B1C0-EE22B8931F5A}"/>
    <dgm:cxn modelId="{8237BF24-CB94-4BEB-87A1-30148B8F4E21}" srcId="{19A30865-36D5-455C-AF1C-4BB39565B83F}" destId="{2D70ADDC-BD90-45ED-8FBD-5EA2BE4E2999}" srcOrd="2" destOrd="0" parTransId="{C168DD95-53F9-48EC-96FD-A4D5822A796C}" sibTransId="{8D98A5D6-1DB5-4FB3-9499-CB78AA6C053E}"/>
    <dgm:cxn modelId="{B20B5928-117B-4EBF-92EF-17F54CD92799}" srcId="{19A30865-36D5-455C-AF1C-4BB39565B83F}" destId="{3B336551-6F7A-47D6-AFDD-6C64831FBEC9}" srcOrd="0" destOrd="0" parTransId="{F5C2CA89-9A96-47B5-A3BC-1A2765CB09CE}" sibTransId="{1EBA88AA-A7F7-498E-B683-621A7FB81B8E}"/>
    <dgm:cxn modelId="{5D666B31-B08F-4BFA-B814-D95AF5B2BF84}" type="presOf" srcId="{3B336551-6F7A-47D6-AFDD-6C64831FBEC9}" destId="{B3A57AEA-BBB6-44F7-A449-772E96B85C55}" srcOrd="0" destOrd="0" presId="urn:microsoft.com/office/officeart/2005/8/layout/hList1"/>
    <dgm:cxn modelId="{5F25D83E-7DC8-4635-A4EB-C07B760925B8}" srcId="{19A30865-36D5-455C-AF1C-4BB39565B83F}" destId="{F143A3CB-A24B-4709-AB97-3287C2972275}" srcOrd="1" destOrd="0" parTransId="{BDD194ED-283F-45B3-B4F8-7A6A9D6AC310}" sibTransId="{037A5C54-9E72-403A-B0E7-00986B552723}"/>
    <dgm:cxn modelId="{9973E63F-1518-4A21-B38D-C354D9FD9BC5}" type="presOf" srcId="{C75A3118-A262-455A-81FA-FDBD68B108E4}" destId="{ABED3554-5A29-4AFC-BB6E-F919D2C97ABE}" srcOrd="0" destOrd="0" presId="urn:microsoft.com/office/officeart/2005/8/layout/hList1"/>
    <dgm:cxn modelId="{06ED3A48-9950-4940-88A1-5228B86EFC5F}" type="presOf" srcId="{D317C9A0-866C-4C83-A758-3E37842216AB}" destId="{B5F01687-D621-4581-AC22-7199D3FB23A2}" srcOrd="0" destOrd="2" presId="urn:microsoft.com/office/officeart/2005/8/layout/hList1"/>
    <dgm:cxn modelId="{3FC7176A-6329-47BB-A5DC-9320D447495C}" srcId="{BE1CE549-3805-4516-A5F0-F05B489962F1}" destId="{B42AB2F3-4EAD-422C-BED1-5AB8991B40C8}" srcOrd="0" destOrd="0" parTransId="{B0B0A870-9621-48F6-8067-A484064024C0}" sibTransId="{0507EAEF-BF92-4450-9D43-3BE3769CA428}"/>
    <dgm:cxn modelId="{084C3D58-C836-41CF-B818-7DDC82F23EF6}" type="presOf" srcId="{BE1CE549-3805-4516-A5F0-F05B489962F1}" destId="{4B54C5F5-3C8F-4B1E-BECE-50D3C3F5806A}" srcOrd="0" destOrd="0" presId="urn:microsoft.com/office/officeart/2005/8/layout/hList1"/>
    <dgm:cxn modelId="{E8B56780-D7B6-4C5D-B2F8-D507A3BF1237}" srcId="{05FFE7EA-6EFD-448B-9169-58A4DC140707}" destId="{19A30865-36D5-455C-AF1C-4BB39565B83F}" srcOrd="0" destOrd="0" parTransId="{3B7D2BD0-BD8A-4CB6-9051-CE2624584AC4}" sibTransId="{6DB16E87-558B-4C0A-9129-087018B40EC0}"/>
    <dgm:cxn modelId="{F8A8C282-D009-41C1-AAA5-81ED3EA0D4DA}" srcId="{05FFE7EA-6EFD-448B-9169-58A4DC140707}" destId="{C75A3118-A262-455A-81FA-FDBD68B108E4}" srcOrd="2" destOrd="0" parTransId="{2BBD821E-1AEF-4B6F-A622-983C8E490E96}" sibTransId="{77691AAB-EE58-46A7-84B8-ED193B000990}"/>
    <dgm:cxn modelId="{345F7484-4740-4BCC-89DF-F88B3D0315F5}" type="presOf" srcId="{6DED3C54-69A6-47FA-A441-4CB7C9498DED}" destId="{16CE7F58-C594-4BB1-99F4-8D4DDD1F48EE}" srcOrd="0" destOrd="1" presId="urn:microsoft.com/office/officeart/2005/8/layout/hList1"/>
    <dgm:cxn modelId="{F811DE85-50E9-4580-AD8E-DCE2CBC8642F}" srcId="{C75A3118-A262-455A-81FA-FDBD68B108E4}" destId="{6DED3C54-69A6-47FA-A441-4CB7C9498DED}" srcOrd="1" destOrd="0" parTransId="{F8220157-590E-4D15-BE5F-7003BB93B49B}" sibTransId="{E4E67492-AD9A-475F-A7A2-753400AA03E7}"/>
    <dgm:cxn modelId="{4B14879C-8A77-472E-AEB9-B20F1AB5AE45}" type="presOf" srcId="{B42AB2F3-4EAD-422C-BED1-5AB8991B40C8}" destId="{B5F01687-D621-4581-AC22-7199D3FB23A2}" srcOrd="0" destOrd="0" presId="urn:microsoft.com/office/officeart/2005/8/layout/hList1"/>
    <dgm:cxn modelId="{B15EFCC0-E110-4D71-8E08-B4B2937BE736}" type="presOf" srcId="{191CF6DA-2190-430D-9A56-F0495F40F7C4}" destId="{B5F01687-D621-4581-AC22-7199D3FB23A2}" srcOrd="0" destOrd="1" presId="urn:microsoft.com/office/officeart/2005/8/layout/hList1"/>
    <dgm:cxn modelId="{9ED1B5C5-F838-49AC-909C-0204A5899C2A}" srcId="{BE1CE549-3805-4516-A5F0-F05B489962F1}" destId="{191CF6DA-2190-430D-9A56-F0495F40F7C4}" srcOrd="1" destOrd="0" parTransId="{9371AB07-F32A-44B9-A6D6-FA0C27FA7421}" sibTransId="{F40E6482-5C5B-42B1-A9C4-3A664F3FFDBE}"/>
    <dgm:cxn modelId="{34F50CD0-52B9-46CE-BEA5-9F58D1843951}" type="presOf" srcId="{19A30865-36D5-455C-AF1C-4BB39565B83F}" destId="{59C2987D-6806-465D-A9FC-E31E4D0ED1A9}" srcOrd="0" destOrd="0" presId="urn:microsoft.com/office/officeart/2005/8/layout/hList1"/>
    <dgm:cxn modelId="{B72B0EDB-554C-4D95-AAF9-91523FD8C2AA}" srcId="{BE1CE549-3805-4516-A5F0-F05B489962F1}" destId="{D317C9A0-866C-4C83-A758-3E37842216AB}" srcOrd="2" destOrd="0" parTransId="{5FE0ECC2-FF0A-4593-BD86-9130AE2B4160}" sibTransId="{38AF831F-A62E-45BF-99E7-4715618236E8}"/>
    <dgm:cxn modelId="{ABC862FE-9BE7-4A6F-BDCB-AB3CA00C02BE}" type="presOf" srcId="{2D70ADDC-BD90-45ED-8FBD-5EA2BE4E2999}" destId="{B3A57AEA-BBB6-44F7-A449-772E96B85C55}" srcOrd="0" destOrd="2" presId="urn:microsoft.com/office/officeart/2005/8/layout/hList1"/>
    <dgm:cxn modelId="{72643464-9B60-4473-A572-A82EBAD79A03}" type="presParOf" srcId="{39F486CA-5F7C-4BAC-AD9D-659DCBEE3F7C}" destId="{DB99B870-FF98-4943-8211-BB77AAB2F113}" srcOrd="0" destOrd="0" presId="urn:microsoft.com/office/officeart/2005/8/layout/hList1"/>
    <dgm:cxn modelId="{2FE8CC2C-6650-497A-B7C2-8559F40BB6E7}" type="presParOf" srcId="{DB99B870-FF98-4943-8211-BB77AAB2F113}" destId="{59C2987D-6806-465D-A9FC-E31E4D0ED1A9}" srcOrd="0" destOrd="0" presId="urn:microsoft.com/office/officeart/2005/8/layout/hList1"/>
    <dgm:cxn modelId="{20B45E0D-B071-41E1-BE8E-85C17F075393}" type="presParOf" srcId="{DB99B870-FF98-4943-8211-BB77AAB2F113}" destId="{B3A57AEA-BBB6-44F7-A449-772E96B85C55}" srcOrd="1" destOrd="0" presId="urn:microsoft.com/office/officeart/2005/8/layout/hList1"/>
    <dgm:cxn modelId="{5AA6053D-AD7E-4628-8B3D-CB58D27D5B21}" type="presParOf" srcId="{39F486CA-5F7C-4BAC-AD9D-659DCBEE3F7C}" destId="{DAF3F523-F5B0-42B8-A772-56C8CB95B662}" srcOrd="1" destOrd="0" presId="urn:microsoft.com/office/officeart/2005/8/layout/hList1"/>
    <dgm:cxn modelId="{E588ECF7-E81E-4D5D-9C9E-E6A893C644CC}" type="presParOf" srcId="{39F486CA-5F7C-4BAC-AD9D-659DCBEE3F7C}" destId="{69185101-D683-4C6E-BEB6-81979EB688FD}" srcOrd="2" destOrd="0" presId="urn:microsoft.com/office/officeart/2005/8/layout/hList1"/>
    <dgm:cxn modelId="{820835A8-1325-4BC4-AA0C-45DE361E41CE}" type="presParOf" srcId="{69185101-D683-4C6E-BEB6-81979EB688FD}" destId="{4B54C5F5-3C8F-4B1E-BECE-50D3C3F5806A}" srcOrd="0" destOrd="0" presId="urn:microsoft.com/office/officeart/2005/8/layout/hList1"/>
    <dgm:cxn modelId="{D58A0EE5-B04C-49E3-A100-6C342FB13FEE}" type="presParOf" srcId="{69185101-D683-4C6E-BEB6-81979EB688FD}" destId="{B5F01687-D621-4581-AC22-7199D3FB23A2}" srcOrd="1" destOrd="0" presId="urn:microsoft.com/office/officeart/2005/8/layout/hList1"/>
    <dgm:cxn modelId="{C4A8CBC3-9C3A-4D2F-9987-37EF6D4FA429}" type="presParOf" srcId="{39F486CA-5F7C-4BAC-AD9D-659DCBEE3F7C}" destId="{CB4FFC64-43FE-4C52-8501-E0A6C47FB7C7}" srcOrd="3" destOrd="0" presId="urn:microsoft.com/office/officeart/2005/8/layout/hList1"/>
    <dgm:cxn modelId="{EB7CCAF6-6AA3-4101-8FA5-552E20623B3D}" type="presParOf" srcId="{39F486CA-5F7C-4BAC-AD9D-659DCBEE3F7C}" destId="{44FB0674-B151-4EAF-AC81-12BF89304F87}" srcOrd="4" destOrd="0" presId="urn:microsoft.com/office/officeart/2005/8/layout/hList1"/>
    <dgm:cxn modelId="{B87616F5-9DE9-4E65-A282-E4B08B15710C}" type="presParOf" srcId="{44FB0674-B151-4EAF-AC81-12BF89304F87}" destId="{ABED3554-5A29-4AFC-BB6E-F919D2C97ABE}" srcOrd="0" destOrd="0" presId="urn:microsoft.com/office/officeart/2005/8/layout/hList1"/>
    <dgm:cxn modelId="{96BE674C-292C-4CB0-B1E1-D2AA69482320}" type="presParOf" srcId="{44FB0674-B151-4EAF-AC81-12BF89304F87}" destId="{16CE7F58-C594-4BB1-99F4-8D4DDD1F48EE}"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292EACB-84AD-40F5-9425-DDBB8263F94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42E6E2CE-B768-467C-9FCE-D21E0D1B16BF}">
      <dgm:prSet phldrT="[Text]" custT="1"/>
      <dgm:spPr/>
      <dgm:t>
        <a:bodyPr/>
        <a:lstStyle/>
        <a:p>
          <a:r>
            <a:rPr lang="en-US" sz="2800" dirty="0">
              <a:latin typeface="Neue Haas Grotesk Display Pro 6" panose="020B0504020202020204"/>
            </a:rPr>
            <a:t>Level (10 Years)</a:t>
          </a:r>
        </a:p>
      </dgm:t>
    </dgm:pt>
    <dgm:pt modelId="{A456F2D9-8A66-4968-AB3B-0657582C5032}" type="parTrans" cxnId="{C9F45287-D72D-400E-AB84-898384652040}">
      <dgm:prSet/>
      <dgm:spPr/>
      <dgm:t>
        <a:bodyPr/>
        <a:lstStyle/>
        <a:p>
          <a:endParaRPr lang="en-US"/>
        </a:p>
      </dgm:t>
    </dgm:pt>
    <dgm:pt modelId="{6B952D06-61C4-4D9D-A3E9-320B14D69B4A}" type="sibTrans" cxnId="{C9F45287-D72D-400E-AB84-898384652040}">
      <dgm:prSet/>
      <dgm:spPr/>
      <dgm:t>
        <a:bodyPr/>
        <a:lstStyle/>
        <a:p>
          <a:endParaRPr lang="en-US"/>
        </a:p>
      </dgm:t>
    </dgm:pt>
    <dgm:pt modelId="{B986C811-DDED-41E1-913F-91C4F6FA37DE}">
      <dgm:prSet phldrT="[Text]" custT="1"/>
      <dgm:spPr/>
      <dgm:t>
        <a:bodyPr/>
        <a:lstStyle/>
        <a:p>
          <a:r>
            <a:rPr lang="en-US" sz="2800" dirty="0">
              <a:latin typeface="Neue Haas Grotesk Display Pro 6" panose="020B0504020202020204"/>
            </a:rPr>
            <a:t>Graduated   </a:t>
          </a:r>
        </a:p>
        <a:p>
          <a:r>
            <a:rPr lang="en-US" sz="2800" dirty="0">
              <a:latin typeface="Neue Haas Grotesk Display Pro 6" panose="020B0504020202020204"/>
            </a:rPr>
            <a:t> (10 Years)</a:t>
          </a:r>
        </a:p>
      </dgm:t>
    </dgm:pt>
    <dgm:pt modelId="{74C6C1A3-B860-467B-A266-167A9C06E8B5}" type="parTrans" cxnId="{4DA02090-4DAA-48A9-BC30-51BBCF9784D7}">
      <dgm:prSet/>
      <dgm:spPr/>
      <dgm:t>
        <a:bodyPr/>
        <a:lstStyle/>
        <a:p>
          <a:endParaRPr lang="en-US"/>
        </a:p>
      </dgm:t>
    </dgm:pt>
    <dgm:pt modelId="{80B39C60-63A8-47EE-AE0E-CEA6BD0B5C4B}" type="sibTrans" cxnId="{4DA02090-4DAA-48A9-BC30-51BBCF9784D7}">
      <dgm:prSet/>
      <dgm:spPr/>
      <dgm:t>
        <a:bodyPr/>
        <a:lstStyle/>
        <a:p>
          <a:endParaRPr lang="en-US"/>
        </a:p>
      </dgm:t>
    </dgm:pt>
    <dgm:pt modelId="{26CC7E6D-04F2-4508-914B-725F555D54B7}">
      <dgm:prSet phldrT="[Text]" custT="1"/>
      <dgm:spPr/>
      <dgm:t>
        <a:bodyPr/>
        <a:lstStyle/>
        <a:p>
          <a:r>
            <a:rPr lang="en-US" sz="2800" dirty="0">
              <a:latin typeface="Neue Haas Grotesk Display Pro 6" panose="020B0504020202020204"/>
            </a:rPr>
            <a:t>Extended </a:t>
          </a:r>
        </a:p>
        <a:p>
          <a:r>
            <a:rPr lang="en-US" sz="2800" dirty="0">
              <a:latin typeface="Neue Haas Grotesk Display Pro 6" panose="020B0504020202020204"/>
            </a:rPr>
            <a:t>(up to 25 Years)</a:t>
          </a:r>
        </a:p>
      </dgm:t>
    </dgm:pt>
    <dgm:pt modelId="{5EFC3222-8CE2-4625-BA49-FF243C5F93C8}" type="parTrans" cxnId="{0AEDE987-1CD9-46C0-A16B-87B6B857FF3F}">
      <dgm:prSet/>
      <dgm:spPr/>
      <dgm:t>
        <a:bodyPr/>
        <a:lstStyle/>
        <a:p>
          <a:endParaRPr lang="en-US"/>
        </a:p>
      </dgm:t>
    </dgm:pt>
    <dgm:pt modelId="{FBDAAA93-2479-42C8-B267-9CE4F4D1C82C}" type="sibTrans" cxnId="{0AEDE987-1CD9-46C0-A16B-87B6B857FF3F}">
      <dgm:prSet/>
      <dgm:spPr/>
      <dgm:t>
        <a:bodyPr/>
        <a:lstStyle/>
        <a:p>
          <a:endParaRPr lang="en-US"/>
        </a:p>
      </dgm:t>
    </dgm:pt>
    <dgm:pt modelId="{B05D21E8-87B8-4A86-8DD2-3D9537F478E6}">
      <dgm:prSet phldrT="[Text]" custT="1"/>
      <dgm:spPr/>
      <dgm:t>
        <a:bodyPr/>
        <a:lstStyle/>
        <a:p>
          <a:r>
            <a:rPr lang="en-US" sz="2800" dirty="0">
              <a:latin typeface="Neue Haas Grotesk Display Pro 6" panose="020B0504020202020204"/>
            </a:rPr>
            <a:t>Income-Driven</a:t>
          </a:r>
        </a:p>
      </dgm:t>
    </dgm:pt>
    <dgm:pt modelId="{D0256F3B-FB5E-4CC7-B729-51CDF906FD63}" type="parTrans" cxnId="{D0004697-4446-45F8-87C2-3599D7EEC5E0}">
      <dgm:prSet/>
      <dgm:spPr/>
      <dgm:t>
        <a:bodyPr/>
        <a:lstStyle/>
        <a:p>
          <a:endParaRPr lang="en-US"/>
        </a:p>
      </dgm:t>
    </dgm:pt>
    <dgm:pt modelId="{F798EDB2-8490-4988-BC73-878CEF00992C}" type="sibTrans" cxnId="{D0004697-4446-45F8-87C2-3599D7EEC5E0}">
      <dgm:prSet/>
      <dgm:spPr/>
      <dgm:t>
        <a:bodyPr/>
        <a:lstStyle/>
        <a:p>
          <a:endParaRPr lang="en-US"/>
        </a:p>
      </dgm:t>
    </dgm:pt>
    <dgm:pt modelId="{78537D2C-548A-407B-9743-89D4557BD591}">
      <dgm:prSet phldrT="[Text]" custT="1"/>
      <dgm:spPr/>
      <dgm:t>
        <a:bodyPr/>
        <a:lstStyle/>
        <a:p>
          <a:r>
            <a:rPr lang="en-US" sz="1800" dirty="0">
              <a:latin typeface="Neue Haas Grotesk Display Pro 6" panose="020B0504020202020204"/>
            </a:rPr>
            <a:t>Default plan for Direct Unsubsidized and Graduate PLUS</a:t>
          </a:r>
        </a:p>
      </dgm:t>
    </dgm:pt>
    <dgm:pt modelId="{0831A3BC-21BC-4716-A2BD-A6B2970AE121}" type="parTrans" cxnId="{1F9DF1EB-7593-4AB3-A73C-F3D5EA137A6F}">
      <dgm:prSet/>
      <dgm:spPr/>
      <dgm:t>
        <a:bodyPr/>
        <a:lstStyle/>
        <a:p>
          <a:endParaRPr lang="en-US"/>
        </a:p>
      </dgm:t>
    </dgm:pt>
    <dgm:pt modelId="{E5C4FC9C-5D4A-4CA5-98E8-AC44C05B9BF4}" type="sibTrans" cxnId="{1F9DF1EB-7593-4AB3-A73C-F3D5EA137A6F}">
      <dgm:prSet/>
      <dgm:spPr/>
      <dgm:t>
        <a:bodyPr/>
        <a:lstStyle/>
        <a:p>
          <a:endParaRPr lang="en-US"/>
        </a:p>
      </dgm:t>
    </dgm:pt>
    <dgm:pt modelId="{D5CFD7ED-EFA5-4A69-8253-3521445A4F88}">
      <dgm:prSet phldrT="[Text]" custT="1"/>
      <dgm:spPr/>
      <dgm:t>
        <a:bodyPr/>
        <a:lstStyle/>
        <a:p>
          <a:r>
            <a:rPr lang="en-US" sz="1800" dirty="0">
              <a:latin typeface="Neue Haas Grotesk Display Pro 6" panose="020B0504020202020204"/>
            </a:rPr>
            <a:t>Same payment each month for 120 monthly payments</a:t>
          </a:r>
        </a:p>
        <a:p>
          <a:r>
            <a:rPr lang="en-US" sz="1800" dirty="0">
              <a:latin typeface="Neue Haas Grotesk Display Pro 6" panose="020B0504020202020204"/>
            </a:rPr>
            <a:t> </a:t>
          </a:r>
        </a:p>
      </dgm:t>
    </dgm:pt>
    <dgm:pt modelId="{45B7091E-4038-4536-A74A-773A6B24CFF2}" type="parTrans" cxnId="{39230159-39AB-438E-B230-4861F3A4CA56}">
      <dgm:prSet/>
      <dgm:spPr/>
      <dgm:t>
        <a:bodyPr/>
        <a:lstStyle/>
        <a:p>
          <a:endParaRPr lang="en-US"/>
        </a:p>
      </dgm:t>
    </dgm:pt>
    <dgm:pt modelId="{2FF8A376-456A-4864-B656-875444B79296}" type="sibTrans" cxnId="{39230159-39AB-438E-B230-4861F3A4CA56}">
      <dgm:prSet/>
      <dgm:spPr/>
      <dgm:t>
        <a:bodyPr/>
        <a:lstStyle/>
        <a:p>
          <a:endParaRPr lang="en-US"/>
        </a:p>
      </dgm:t>
    </dgm:pt>
    <dgm:pt modelId="{876EFCF7-E44C-42EE-9F3E-B9F2E4EB10F9}">
      <dgm:prSet phldrT="[Text]" custT="1"/>
      <dgm:spPr/>
      <dgm:t>
        <a:bodyPr/>
        <a:lstStyle/>
        <a:p>
          <a:r>
            <a:rPr lang="en-US" sz="1800" dirty="0">
              <a:latin typeface="Neue Haas Grotesk Display Pro 6" panose="020B0504020202020204"/>
            </a:rPr>
            <a:t>Lower initial payments that increase every few years </a:t>
          </a:r>
        </a:p>
      </dgm:t>
    </dgm:pt>
    <dgm:pt modelId="{8E14B502-B45C-48A9-ACBD-30E17A0ED532}" type="parTrans" cxnId="{D6182843-E7FD-4F58-A1B1-445FCB3EA73A}">
      <dgm:prSet/>
      <dgm:spPr/>
      <dgm:t>
        <a:bodyPr/>
        <a:lstStyle/>
        <a:p>
          <a:endParaRPr lang="en-US"/>
        </a:p>
      </dgm:t>
    </dgm:pt>
    <dgm:pt modelId="{69110C07-3879-4B31-91CD-73180818546D}" type="sibTrans" cxnId="{D6182843-E7FD-4F58-A1B1-445FCB3EA73A}">
      <dgm:prSet/>
      <dgm:spPr/>
      <dgm:t>
        <a:bodyPr/>
        <a:lstStyle/>
        <a:p>
          <a:endParaRPr lang="en-US"/>
        </a:p>
      </dgm:t>
    </dgm:pt>
    <dgm:pt modelId="{DAD060EF-873B-4D36-8603-5483103AF3D8}">
      <dgm:prSet phldrT="[Text]" custT="1"/>
      <dgm:spPr/>
      <dgm:t>
        <a:bodyPr/>
        <a:lstStyle/>
        <a:p>
          <a:r>
            <a:rPr lang="en-US" sz="1800" dirty="0">
              <a:latin typeface="Neue Haas Grotesk Display Pro 6" panose="020B0504020202020204"/>
            </a:rPr>
            <a:t>Graduated or Level</a:t>
          </a:r>
        </a:p>
      </dgm:t>
    </dgm:pt>
    <dgm:pt modelId="{86D6BAEB-716D-45B6-9F2E-067DB4F09539}" type="parTrans" cxnId="{09B45FE1-89A5-471F-AA20-00410D3EA1EC}">
      <dgm:prSet/>
      <dgm:spPr/>
      <dgm:t>
        <a:bodyPr/>
        <a:lstStyle/>
        <a:p>
          <a:endParaRPr lang="en-US"/>
        </a:p>
      </dgm:t>
    </dgm:pt>
    <dgm:pt modelId="{E86A1557-9D31-4119-B02C-F5C0691F7253}" type="sibTrans" cxnId="{09B45FE1-89A5-471F-AA20-00410D3EA1EC}">
      <dgm:prSet/>
      <dgm:spPr/>
      <dgm:t>
        <a:bodyPr/>
        <a:lstStyle/>
        <a:p>
          <a:endParaRPr lang="en-US"/>
        </a:p>
      </dgm:t>
    </dgm:pt>
    <dgm:pt modelId="{A0F81F2C-69FB-44DC-AB09-AB22DF7E085B}">
      <dgm:prSet phldrT="[Text]" custT="1"/>
      <dgm:spPr/>
      <dgm:t>
        <a:bodyPr/>
        <a:lstStyle/>
        <a:p>
          <a:endParaRPr lang="en-US" sz="1800" dirty="0">
            <a:latin typeface="Neue Haas Grotesk Display Pro 6" panose="020B0504020202020204"/>
          </a:endParaRPr>
        </a:p>
      </dgm:t>
    </dgm:pt>
    <dgm:pt modelId="{F9C91161-0A63-4C5F-AE8D-F92D4DA0D284}" type="parTrans" cxnId="{0554689B-2147-4A68-883A-E6BACA1F0D01}">
      <dgm:prSet/>
      <dgm:spPr/>
      <dgm:t>
        <a:bodyPr/>
        <a:lstStyle/>
        <a:p>
          <a:endParaRPr lang="en-US"/>
        </a:p>
      </dgm:t>
    </dgm:pt>
    <dgm:pt modelId="{CF0DE27C-4404-4875-A9FC-4545D46B4C3C}" type="sibTrans" cxnId="{0554689B-2147-4A68-883A-E6BACA1F0D01}">
      <dgm:prSet/>
      <dgm:spPr/>
      <dgm:t>
        <a:bodyPr/>
        <a:lstStyle/>
        <a:p>
          <a:endParaRPr lang="en-US"/>
        </a:p>
      </dgm:t>
    </dgm:pt>
    <dgm:pt modelId="{A8F87523-9E84-4F9F-BE0B-A08C5822483C}">
      <dgm:prSet phldrT="[Text]" custT="1"/>
      <dgm:spPr/>
      <dgm:t>
        <a:bodyPr/>
        <a:lstStyle/>
        <a:p>
          <a:r>
            <a:rPr lang="en-US" sz="1800" dirty="0">
              <a:latin typeface="Neue Haas Grotesk Display Pro 6" panose="020B0504020202020204"/>
            </a:rPr>
            <a:t>Must have total indebtedness in federal loans of at least $30,000</a:t>
          </a:r>
        </a:p>
      </dgm:t>
    </dgm:pt>
    <dgm:pt modelId="{6082E031-0129-419B-A5CC-B20EB5974C7E}" type="parTrans" cxnId="{1DEC205D-5C35-41FD-AE9A-86E3473A6E07}">
      <dgm:prSet/>
      <dgm:spPr/>
      <dgm:t>
        <a:bodyPr/>
        <a:lstStyle/>
        <a:p>
          <a:endParaRPr lang="en-US"/>
        </a:p>
      </dgm:t>
    </dgm:pt>
    <dgm:pt modelId="{808E845A-F9DD-4810-A5FA-DF52A7815C64}" type="sibTrans" cxnId="{1DEC205D-5C35-41FD-AE9A-86E3473A6E07}">
      <dgm:prSet/>
      <dgm:spPr/>
      <dgm:t>
        <a:bodyPr/>
        <a:lstStyle/>
        <a:p>
          <a:endParaRPr lang="en-US"/>
        </a:p>
      </dgm:t>
    </dgm:pt>
    <dgm:pt modelId="{BE79C9EF-3CE9-4074-B368-AF4B51B2BC0D}">
      <dgm:prSet phldrT="[Text]" custT="1"/>
      <dgm:spPr/>
      <dgm:t>
        <a:bodyPr/>
        <a:lstStyle/>
        <a:p>
          <a:r>
            <a:rPr lang="en-US" sz="1800" dirty="0">
              <a:latin typeface="Neue Haas Grotesk Display Pro 6" panose="020B0504020202020204"/>
            </a:rPr>
            <a:t>4 Plan Options: Saving on a Valuable Education (SAVE), Income Based Repayment (IBR), Pay As You Earn (PAYE), Income Contingent Repayment (ICR)</a:t>
          </a:r>
        </a:p>
      </dgm:t>
    </dgm:pt>
    <dgm:pt modelId="{5C73C892-E9B2-4F8F-89E8-EBD7271EAF1C}" type="parTrans" cxnId="{EE992822-349F-4626-BF2B-6CBBC8972A9E}">
      <dgm:prSet/>
      <dgm:spPr/>
      <dgm:t>
        <a:bodyPr/>
        <a:lstStyle/>
        <a:p>
          <a:endParaRPr lang="en-US"/>
        </a:p>
      </dgm:t>
    </dgm:pt>
    <dgm:pt modelId="{519DE484-3867-4807-A7AE-F7CFDE87DC75}" type="sibTrans" cxnId="{EE992822-349F-4626-BF2B-6CBBC8972A9E}">
      <dgm:prSet/>
      <dgm:spPr/>
      <dgm:t>
        <a:bodyPr/>
        <a:lstStyle/>
        <a:p>
          <a:endParaRPr lang="en-US"/>
        </a:p>
      </dgm:t>
    </dgm:pt>
    <dgm:pt modelId="{EA89451F-EA8D-4A97-881C-85B5D211825C}">
      <dgm:prSet phldrT="[Text]" custT="1"/>
      <dgm:spPr/>
      <dgm:t>
        <a:bodyPr/>
        <a:lstStyle/>
        <a:p>
          <a:endParaRPr lang="en-US" sz="1800" dirty="0">
            <a:latin typeface="Neue Haas Grotesk Display Pro 6" panose="020B0504020202020204"/>
          </a:endParaRPr>
        </a:p>
      </dgm:t>
    </dgm:pt>
    <dgm:pt modelId="{EE6FB590-DFC4-4001-A8AF-B08BC968195B}" type="parTrans" cxnId="{83CABAEB-75BE-4949-BA47-398CAA712D45}">
      <dgm:prSet/>
      <dgm:spPr/>
      <dgm:t>
        <a:bodyPr/>
        <a:lstStyle/>
        <a:p>
          <a:endParaRPr lang="en-US"/>
        </a:p>
      </dgm:t>
    </dgm:pt>
    <dgm:pt modelId="{FE8BD872-18D3-4F07-8885-03558A6FA866}" type="sibTrans" cxnId="{83CABAEB-75BE-4949-BA47-398CAA712D45}">
      <dgm:prSet/>
      <dgm:spPr/>
      <dgm:t>
        <a:bodyPr/>
        <a:lstStyle/>
        <a:p>
          <a:endParaRPr lang="en-US"/>
        </a:p>
      </dgm:t>
    </dgm:pt>
    <dgm:pt modelId="{EC7FB220-3DA9-4FE0-B343-E4FFDF3FE565}">
      <dgm:prSet phldrT="[Text]" custT="1"/>
      <dgm:spPr/>
      <dgm:t>
        <a:bodyPr/>
        <a:lstStyle/>
        <a:p>
          <a:endParaRPr lang="en-US" sz="1800" dirty="0">
            <a:latin typeface="Neue Haas Grotesk Display Pro 6" panose="020B0504020202020204"/>
          </a:endParaRPr>
        </a:p>
      </dgm:t>
    </dgm:pt>
    <dgm:pt modelId="{674CCC12-C6A4-483B-90EE-AFD4EAFDDF60}" type="parTrans" cxnId="{DD1E6A7E-0A33-4F4F-8501-7DE451709788}">
      <dgm:prSet/>
      <dgm:spPr/>
      <dgm:t>
        <a:bodyPr/>
        <a:lstStyle/>
        <a:p>
          <a:endParaRPr lang="en-US"/>
        </a:p>
      </dgm:t>
    </dgm:pt>
    <dgm:pt modelId="{9B2607F5-9C87-457A-80E5-7D185BD85A67}" type="sibTrans" cxnId="{DD1E6A7E-0A33-4F4F-8501-7DE451709788}">
      <dgm:prSet/>
      <dgm:spPr/>
      <dgm:t>
        <a:bodyPr/>
        <a:lstStyle/>
        <a:p>
          <a:endParaRPr lang="en-US"/>
        </a:p>
      </dgm:t>
    </dgm:pt>
    <dgm:pt modelId="{196C6569-E826-467C-9771-B67DD55C7972}">
      <dgm:prSet phldrT="[Text]" custT="1"/>
      <dgm:spPr/>
      <dgm:t>
        <a:bodyPr/>
        <a:lstStyle/>
        <a:p>
          <a:endParaRPr lang="en-US" sz="1800" dirty="0">
            <a:latin typeface="Neue Haas Grotesk Display Pro 6" panose="020B0504020202020204"/>
          </a:endParaRPr>
        </a:p>
      </dgm:t>
    </dgm:pt>
    <dgm:pt modelId="{E79E1B61-7B45-4959-8D00-EE943C19F03C}" type="parTrans" cxnId="{8DE57DFF-B883-48E7-A03C-12C4ED741F17}">
      <dgm:prSet/>
      <dgm:spPr/>
      <dgm:t>
        <a:bodyPr/>
        <a:lstStyle/>
        <a:p>
          <a:endParaRPr lang="en-US"/>
        </a:p>
      </dgm:t>
    </dgm:pt>
    <dgm:pt modelId="{6EB47E09-70A0-4F41-867C-472F3F5DBE76}" type="sibTrans" cxnId="{8DE57DFF-B883-48E7-A03C-12C4ED741F17}">
      <dgm:prSet/>
      <dgm:spPr/>
      <dgm:t>
        <a:bodyPr/>
        <a:lstStyle/>
        <a:p>
          <a:endParaRPr lang="en-US"/>
        </a:p>
      </dgm:t>
    </dgm:pt>
    <dgm:pt modelId="{50BA9F50-A961-49A5-B524-F6DD32C9A896}">
      <dgm:prSet phldrT="[Text]" custT="1"/>
      <dgm:spPr/>
      <dgm:t>
        <a:bodyPr/>
        <a:lstStyle/>
        <a:p>
          <a:endParaRPr lang="en-US" sz="1800" dirty="0">
            <a:latin typeface="Neue Haas Grotesk Display Pro 6" panose="020B0504020202020204"/>
          </a:endParaRPr>
        </a:p>
      </dgm:t>
    </dgm:pt>
    <dgm:pt modelId="{FA502D0E-EEC0-456D-90AA-D4F47ECC18E3}" type="parTrans" cxnId="{94CC8A4C-24CA-41A5-AB64-5BB119A3DB7E}">
      <dgm:prSet/>
      <dgm:spPr/>
      <dgm:t>
        <a:bodyPr/>
        <a:lstStyle/>
        <a:p>
          <a:endParaRPr lang="en-US"/>
        </a:p>
      </dgm:t>
    </dgm:pt>
    <dgm:pt modelId="{2CC8449D-2021-40CD-B92D-A80BACFF26B8}" type="sibTrans" cxnId="{94CC8A4C-24CA-41A5-AB64-5BB119A3DB7E}">
      <dgm:prSet/>
      <dgm:spPr/>
      <dgm:t>
        <a:bodyPr/>
        <a:lstStyle/>
        <a:p>
          <a:endParaRPr lang="en-US"/>
        </a:p>
      </dgm:t>
    </dgm:pt>
    <dgm:pt modelId="{73121247-EE29-430C-95E1-71A1FCBBA9FB}">
      <dgm:prSet phldrT="[Text]" custT="1"/>
      <dgm:spPr/>
      <dgm:t>
        <a:bodyPr/>
        <a:lstStyle/>
        <a:p>
          <a:endParaRPr lang="en-US" sz="1800" dirty="0">
            <a:latin typeface="Neue Haas Grotesk Display Pro 6" panose="020B0504020202020204"/>
          </a:endParaRPr>
        </a:p>
      </dgm:t>
    </dgm:pt>
    <dgm:pt modelId="{945911B1-5AA4-485B-BF9E-D676F1B4E54E}" type="parTrans" cxnId="{63AB0A99-2F31-415E-8291-524816D659D2}">
      <dgm:prSet/>
      <dgm:spPr/>
      <dgm:t>
        <a:bodyPr/>
        <a:lstStyle/>
        <a:p>
          <a:endParaRPr lang="en-US"/>
        </a:p>
      </dgm:t>
    </dgm:pt>
    <dgm:pt modelId="{98E84510-65D3-4D9B-AB55-DF8B7A03A784}" type="sibTrans" cxnId="{63AB0A99-2F31-415E-8291-524816D659D2}">
      <dgm:prSet/>
      <dgm:spPr/>
      <dgm:t>
        <a:bodyPr/>
        <a:lstStyle/>
        <a:p>
          <a:endParaRPr lang="en-US"/>
        </a:p>
      </dgm:t>
    </dgm:pt>
    <dgm:pt modelId="{0BA5C7D9-29DD-4EB7-9977-A7E8F183CCFC}">
      <dgm:prSet phldrT="[Text]" custT="1"/>
      <dgm:spPr/>
      <dgm:t>
        <a:bodyPr/>
        <a:lstStyle/>
        <a:p>
          <a:endParaRPr lang="en-US" sz="1800" dirty="0">
            <a:latin typeface="Neue Haas Grotesk Display Pro 6" panose="020B0504020202020204"/>
          </a:endParaRPr>
        </a:p>
      </dgm:t>
    </dgm:pt>
    <dgm:pt modelId="{AFD6B206-8D22-44B3-AC7F-6DA47DF7E5A2}" type="parTrans" cxnId="{DCF0C7A0-BCAF-4EF5-A789-1FDDF778DCC5}">
      <dgm:prSet/>
      <dgm:spPr/>
      <dgm:t>
        <a:bodyPr/>
        <a:lstStyle/>
        <a:p>
          <a:endParaRPr lang="en-US"/>
        </a:p>
      </dgm:t>
    </dgm:pt>
    <dgm:pt modelId="{EF03E8D7-53E1-4EE3-B06C-4AA3596AB51F}" type="sibTrans" cxnId="{DCF0C7A0-BCAF-4EF5-A789-1FDDF778DCC5}">
      <dgm:prSet/>
      <dgm:spPr/>
      <dgm:t>
        <a:bodyPr/>
        <a:lstStyle/>
        <a:p>
          <a:endParaRPr lang="en-US"/>
        </a:p>
      </dgm:t>
    </dgm:pt>
    <dgm:pt modelId="{348DE100-9CE5-4F2D-A2C7-4A12AA4D14E3}" type="pres">
      <dgm:prSet presAssocID="{2292EACB-84AD-40F5-9425-DDBB8263F945}" presName="Name0" presStyleCnt="0">
        <dgm:presLayoutVars>
          <dgm:dir/>
          <dgm:animLvl val="lvl"/>
          <dgm:resizeHandles val="exact"/>
        </dgm:presLayoutVars>
      </dgm:prSet>
      <dgm:spPr/>
    </dgm:pt>
    <dgm:pt modelId="{E9496353-2C6B-4069-B067-97CA0A9295ED}" type="pres">
      <dgm:prSet presAssocID="{42E6E2CE-B768-467C-9FCE-D21E0D1B16BF}" presName="linNode" presStyleCnt="0"/>
      <dgm:spPr/>
    </dgm:pt>
    <dgm:pt modelId="{92504326-9D30-4E88-8EB9-62CFF26778F5}" type="pres">
      <dgm:prSet presAssocID="{42E6E2CE-B768-467C-9FCE-D21E0D1B16BF}" presName="parentText" presStyleLbl="node1" presStyleIdx="0" presStyleCnt="4" custLinFactNeighborX="0" custLinFactNeighborY="-229">
        <dgm:presLayoutVars>
          <dgm:chMax val="1"/>
          <dgm:bulletEnabled val="1"/>
        </dgm:presLayoutVars>
      </dgm:prSet>
      <dgm:spPr/>
    </dgm:pt>
    <dgm:pt modelId="{4A512AF3-A11E-4544-A0EF-454258E1BB24}" type="pres">
      <dgm:prSet presAssocID="{42E6E2CE-B768-467C-9FCE-D21E0D1B16BF}" presName="descendantText" presStyleLbl="alignAccFollowNode1" presStyleIdx="0" presStyleCnt="4">
        <dgm:presLayoutVars>
          <dgm:bulletEnabled val="1"/>
        </dgm:presLayoutVars>
      </dgm:prSet>
      <dgm:spPr/>
    </dgm:pt>
    <dgm:pt modelId="{1A6B13E2-8CBE-4D42-99C9-653FCE45DE97}" type="pres">
      <dgm:prSet presAssocID="{6B952D06-61C4-4D9D-A3E9-320B14D69B4A}" presName="sp" presStyleCnt="0"/>
      <dgm:spPr/>
    </dgm:pt>
    <dgm:pt modelId="{A0EF1A50-01B4-4098-A940-AAA958273749}" type="pres">
      <dgm:prSet presAssocID="{B986C811-DDED-41E1-913F-91C4F6FA37DE}" presName="linNode" presStyleCnt="0"/>
      <dgm:spPr/>
    </dgm:pt>
    <dgm:pt modelId="{01BD7E3B-7CD4-418B-83F5-562CB0E1FAC8}" type="pres">
      <dgm:prSet presAssocID="{B986C811-DDED-41E1-913F-91C4F6FA37DE}" presName="parentText" presStyleLbl="node1" presStyleIdx="1" presStyleCnt="4">
        <dgm:presLayoutVars>
          <dgm:chMax val="1"/>
          <dgm:bulletEnabled val="1"/>
        </dgm:presLayoutVars>
      </dgm:prSet>
      <dgm:spPr/>
    </dgm:pt>
    <dgm:pt modelId="{FCCB1C48-3102-4821-BB34-94AF3931590F}" type="pres">
      <dgm:prSet presAssocID="{B986C811-DDED-41E1-913F-91C4F6FA37DE}" presName="descendantText" presStyleLbl="alignAccFollowNode1" presStyleIdx="1" presStyleCnt="4">
        <dgm:presLayoutVars>
          <dgm:bulletEnabled val="1"/>
        </dgm:presLayoutVars>
      </dgm:prSet>
      <dgm:spPr/>
    </dgm:pt>
    <dgm:pt modelId="{80EED944-25E6-4E4E-95EB-C4B86A73C856}" type="pres">
      <dgm:prSet presAssocID="{80B39C60-63A8-47EE-AE0E-CEA6BD0B5C4B}" presName="sp" presStyleCnt="0"/>
      <dgm:spPr/>
    </dgm:pt>
    <dgm:pt modelId="{467AF277-2859-4C90-9B8E-425E39AAB547}" type="pres">
      <dgm:prSet presAssocID="{26CC7E6D-04F2-4508-914B-725F555D54B7}" presName="linNode" presStyleCnt="0"/>
      <dgm:spPr/>
    </dgm:pt>
    <dgm:pt modelId="{13A3BB3C-1CA4-49D8-AE07-64B855254880}" type="pres">
      <dgm:prSet presAssocID="{26CC7E6D-04F2-4508-914B-725F555D54B7}" presName="parentText" presStyleLbl="node1" presStyleIdx="2" presStyleCnt="4">
        <dgm:presLayoutVars>
          <dgm:chMax val="1"/>
          <dgm:bulletEnabled val="1"/>
        </dgm:presLayoutVars>
      </dgm:prSet>
      <dgm:spPr/>
    </dgm:pt>
    <dgm:pt modelId="{4B317172-1A0F-43F6-B8C5-414C81E54CE3}" type="pres">
      <dgm:prSet presAssocID="{26CC7E6D-04F2-4508-914B-725F555D54B7}" presName="descendantText" presStyleLbl="alignAccFollowNode1" presStyleIdx="2" presStyleCnt="4" custLinFactNeighborX="0" custLinFactNeighborY="942">
        <dgm:presLayoutVars>
          <dgm:bulletEnabled val="1"/>
        </dgm:presLayoutVars>
      </dgm:prSet>
      <dgm:spPr/>
    </dgm:pt>
    <dgm:pt modelId="{585A9BF1-34A0-4063-9E5B-EE34493DD317}" type="pres">
      <dgm:prSet presAssocID="{FBDAAA93-2479-42C8-B267-9CE4F4D1C82C}" presName="sp" presStyleCnt="0"/>
      <dgm:spPr/>
    </dgm:pt>
    <dgm:pt modelId="{89DE951C-222F-4C78-BAC5-B32E152FAC12}" type="pres">
      <dgm:prSet presAssocID="{B05D21E8-87B8-4A86-8DD2-3D9537F478E6}" presName="linNode" presStyleCnt="0"/>
      <dgm:spPr/>
    </dgm:pt>
    <dgm:pt modelId="{ADAD3D42-9523-4D04-9808-DA3237841FC1}" type="pres">
      <dgm:prSet presAssocID="{B05D21E8-87B8-4A86-8DD2-3D9537F478E6}" presName="parentText" presStyleLbl="node1" presStyleIdx="3" presStyleCnt="4">
        <dgm:presLayoutVars>
          <dgm:chMax val="1"/>
          <dgm:bulletEnabled val="1"/>
        </dgm:presLayoutVars>
      </dgm:prSet>
      <dgm:spPr/>
    </dgm:pt>
    <dgm:pt modelId="{1EB10E66-DB42-45C3-9FB1-D4054243C17B}" type="pres">
      <dgm:prSet presAssocID="{B05D21E8-87B8-4A86-8DD2-3D9537F478E6}" presName="descendantText" presStyleLbl="alignAccFollowNode1" presStyleIdx="3" presStyleCnt="4">
        <dgm:presLayoutVars>
          <dgm:bulletEnabled val="1"/>
        </dgm:presLayoutVars>
      </dgm:prSet>
      <dgm:spPr/>
    </dgm:pt>
  </dgm:ptLst>
  <dgm:cxnLst>
    <dgm:cxn modelId="{E0D01E21-B00D-416A-A947-DA89FD8AFECE}" type="presOf" srcId="{0BA5C7D9-29DD-4EB7-9977-A7E8F183CCFC}" destId="{4A512AF3-A11E-4544-A0EF-454258E1BB24}" srcOrd="0" destOrd="0" presId="urn:microsoft.com/office/officeart/2005/8/layout/vList5"/>
    <dgm:cxn modelId="{EE992822-349F-4626-BF2B-6CBBC8972A9E}" srcId="{B05D21E8-87B8-4A86-8DD2-3D9537F478E6}" destId="{BE79C9EF-3CE9-4074-B368-AF4B51B2BC0D}" srcOrd="2" destOrd="0" parTransId="{5C73C892-E9B2-4F8F-89E8-EBD7271EAF1C}" sibTransId="{519DE484-3867-4807-A7AE-F7CFDE87DC75}"/>
    <dgm:cxn modelId="{C7F82225-087C-47EB-9255-97D5857AEAB5}" type="presOf" srcId="{A0F81F2C-69FB-44DC-AB09-AB22DF7E085B}" destId="{4B317172-1A0F-43F6-B8C5-414C81E54CE3}" srcOrd="0" destOrd="3" presId="urn:microsoft.com/office/officeart/2005/8/layout/vList5"/>
    <dgm:cxn modelId="{4660E334-BAE8-4A97-98C1-6CA3B021858C}" type="presOf" srcId="{DAD060EF-873B-4D36-8603-5483103AF3D8}" destId="{4B317172-1A0F-43F6-B8C5-414C81E54CE3}" srcOrd="0" destOrd="1" presId="urn:microsoft.com/office/officeart/2005/8/layout/vList5"/>
    <dgm:cxn modelId="{CA1CE537-9B49-446E-A2E0-A6A10F369CE8}" type="presOf" srcId="{876EFCF7-E44C-42EE-9F3E-B9F2E4EB10F9}" destId="{FCCB1C48-3102-4821-BB34-94AF3931590F}" srcOrd="0" destOrd="0" presId="urn:microsoft.com/office/officeart/2005/8/layout/vList5"/>
    <dgm:cxn modelId="{1DEC205D-5C35-41FD-AE9A-86E3473A6E07}" srcId="{26CC7E6D-04F2-4508-914B-725F555D54B7}" destId="{A8F87523-9E84-4F9F-BE0B-A08C5822483C}" srcOrd="2" destOrd="0" parTransId="{6082E031-0129-419B-A5CC-B20EB5974C7E}" sibTransId="{808E845A-F9DD-4810-A5FA-DF52A7815C64}"/>
    <dgm:cxn modelId="{D6182843-E7FD-4F58-A1B1-445FCB3EA73A}" srcId="{B986C811-DDED-41E1-913F-91C4F6FA37DE}" destId="{876EFCF7-E44C-42EE-9F3E-B9F2E4EB10F9}" srcOrd="0" destOrd="0" parTransId="{8E14B502-B45C-48A9-ACBD-30E17A0ED532}" sibTransId="{69110C07-3879-4B31-91CD-73180818546D}"/>
    <dgm:cxn modelId="{94CC8A4C-24CA-41A5-AB64-5BB119A3DB7E}" srcId="{26CC7E6D-04F2-4508-914B-725F555D54B7}" destId="{50BA9F50-A961-49A5-B524-F6DD32C9A896}" srcOrd="0" destOrd="0" parTransId="{FA502D0E-EEC0-456D-90AA-D4F47ECC18E3}" sibTransId="{2CC8449D-2021-40CD-B92D-A80BACFF26B8}"/>
    <dgm:cxn modelId="{E2CA2853-9B75-45A7-BA37-416D0AE926A0}" type="presOf" srcId="{2292EACB-84AD-40F5-9425-DDBB8263F945}" destId="{348DE100-9CE5-4F2D-A2C7-4A12AA4D14E3}" srcOrd="0" destOrd="0" presId="urn:microsoft.com/office/officeart/2005/8/layout/vList5"/>
    <dgm:cxn modelId="{C493ED74-4BBA-4136-B208-0DF6F3A88D5C}" type="presOf" srcId="{26CC7E6D-04F2-4508-914B-725F555D54B7}" destId="{13A3BB3C-1CA4-49D8-AE07-64B855254880}" srcOrd="0" destOrd="0" presId="urn:microsoft.com/office/officeart/2005/8/layout/vList5"/>
    <dgm:cxn modelId="{0F279556-E3C7-41BD-A395-8EFC570CAA8F}" type="presOf" srcId="{BE79C9EF-3CE9-4074-B368-AF4B51B2BC0D}" destId="{1EB10E66-DB42-45C3-9FB1-D4054243C17B}" srcOrd="0" destOrd="2" presId="urn:microsoft.com/office/officeart/2005/8/layout/vList5"/>
    <dgm:cxn modelId="{39230159-39AB-438E-B230-4861F3A4CA56}" srcId="{42E6E2CE-B768-467C-9FCE-D21E0D1B16BF}" destId="{D5CFD7ED-EFA5-4A69-8253-3521445A4F88}" srcOrd="2" destOrd="0" parTransId="{45B7091E-4038-4536-A74A-773A6B24CFF2}" sibTransId="{2FF8A376-456A-4864-B656-875444B79296}"/>
    <dgm:cxn modelId="{C2151679-EF0A-4D5C-B6A1-C2E7499EF496}" type="presOf" srcId="{42E6E2CE-B768-467C-9FCE-D21E0D1B16BF}" destId="{92504326-9D30-4E88-8EB9-62CFF26778F5}" srcOrd="0" destOrd="0" presId="urn:microsoft.com/office/officeart/2005/8/layout/vList5"/>
    <dgm:cxn modelId="{DD1E6A7E-0A33-4F4F-8501-7DE451709788}" srcId="{B05D21E8-87B8-4A86-8DD2-3D9537F478E6}" destId="{EC7FB220-3DA9-4FE0-B343-E4FFDF3FE565}" srcOrd="3" destOrd="0" parTransId="{674CCC12-C6A4-483B-90EE-AFD4EAFDDF60}" sibTransId="{9B2607F5-9C87-457A-80E5-7D185BD85A67}"/>
    <dgm:cxn modelId="{07E36882-2AF8-4D61-890D-DEC4053694E4}" type="presOf" srcId="{B05D21E8-87B8-4A86-8DD2-3D9537F478E6}" destId="{ADAD3D42-9523-4D04-9808-DA3237841FC1}" srcOrd="0" destOrd="0" presId="urn:microsoft.com/office/officeart/2005/8/layout/vList5"/>
    <dgm:cxn modelId="{36F61A86-5994-474A-AEC3-7101A77ACBEB}" type="presOf" srcId="{EA89451F-EA8D-4A97-881C-85B5D211825C}" destId="{1EB10E66-DB42-45C3-9FB1-D4054243C17B}" srcOrd="0" destOrd="4" presId="urn:microsoft.com/office/officeart/2005/8/layout/vList5"/>
    <dgm:cxn modelId="{C9F45287-D72D-400E-AB84-898384652040}" srcId="{2292EACB-84AD-40F5-9425-DDBB8263F945}" destId="{42E6E2CE-B768-467C-9FCE-D21E0D1B16BF}" srcOrd="0" destOrd="0" parTransId="{A456F2D9-8A66-4968-AB3B-0657582C5032}" sibTransId="{6B952D06-61C4-4D9D-A3E9-320B14D69B4A}"/>
    <dgm:cxn modelId="{0AEDE987-1CD9-46C0-A16B-87B6B857FF3F}" srcId="{2292EACB-84AD-40F5-9425-DDBB8263F945}" destId="{26CC7E6D-04F2-4508-914B-725F555D54B7}" srcOrd="2" destOrd="0" parTransId="{5EFC3222-8CE2-4625-BA49-FF243C5F93C8}" sibTransId="{FBDAAA93-2479-42C8-B267-9CE4F4D1C82C}"/>
    <dgm:cxn modelId="{4DA02090-4DAA-48A9-BC30-51BBCF9784D7}" srcId="{2292EACB-84AD-40F5-9425-DDBB8263F945}" destId="{B986C811-DDED-41E1-913F-91C4F6FA37DE}" srcOrd="1" destOrd="0" parTransId="{74C6C1A3-B860-467B-A266-167A9C06E8B5}" sibTransId="{80B39C60-63A8-47EE-AE0E-CEA6BD0B5C4B}"/>
    <dgm:cxn modelId="{D0004697-4446-45F8-87C2-3599D7EEC5E0}" srcId="{2292EACB-84AD-40F5-9425-DDBB8263F945}" destId="{B05D21E8-87B8-4A86-8DD2-3D9537F478E6}" srcOrd="3" destOrd="0" parTransId="{D0256F3B-FB5E-4CC7-B729-51CDF906FD63}" sibTransId="{F798EDB2-8490-4988-BC73-878CEF00992C}"/>
    <dgm:cxn modelId="{63AB0A99-2F31-415E-8291-524816D659D2}" srcId="{B05D21E8-87B8-4A86-8DD2-3D9537F478E6}" destId="{73121247-EE29-430C-95E1-71A1FCBBA9FB}" srcOrd="1" destOrd="0" parTransId="{945911B1-5AA4-485B-BF9E-D676F1B4E54E}" sibTransId="{98E84510-65D3-4D9B-AB55-DF8B7A03A784}"/>
    <dgm:cxn modelId="{0554689B-2147-4A68-883A-E6BACA1F0D01}" srcId="{26CC7E6D-04F2-4508-914B-725F555D54B7}" destId="{A0F81F2C-69FB-44DC-AB09-AB22DF7E085B}" srcOrd="3" destOrd="0" parTransId="{F9C91161-0A63-4C5F-AE8D-F92D4DA0D284}" sibTransId="{CF0DE27C-4404-4875-A9FC-4545D46B4C3C}"/>
    <dgm:cxn modelId="{80D2269F-C96A-4953-B6AC-1650562C2F53}" type="presOf" srcId="{D5CFD7ED-EFA5-4A69-8253-3521445A4F88}" destId="{4A512AF3-A11E-4544-A0EF-454258E1BB24}" srcOrd="0" destOrd="2" presId="urn:microsoft.com/office/officeart/2005/8/layout/vList5"/>
    <dgm:cxn modelId="{DCF0C7A0-BCAF-4EF5-A789-1FDDF778DCC5}" srcId="{42E6E2CE-B768-467C-9FCE-D21E0D1B16BF}" destId="{0BA5C7D9-29DD-4EB7-9977-A7E8F183CCFC}" srcOrd="0" destOrd="0" parTransId="{AFD6B206-8D22-44B3-AC7F-6DA47DF7E5A2}" sibTransId="{EF03E8D7-53E1-4EE3-B06C-4AA3596AB51F}"/>
    <dgm:cxn modelId="{89ECABC7-7751-431E-8422-BB8145D6F47C}" type="presOf" srcId="{73121247-EE29-430C-95E1-71A1FCBBA9FB}" destId="{1EB10E66-DB42-45C3-9FB1-D4054243C17B}" srcOrd="0" destOrd="1" presId="urn:microsoft.com/office/officeart/2005/8/layout/vList5"/>
    <dgm:cxn modelId="{D3F64BC9-D4A8-4EC4-B93D-126050470C29}" type="presOf" srcId="{A8F87523-9E84-4F9F-BE0B-A08C5822483C}" destId="{4B317172-1A0F-43F6-B8C5-414C81E54CE3}" srcOrd="0" destOrd="2" presId="urn:microsoft.com/office/officeart/2005/8/layout/vList5"/>
    <dgm:cxn modelId="{F486E3D1-5A8F-462F-BED8-AC6C1F8899FF}" type="presOf" srcId="{50BA9F50-A961-49A5-B524-F6DD32C9A896}" destId="{4B317172-1A0F-43F6-B8C5-414C81E54CE3}" srcOrd="0" destOrd="0" presId="urn:microsoft.com/office/officeart/2005/8/layout/vList5"/>
    <dgm:cxn modelId="{563A4FD3-81FE-4F8D-85F4-596CAF9D7056}" type="presOf" srcId="{196C6569-E826-467C-9771-B67DD55C7972}" destId="{1EB10E66-DB42-45C3-9FB1-D4054243C17B}" srcOrd="0" destOrd="0" presId="urn:microsoft.com/office/officeart/2005/8/layout/vList5"/>
    <dgm:cxn modelId="{A646B2D6-6793-4C0E-89F7-3A23CA684D6F}" type="presOf" srcId="{78537D2C-548A-407B-9743-89D4557BD591}" destId="{4A512AF3-A11E-4544-A0EF-454258E1BB24}" srcOrd="0" destOrd="1" presId="urn:microsoft.com/office/officeart/2005/8/layout/vList5"/>
    <dgm:cxn modelId="{1C7E36D7-9A23-4213-B03D-5640AB43E7BD}" type="presOf" srcId="{EC7FB220-3DA9-4FE0-B343-E4FFDF3FE565}" destId="{1EB10E66-DB42-45C3-9FB1-D4054243C17B}" srcOrd="0" destOrd="3" presId="urn:microsoft.com/office/officeart/2005/8/layout/vList5"/>
    <dgm:cxn modelId="{09B45FE1-89A5-471F-AA20-00410D3EA1EC}" srcId="{26CC7E6D-04F2-4508-914B-725F555D54B7}" destId="{DAD060EF-873B-4D36-8603-5483103AF3D8}" srcOrd="1" destOrd="0" parTransId="{86D6BAEB-716D-45B6-9F2E-067DB4F09539}" sibTransId="{E86A1557-9D31-4119-B02C-F5C0691F7253}"/>
    <dgm:cxn modelId="{2701EEE5-09B1-4979-8CFA-2817F88061DE}" type="presOf" srcId="{B986C811-DDED-41E1-913F-91C4F6FA37DE}" destId="{01BD7E3B-7CD4-418B-83F5-562CB0E1FAC8}" srcOrd="0" destOrd="0" presId="urn:microsoft.com/office/officeart/2005/8/layout/vList5"/>
    <dgm:cxn modelId="{83CABAEB-75BE-4949-BA47-398CAA712D45}" srcId="{B05D21E8-87B8-4A86-8DD2-3D9537F478E6}" destId="{EA89451F-EA8D-4A97-881C-85B5D211825C}" srcOrd="4" destOrd="0" parTransId="{EE6FB590-DFC4-4001-A8AF-B08BC968195B}" sibTransId="{FE8BD872-18D3-4F07-8885-03558A6FA866}"/>
    <dgm:cxn modelId="{1F9DF1EB-7593-4AB3-A73C-F3D5EA137A6F}" srcId="{42E6E2CE-B768-467C-9FCE-D21E0D1B16BF}" destId="{78537D2C-548A-407B-9743-89D4557BD591}" srcOrd="1" destOrd="0" parTransId="{0831A3BC-21BC-4716-A2BD-A6B2970AE121}" sibTransId="{E5C4FC9C-5D4A-4CA5-98E8-AC44C05B9BF4}"/>
    <dgm:cxn modelId="{8DE57DFF-B883-48E7-A03C-12C4ED741F17}" srcId="{B05D21E8-87B8-4A86-8DD2-3D9537F478E6}" destId="{196C6569-E826-467C-9771-B67DD55C7972}" srcOrd="0" destOrd="0" parTransId="{E79E1B61-7B45-4959-8D00-EE943C19F03C}" sibTransId="{6EB47E09-70A0-4F41-867C-472F3F5DBE76}"/>
    <dgm:cxn modelId="{3B9F0AE4-C836-4D90-95E4-086ABF0061CA}" type="presParOf" srcId="{348DE100-9CE5-4F2D-A2C7-4A12AA4D14E3}" destId="{E9496353-2C6B-4069-B067-97CA0A9295ED}" srcOrd="0" destOrd="0" presId="urn:microsoft.com/office/officeart/2005/8/layout/vList5"/>
    <dgm:cxn modelId="{4E62BCA7-BF6F-4CA9-B59A-CE4ED4417097}" type="presParOf" srcId="{E9496353-2C6B-4069-B067-97CA0A9295ED}" destId="{92504326-9D30-4E88-8EB9-62CFF26778F5}" srcOrd="0" destOrd="0" presId="urn:microsoft.com/office/officeart/2005/8/layout/vList5"/>
    <dgm:cxn modelId="{A17C520C-F79B-461C-A49C-A7665D76F031}" type="presParOf" srcId="{E9496353-2C6B-4069-B067-97CA0A9295ED}" destId="{4A512AF3-A11E-4544-A0EF-454258E1BB24}" srcOrd="1" destOrd="0" presId="urn:microsoft.com/office/officeart/2005/8/layout/vList5"/>
    <dgm:cxn modelId="{3ADD16EC-6592-406F-98ED-1B06324D9AFD}" type="presParOf" srcId="{348DE100-9CE5-4F2D-A2C7-4A12AA4D14E3}" destId="{1A6B13E2-8CBE-4D42-99C9-653FCE45DE97}" srcOrd="1" destOrd="0" presId="urn:microsoft.com/office/officeart/2005/8/layout/vList5"/>
    <dgm:cxn modelId="{3600FED3-5DF6-4A0B-812F-DDF18F0A02D4}" type="presParOf" srcId="{348DE100-9CE5-4F2D-A2C7-4A12AA4D14E3}" destId="{A0EF1A50-01B4-4098-A940-AAA958273749}" srcOrd="2" destOrd="0" presId="urn:microsoft.com/office/officeart/2005/8/layout/vList5"/>
    <dgm:cxn modelId="{F7FB67F0-066F-44B2-9CBB-17489E74B88C}" type="presParOf" srcId="{A0EF1A50-01B4-4098-A940-AAA958273749}" destId="{01BD7E3B-7CD4-418B-83F5-562CB0E1FAC8}" srcOrd="0" destOrd="0" presId="urn:microsoft.com/office/officeart/2005/8/layout/vList5"/>
    <dgm:cxn modelId="{ACFB0DEC-FA0A-438D-8907-A7D99203F898}" type="presParOf" srcId="{A0EF1A50-01B4-4098-A940-AAA958273749}" destId="{FCCB1C48-3102-4821-BB34-94AF3931590F}" srcOrd="1" destOrd="0" presId="urn:microsoft.com/office/officeart/2005/8/layout/vList5"/>
    <dgm:cxn modelId="{BE1ECFE5-E64C-4374-B8A0-9CA48B3B281C}" type="presParOf" srcId="{348DE100-9CE5-4F2D-A2C7-4A12AA4D14E3}" destId="{80EED944-25E6-4E4E-95EB-C4B86A73C856}" srcOrd="3" destOrd="0" presId="urn:microsoft.com/office/officeart/2005/8/layout/vList5"/>
    <dgm:cxn modelId="{577913AB-D61F-4D84-849E-754143977BD5}" type="presParOf" srcId="{348DE100-9CE5-4F2D-A2C7-4A12AA4D14E3}" destId="{467AF277-2859-4C90-9B8E-425E39AAB547}" srcOrd="4" destOrd="0" presId="urn:microsoft.com/office/officeart/2005/8/layout/vList5"/>
    <dgm:cxn modelId="{C548693E-125B-429D-82EF-35DE53B60D03}" type="presParOf" srcId="{467AF277-2859-4C90-9B8E-425E39AAB547}" destId="{13A3BB3C-1CA4-49D8-AE07-64B855254880}" srcOrd="0" destOrd="0" presId="urn:microsoft.com/office/officeart/2005/8/layout/vList5"/>
    <dgm:cxn modelId="{F9E5042B-CD4B-4289-832B-35A8C0BEB3FC}" type="presParOf" srcId="{467AF277-2859-4C90-9B8E-425E39AAB547}" destId="{4B317172-1A0F-43F6-B8C5-414C81E54CE3}" srcOrd="1" destOrd="0" presId="urn:microsoft.com/office/officeart/2005/8/layout/vList5"/>
    <dgm:cxn modelId="{67E74AB7-F588-49C3-AD63-6E91D4B5C035}" type="presParOf" srcId="{348DE100-9CE5-4F2D-A2C7-4A12AA4D14E3}" destId="{585A9BF1-34A0-4063-9E5B-EE34493DD317}" srcOrd="5" destOrd="0" presId="urn:microsoft.com/office/officeart/2005/8/layout/vList5"/>
    <dgm:cxn modelId="{E748BE34-AD9E-43AE-8A47-E0B59AE2B548}" type="presParOf" srcId="{348DE100-9CE5-4F2D-A2C7-4A12AA4D14E3}" destId="{89DE951C-222F-4C78-BAC5-B32E152FAC12}" srcOrd="6" destOrd="0" presId="urn:microsoft.com/office/officeart/2005/8/layout/vList5"/>
    <dgm:cxn modelId="{D7EAE3FC-3ACA-4358-9006-AB06F4438C2F}" type="presParOf" srcId="{89DE951C-222F-4C78-BAC5-B32E152FAC12}" destId="{ADAD3D42-9523-4D04-9808-DA3237841FC1}" srcOrd="0" destOrd="0" presId="urn:microsoft.com/office/officeart/2005/8/layout/vList5"/>
    <dgm:cxn modelId="{23AC3B13-FE47-4D34-986B-1A50187CC640}" type="presParOf" srcId="{89DE951C-222F-4C78-BAC5-B32E152FAC12}" destId="{1EB10E66-DB42-45C3-9FB1-D4054243C17B}"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9ADEE67-EE4F-4796-927F-BAC03C5DDDCC}"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681A3063-B3FC-4061-AF41-6485C5B9107A}">
      <dgm:prSet phldrT="[Text]" custT="1"/>
      <dgm:spPr/>
      <dgm:t>
        <a:bodyPr/>
        <a:lstStyle/>
        <a:p>
          <a:r>
            <a:rPr lang="en-US" altLang="en-US" sz="2800" dirty="0">
              <a:latin typeface="Neue Haas Grotesk Display Pro 6" panose="020B0504020202020204"/>
            </a:rPr>
            <a:t>Make sure your loan servicers have current contact info!</a:t>
          </a:r>
          <a:endParaRPr lang="en-US" sz="2800" dirty="0">
            <a:latin typeface="Neue Haas Grotesk Display Pro 6" panose="020B0504020202020204"/>
          </a:endParaRPr>
        </a:p>
      </dgm:t>
    </dgm:pt>
    <dgm:pt modelId="{7C58CDBF-D1E6-4BAB-B329-603CBF808924}" type="parTrans" cxnId="{838569A9-B5A3-416B-9AA1-D91FF05F9EBD}">
      <dgm:prSet/>
      <dgm:spPr/>
      <dgm:t>
        <a:bodyPr/>
        <a:lstStyle/>
        <a:p>
          <a:endParaRPr lang="en-US"/>
        </a:p>
      </dgm:t>
    </dgm:pt>
    <dgm:pt modelId="{1A737B9D-5C10-41A4-A4F3-4F543A212390}" type="sibTrans" cxnId="{838569A9-B5A3-416B-9AA1-D91FF05F9EBD}">
      <dgm:prSet/>
      <dgm:spPr/>
      <dgm:t>
        <a:bodyPr/>
        <a:lstStyle/>
        <a:p>
          <a:endParaRPr lang="en-US"/>
        </a:p>
      </dgm:t>
    </dgm:pt>
    <dgm:pt modelId="{5D346E23-1F55-4A53-9819-950D271B94C9}">
      <dgm:prSet phldrT="[Text]" custT="1"/>
      <dgm:spPr/>
      <dgm:t>
        <a:bodyPr/>
        <a:lstStyle/>
        <a:p>
          <a:r>
            <a:rPr lang="en-US" altLang="en-US" sz="1450" dirty="0">
              <a:latin typeface="Neue Haas Grotesk Display Pro 6" panose="020B0504020202020204"/>
            </a:rPr>
            <a:t>Missing one payment could mean the loss of an incentive or increase to your interest rate (private loans)</a:t>
          </a:r>
          <a:endParaRPr lang="en-US" sz="1450" dirty="0">
            <a:latin typeface="Neue Haas Grotesk Display Pro 6" panose="020B0504020202020204"/>
          </a:endParaRPr>
        </a:p>
      </dgm:t>
    </dgm:pt>
    <dgm:pt modelId="{484A3E62-3150-4A39-8C5A-87C33C4C1453}" type="parTrans" cxnId="{7C442B0F-0C00-410A-B7F4-437AAC0F5D9A}">
      <dgm:prSet/>
      <dgm:spPr/>
      <dgm:t>
        <a:bodyPr/>
        <a:lstStyle/>
        <a:p>
          <a:endParaRPr lang="en-US"/>
        </a:p>
      </dgm:t>
    </dgm:pt>
    <dgm:pt modelId="{C79DA01B-58C3-4791-AEA1-BE2377DAF52D}" type="sibTrans" cxnId="{7C442B0F-0C00-410A-B7F4-437AAC0F5D9A}">
      <dgm:prSet/>
      <dgm:spPr/>
      <dgm:t>
        <a:bodyPr/>
        <a:lstStyle/>
        <a:p>
          <a:endParaRPr lang="en-US"/>
        </a:p>
      </dgm:t>
    </dgm:pt>
    <dgm:pt modelId="{9C9462FC-8623-47E6-ABA7-EC399FE15D20}">
      <dgm:prSet phldrT="[Text]" custT="1"/>
      <dgm:spPr/>
      <dgm:t>
        <a:bodyPr/>
        <a:lstStyle/>
        <a:p>
          <a:r>
            <a:rPr lang="en-US" altLang="en-US" sz="2800" dirty="0">
              <a:latin typeface="Neue Haas Grotesk Display Pro 6" panose="020B0504020202020204"/>
            </a:rPr>
            <a:t>Your first payment will come due before you know it!</a:t>
          </a:r>
          <a:endParaRPr lang="en-US" sz="2800" dirty="0">
            <a:latin typeface="Neue Haas Grotesk Display Pro 6" panose="020B0504020202020204"/>
          </a:endParaRPr>
        </a:p>
      </dgm:t>
    </dgm:pt>
    <dgm:pt modelId="{3AB04A67-1EE3-4279-977B-C6ABCDAA1744}" type="parTrans" cxnId="{47E7C0B8-AECF-4118-A586-0EE8CC33E3DA}">
      <dgm:prSet/>
      <dgm:spPr/>
      <dgm:t>
        <a:bodyPr/>
        <a:lstStyle/>
        <a:p>
          <a:endParaRPr lang="en-US"/>
        </a:p>
      </dgm:t>
    </dgm:pt>
    <dgm:pt modelId="{801778BE-20B5-49A0-9A2B-D1C0E63AED36}" type="sibTrans" cxnId="{47E7C0B8-AECF-4118-A586-0EE8CC33E3DA}">
      <dgm:prSet/>
      <dgm:spPr/>
      <dgm:t>
        <a:bodyPr/>
        <a:lstStyle/>
        <a:p>
          <a:endParaRPr lang="en-US"/>
        </a:p>
      </dgm:t>
    </dgm:pt>
    <dgm:pt modelId="{180C21DE-85C3-4205-99FA-E515B403B67B}">
      <dgm:prSet phldrT="[Text]" custT="1"/>
      <dgm:spPr/>
      <dgm:t>
        <a:bodyPr/>
        <a:lstStyle/>
        <a:p>
          <a:r>
            <a:rPr lang="en-US" altLang="en-US" sz="1450" dirty="0">
              <a:latin typeface="Neue Haas Grotesk Display Pro 6" panose="020B0504020202020204"/>
            </a:rPr>
            <a:t>Consolidation do not have a grace period – repayment will begin within 60 days of first disbursement</a:t>
          </a:r>
          <a:endParaRPr lang="en-US" sz="1450" dirty="0">
            <a:latin typeface="Neue Haas Grotesk Display Pro 6" panose="020B0504020202020204"/>
          </a:endParaRPr>
        </a:p>
      </dgm:t>
    </dgm:pt>
    <dgm:pt modelId="{FFBDCB42-F383-40F3-8A94-D9A6B13F2CF4}" type="parTrans" cxnId="{6B07E30A-7092-460B-BB22-D660DBF54E01}">
      <dgm:prSet/>
      <dgm:spPr/>
      <dgm:t>
        <a:bodyPr/>
        <a:lstStyle/>
        <a:p>
          <a:endParaRPr lang="en-US"/>
        </a:p>
      </dgm:t>
    </dgm:pt>
    <dgm:pt modelId="{1F86AC43-8080-4FCB-97CC-62FE5BFDFDA8}" type="sibTrans" cxnId="{6B07E30A-7092-460B-BB22-D660DBF54E01}">
      <dgm:prSet/>
      <dgm:spPr/>
      <dgm:t>
        <a:bodyPr/>
        <a:lstStyle/>
        <a:p>
          <a:endParaRPr lang="en-US"/>
        </a:p>
      </dgm:t>
    </dgm:pt>
    <dgm:pt modelId="{DDFB4523-7C43-46EC-93FC-229BCC2F8D47}">
      <dgm:prSet custT="1"/>
      <dgm:spPr/>
      <dgm:t>
        <a:bodyPr/>
        <a:lstStyle/>
        <a:p>
          <a:r>
            <a:rPr lang="en-US" altLang="en-US" sz="1450" dirty="0">
              <a:latin typeface="Neue Haas Grotesk Display Pro 6" panose="020B0504020202020204"/>
            </a:rPr>
            <a:t>Avoid delinquency and default</a:t>
          </a:r>
        </a:p>
      </dgm:t>
    </dgm:pt>
    <dgm:pt modelId="{CF47FA4A-BAC1-4CDE-AA26-33EABB601E00}" type="parTrans" cxnId="{AF725554-7705-4383-A972-89A416FD4CF7}">
      <dgm:prSet/>
      <dgm:spPr/>
      <dgm:t>
        <a:bodyPr/>
        <a:lstStyle/>
        <a:p>
          <a:endParaRPr lang="en-US"/>
        </a:p>
      </dgm:t>
    </dgm:pt>
    <dgm:pt modelId="{A289DB36-0DD7-4D66-92BB-593AFD736DE7}" type="sibTrans" cxnId="{AF725554-7705-4383-A972-89A416FD4CF7}">
      <dgm:prSet/>
      <dgm:spPr/>
      <dgm:t>
        <a:bodyPr/>
        <a:lstStyle/>
        <a:p>
          <a:endParaRPr lang="en-US"/>
        </a:p>
      </dgm:t>
    </dgm:pt>
    <dgm:pt modelId="{2CBC50D8-5A5E-4C46-AD06-7D9AF675B752}">
      <dgm:prSet custT="1"/>
      <dgm:spPr/>
      <dgm:t>
        <a:bodyPr/>
        <a:lstStyle/>
        <a:p>
          <a:r>
            <a:rPr lang="en-US" altLang="en-US" sz="1450" dirty="0">
              <a:latin typeface="Neue Haas Grotesk Display Pro 6" panose="020B0504020202020204"/>
            </a:rPr>
            <a:t>Unsubsidized, and Grad PLUS loan payments begin 6 months after graduation  </a:t>
          </a:r>
        </a:p>
      </dgm:t>
    </dgm:pt>
    <dgm:pt modelId="{889983A4-A846-4D8E-95E3-2375C8E32385}" type="parTrans" cxnId="{4B3D5E4B-3DD8-45B4-B1F1-B2859AAD51DF}">
      <dgm:prSet/>
      <dgm:spPr/>
      <dgm:t>
        <a:bodyPr/>
        <a:lstStyle/>
        <a:p>
          <a:endParaRPr lang="en-US"/>
        </a:p>
      </dgm:t>
    </dgm:pt>
    <dgm:pt modelId="{C06F0B16-11FF-42C9-9DC4-DD05B0E77822}" type="sibTrans" cxnId="{4B3D5E4B-3DD8-45B4-B1F1-B2859AAD51DF}">
      <dgm:prSet/>
      <dgm:spPr/>
      <dgm:t>
        <a:bodyPr/>
        <a:lstStyle/>
        <a:p>
          <a:endParaRPr lang="en-US"/>
        </a:p>
      </dgm:t>
    </dgm:pt>
    <dgm:pt modelId="{AA9FC6CE-90D9-441A-AB7C-74FC92B42D48}">
      <dgm:prSet custT="1"/>
      <dgm:spPr/>
      <dgm:t>
        <a:bodyPr/>
        <a:lstStyle/>
        <a:p>
          <a:r>
            <a:rPr lang="en-US" altLang="en-US" sz="1450" dirty="0">
              <a:latin typeface="Neue Haas Grotesk Display Pro 6" panose="020B0504020202020204"/>
            </a:rPr>
            <a:t>Sign up for online services</a:t>
          </a:r>
        </a:p>
      </dgm:t>
    </dgm:pt>
    <dgm:pt modelId="{31B76C5A-7D56-4526-9F34-D0A5002EA3A1}" type="parTrans" cxnId="{C331BA9B-B6F4-4668-8178-10BE1656C77A}">
      <dgm:prSet/>
      <dgm:spPr/>
      <dgm:t>
        <a:bodyPr/>
        <a:lstStyle/>
        <a:p>
          <a:endParaRPr lang="en-US"/>
        </a:p>
      </dgm:t>
    </dgm:pt>
    <dgm:pt modelId="{4D0E6DD1-39D8-4BD7-80EF-871D3A1FC667}" type="sibTrans" cxnId="{C331BA9B-B6F4-4668-8178-10BE1656C77A}">
      <dgm:prSet/>
      <dgm:spPr/>
      <dgm:t>
        <a:bodyPr/>
        <a:lstStyle/>
        <a:p>
          <a:endParaRPr lang="en-US"/>
        </a:p>
      </dgm:t>
    </dgm:pt>
    <dgm:pt modelId="{80D063FC-F9C4-45DB-9B82-572A7E350E7E}">
      <dgm:prSet phldrT="[Text]" custT="1"/>
      <dgm:spPr/>
      <dgm:t>
        <a:bodyPr/>
        <a:lstStyle/>
        <a:p>
          <a:r>
            <a:rPr lang="en-US" altLang="en-US" sz="1450" dirty="0">
              <a:latin typeface="Neue Haas Grotesk Display Pro 6" panose="020B0504020202020204"/>
            </a:rPr>
            <a:t>If you took a leave of absence you may have used your grace period</a:t>
          </a:r>
          <a:endParaRPr lang="en-US" sz="1450" dirty="0">
            <a:latin typeface="Neue Haas Grotesk Display Pro 6" panose="020B0504020202020204"/>
          </a:endParaRPr>
        </a:p>
      </dgm:t>
    </dgm:pt>
    <dgm:pt modelId="{75FB4BE4-E54B-471E-93D4-4084E7B96199}" type="parTrans" cxnId="{DFC7D3CF-83DE-4253-9856-9B04AAD6BAC8}">
      <dgm:prSet/>
      <dgm:spPr/>
      <dgm:t>
        <a:bodyPr/>
        <a:lstStyle/>
        <a:p>
          <a:endParaRPr lang="en-US"/>
        </a:p>
      </dgm:t>
    </dgm:pt>
    <dgm:pt modelId="{565B488E-DA6F-44D3-987F-7DB0A0CA34BB}" type="sibTrans" cxnId="{DFC7D3CF-83DE-4253-9856-9B04AAD6BAC8}">
      <dgm:prSet/>
      <dgm:spPr/>
      <dgm:t>
        <a:bodyPr/>
        <a:lstStyle/>
        <a:p>
          <a:endParaRPr lang="en-US"/>
        </a:p>
      </dgm:t>
    </dgm:pt>
    <dgm:pt modelId="{8AE5C73F-E693-4A28-A054-3104E3367BBD}">
      <dgm:prSet phldrT="[Text]" custT="1"/>
      <dgm:spPr/>
      <dgm:t>
        <a:bodyPr/>
        <a:lstStyle/>
        <a:p>
          <a:endParaRPr lang="en-US" sz="1200" dirty="0">
            <a:latin typeface="Neue Haas Grotesk Display Pro 6" panose="020B0504020202020204"/>
          </a:endParaRPr>
        </a:p>
      </dgm:t>
    </dgm:pt>
    <dgm:pt modelId="{FD70752B-C1D6-416F-913D-89EEF04C8B62}" type="parTrans" cxnId="{772C30D7-825B-4CB9-8A6E-769186684BA8}">
      <dgm:prSet/>
      <dgm:spPr/>
      <dgm:t>
        <a:bodyPr/>
        <a:lstStyle/>
        <a:p>
          <a:endParaRPr lang="en-US"/>
        </a:p>
      </dgm:t>
    </dgm:pt>
    <dgm:pt modelId="{A9BF7372-DBBF-461F-9D33-258D32A1A1AA}" type="sibTrans" cxnId="{772C30D7-825B-4CB9-8A6E-769186684BA8}">
      <dgm:prSet/>
      <dgm:spPr/>
      <dgm:t>
        <a:bodyPr/>
        <a:lstStyle/>
        <a:p>
          <a:endParaRPr lang="en-US"/>
        </a:p>
      </dgm:t>
    </dgm:pt>
    <dgm:pt modelId="{469F3461-6458-466B-AC56-6F74B6285C77}">
      <dgm:prSet phldrT="[Text]" custT="1"/>
      <dgm:spPr/>
      <dgm:t>
        <a:bodyPr/>
        <a:lstStyle/>
        <a:p>
          <a:r>
            <a:rPr lang="en-US" altLang="en-US" sz="1450" dirty="0">
              <a:latin typeface="Neue Haas Grotesk Display Pro 6" panose="020B0504020202020204"/>
            </a:rPr>
            <a:t>Private loans generally have a 6 or 9 month grace period – check with the lender</a:t>
          </a:r>
          <a:endParaRPr lang="en-US" sz="1400" dirty="0">
            <a:latin typeface="Neue Haas Grotesk Display Pro 6" panose="020B0504020202020204"/>
          </a:endParaRPr>
        </a:p>
      </dgm:t>
    </dgm:pt>
    <dgm:pt modelId="{0739D449-078A-47BF-B20B-E18C90B194D8}" type="parTrans" cxnId="{5EC4213E-12F3-4701-9734-F8302EF708F3}">
      <dgm:prSet/>
      <dgm:spPr/>
      <dgm:t>
        <a:bodyPr/>
        <a:lstStyle/>
        <a:p>
          <a:endParaRPr lang="en-US"/>
        </a:p>
      </dgm:t>
    </dgm:pt>
    <dgm:pt modelId="{67BB8716-A191-49DC-BB68-D65FA1E64C68}" type="sibTrans" cxnId="{5EC4213E-12F3-4701-9734-F8302EF708F3}">
      <dgm:prSet/>
      <dgm:spPr/>
      <dgm:t>
        <a:bodyPr/>
        <a:lstStyle/>
        <a:p>
          <a:endParaRPr lang="en-US"/>
        </a:p>
      </dgm:t>
    </dgm:pt>
    <dgm:pt modelId="{250662CF-B9D3-42A5-A9D9-6D21171D5CB6}" type="pres">
      <dgm:prSet presAssocID="{19ADEE67-EE4F-4796-927F-BAC03C5DDDCC}" presName="Name0" presStyleCnt="0">
        <dgm:presLayoutVars>
          <dgm:dir/>
          <dgm:animLvl val="lvl"/>
          <dgm:resizeHandles/>
        </dgm:presLayoutVars>
      </dgm:prSet>
      <dgm:spPr/>
    </dgm:pt>
    <dgm:pt modelId="{3834C589-8E0C-4DF9-8B19-FAB08343585D}" type="pres">
      <dgm:prSet presAssocID="{681A3063-B3FC-4061-AF41-6485C5B9107A}" presName="linNode" presStyleCnt="0"/>
      <dgm:spPr/>
    </dgm:pt>
    <dgm:pt modelId="{92FE3F8A-887A-4D3C-B9E2-E2D9C81A309B}" type="pres">
      <dgm:prSet presAssocID="{681A3063-B3FC-4061-AF41-6485C5B9107A}" presName="parentShp" presStyleLbl="node1" presStyleIdx="0" presStyleCnt="2" custScaleX="79803" custLinFactNeighborX="-9381" custLinFactNeighborY="-26">
        <dgm:presLayoutVars>
          <dgm:bulletEnabled val="1"/>
        </dgm:presLayoutVars>
      </dgm:prSet>
      <dgm:spPr/>
    </dgm:pt>
    <dgm:pt modelId="{F1E17ECE-379A-4E75-89AB-F9BBE1D4A22F}" type="pres">
      <dgm:prSet presAssocID="{681A3063-B3FC-4061-AF41-6485C5B9107A}" presName="childShp" presStyleLbl="bgAccFollowNode1" presStyleIdx="0" presStyleCnt="2" custScaleX="133382" custLinFactNeighborX="61" custLinFactNeighborY="-26">
        <dgm:presLayoutVars>
          <dgm:bulletEnabled val="1"/>
        </dgm:presLayoutVars>
      </dgm:prSet>
      <dgm:spPr/>
    </dgm:pt>
    <dgm:pt modelId="{287015C3-50DF-4A1B-BA42-F83814036478}" type="pres">
      <dgm:prSet presAssocID="{1A737B9D-5C10-41A4-A4F3-4F543A212390}" presName="spacing" presStyleCnt="0"/>
      <dgm:spPr/>
    </dgm:pt>
    <dgm:pt modelId="{3D836E68-E75E-4EBD-8D28-4D210AE7A5C9}" type="pres">
      <dgm:prSet presAssocID="{9C9462FC-8623-47E6-ABA7-EC399FE15D20}" presName="linNode" presStyleCnt="0"/>
      <dgm:spPr/>
    </dgm:pt>
    <dgm:pt modelId="{15112930-BFB3-475E-82D7-72A36F1DE71A}" type="pres">
      <dgm:prSet presAssocID="{9C9462FC-8623-47E6-ABA7-EC399FE15D20}" presName="parentShp" presStyleLbl="node1" presStyleIdx="1" presStyleCnt="2" custScaleX="71857" custLinFactNeighborX="-9381" custLinFactNeighborY="-26">
        <dgm:presLayoutVars>
          <dgm:bulletEnabled val="1"/>
        </dgm:presLayoutVars>
      </dgm:prSet>
      <dgm:spPr/>
    </dgm:pt>
    <dgm:pt modelId="{C2B99C2B-83FC-44C8-A011-06FD7C13EFED}" type="pres">
      <dgm:prSet presAssocID="{9C9462FC-8623-47E6-ABA7-EC399FE15D20}" presName="childShp" presStyleLbl="bgAccFollowNode1" presStyleIdx="1" presStyleCnt="2" custScaleX="119303" custLinFactNeighborX="84" custLinFactNeighborY="26">
        <dgm:presLayoutVars>
          <dgm:bulletEnabled val="1"/>
        </dgm:presLayoutVars>
      </dgm:prSet>
      <dgm:spPr/>
    </dgm:pt>
  </dgm:ptLst>
  <dgm:cxnLst>
    <dgm:cxn modelId="{6B07E30A-7092-460B-BB22-D660DBF54E01}" srcId="{9C9462FC-8623-47E6-ABA7-EC399FE15D20}" destId="{180C21DE-85C3-4205-99FA-E515B403B67B}" srcOrd="2" destOrd="0" parTransId="{FFBDCB42-F383-40F3-8A94-D9A6B13F2CF4}" sibTransId="{1F86AC43-8080-4FCB-97CC-62FE5BFDFDA8}"/>
    <dgm:cxn modelId="{7C442B0F-0C00-410A-B7F4-437AAC0F5D9A}" srcId="{681A3063-B3FC-4061-AF41-6485C5B9107A}" destId="{5D346E23-1F55-4A53-9819-950D271B94C9}" srcOrd="1" destOrd="0" parTransId="{484A3E62-3150-4A39-8C5A-87C33C4C1453}" sibTransId="{C79DA01B-58C3-4791-AEA1-BE2377DAF52D}"/>
    <dgm:cxn modelId="{73543016-7654-4B51-8A6C-DA8D7FC71140}" type="presOf" srcId="{9C9462FC-8623-47E6-ABA7-EC399FE15D20}" destId="{15112930-BFB3-475E-82D7-72A36F1DE71A}" srcOrd="0" destOrd="0" presId="urn:microsoft.com/office/officeart/2005/8/layout/vList6"/>
    <dgm:cxn modelId="{57CFC12A-1230-4CFE-9A37-10805B3D6D19}" type="presOf" srcId="{80D063FC-F9C4-45DB-9B82-572A7E350E7E}" destId="{C2B99C2B-83FC-44C8-A011-06FD7C13EFED}" srcOrd="0" destOrd="3" presId="urn:microsoft.com/office/officeart/2005/8/layout/vList6"/>
    <dgm:cxn modelId="{070E2C37-50B2-458B-90F7-CDA40049B0D3}" type="presOf" srcId="{681A3063-B3FC-4061-AF41-6485C5B9107A}" destId="{92FE3F8A-887A-4D3C-B9E2-E2D9C81A309B}" srcOrd="0" destOrd="0" presId="urn:microsoft.com/office/officeart/2005/8/layout/vList6"/>
    <dgm:cxn modelId="{03FED037-FA6F-47E3-A33C-CA8F75458075}" type="presOf" srcId="{469F3461-6458-466B-AC56-6F74B6285C77}" destId="{C2B99C2B-83FC-44C8-A011-06FD7C13EFED}" srcOrd="0" destOrd="0" presId="urn:microsoft.com/office/officeart/2005/8/layout/vList6"/>
    <dgm:cxn modelId="{E11BB83C-6D09-4F07-8573-477A12D8DE4E}" type="presOf" srcId="{5D346E23-1F55-4A53-9819-950D271B94C9}" destId="{F1E17ECE-379A-4E75-89AB-F9BBE1D4A22F}" srcOrd="0" destOrd="1" presId="urn:microsoft.com/office/officeart/2005/8/layout/vList6"/>
    <dgm:cxn modelId="{5EC4213E-12F3-4701-9734-F8302EF708F3}" srcId="{9C9462FC-8623-47E6-ABA7-EC399FE15D20}" destId="{469F3461-6458-466B-AC56-6F74B6285C77}" srcOrd="0" destOrd="0" parTransId="{0739D449-078A-47BF-B20B-E18C90B194D8}" sibTransId="{67BB8716-A191-49DC-BB68-D65FA1E64C68}"/>
    <dgm:cxn modelId="{4B3D5E4B-3DD8-45B4-B1F1-B2859AAD51DF}" srcId="{9C9462FC-8623-47E6-ABA7-EC399FE15D20}" destId="{2CBC50D8-5A5E-4C46-AD06-7D9AF675B752}" srcOrd="1" destOrd="0" parTransId="{889983A4-A846-4D8E-95E3-2375C8E32385}" sibTransId="{C06F0B16-11FF-42C9-9DC4-DD05B0E77822}"/>
    <dgm:cxn modelId="{21935F74-9673-4009-AA14-735FE73DFA92}" type="presOf" srcId="{DDFB4523-7C43-46EC-93FC-229BCC2F8D47}" destId="{F1E17ECE-379A-4E75-89AB-F9BBE1D4A22F}" srcOrd="0" destOrd="2" presId="urn:microsoft.com/office/officeart/2005/8/layout/vList6"/>
    <dgm:cxn modelId="{AF725554-7705-4383-A972-89A416FD4CF7}" srcId="{681A3063-B3FC-4061-AF41-6485C5B9107A}" destId="{DDFB4523-7C43-46EC-93FC-229BCC2F8D47}" srcOrd="2" destOrd="0" parTransId="{CF47FA4A-BAC1-4CDE-AA26-33EABB601E00}" sibTransId="{A289DB36-0DD7-4D66-92BB-593AFD736DE7}"/>
    <dgm:cxn modelId="{80443F80-68CC-4992-A187-3E0F59BC9728}" type="presOf" srcId="{AA9FC6CE-90D9-441A-AB7C-74FC92B42D48}" destId="{F1E17ECE-379A-4E75-89AB-F9BBE1D4A22F}" srcOrd="0" destOrd="3" presId="urn:microsoft.com/office/officeart/2005/8/layout/vList6"/>
    <dgm:cxn modelId="{C331BA9B-B6F4-4668-8178-10BE1656C77A}" srcId="{681A3063-B3FC-4061-AF41-6485C5B9107A}" destId="{AA9FC6CE-90D9-441A-AB7C-74FC92B42D48}" srcOrd="3" destOrd="0" parTransId="{31B76C5A-7D56-4526-9F34-D0A5002EA3A1}" sibTransId="{4D0E6DD1-39D8-4BD7-80EF-871D3A1FC667}"/>
    <dgm:cxn modelId="{3532569D-061B-4448-8C9B-BA1CA0FE8A7D}" type="presOf" srcId="{180C21DE-85C3-4205-99FA-E515B403B67B}" destId="{C2B99C2B-83FC-44C8-A011-06FD7C13EFED}" srcOrd="0" destOrd="2" presId="urn:microsoft.com/office/officeart/2005/8/layout/vList6"/>
    <dgm:cxn modelId="{838569A9-B5A3-416B-9AA1-D91FF05F9EBD}" srcId="{19ADEE67-EE4F-4796-927F-BAC03C5DDDCC}" destId="{681A3063-B3FC-4061-AF41-6485C5B9107A}" srcOrd="0" destOrd="0" parTransId="{7C58CDBF-D1E6-4BAB-B329-603CBF808924}" sibTransId="{1A737B9D-5C10-41A4-A4F3-4F543A212390}"/>
    <dgm:cxn modelId="{D33665B8-87C8-4926-8BB0-26CA9835BA3C}" type="presOf" srcId="{19ADEE67-EE4F-4796-927F-BAC03C5DDDCC}" destId="{250662CF-B9D3-42A5-A9D9-6D21171D5CB6}" srcOrd="0" destOrd="0" presId="urn:microsoft.com/office/officeart/2005/8/layout/vList6"/>
    <dgm:cxn modelId="{47E7C0B8-AECF-4118-A586-0EE8CC33E3DA}" srcId="{19ADEE67-EE4F-4796-927F-BAC03C5DDDCC}" destId="{9C9462FC-8623-47E6-ABA7-EC399FE15D20}" srcOrd="1" destOrd="0" parTransId="{3AB04A67-1EE3-4279-977B-C6ABCDAA1744}" sibTransId="{801778BE-20B5-49A0-9A2B-D1C0E63AED36}"/>
    <dgm:cxn modelId="{DFC7D3CF-83DE-4253-9856-9B04AAD6BAC8}" srcId="{9C9462FC-8623-47E6-ABA7-EC399FE15D20}" destId="{80D063FC-F9C4-45DB-9B82-572A7E350E7E}" srcOrd="3" destOrd="0" parTransId="{75FB4BE4-E54B-471E-93D4-4084E7B96199}" sibTransId="{565B488E-DA6F-44D3-987F-7DB0A0CA34BB}"/>
    <dgm:cxn modelId="{772C30D7-825B-4CB9-8A6E-769186684BA8}" srcId="{681A3063-B3FC-4061-AF41-6485C5B9107A}" destId="{8AE5C73F-E693-4A28-A054-3104E3367BBD}" srcOrd="0" destOrd="0" parTransId="{FD70752B-C1D6-416F-913D-89EEF04C8B62}" sibTransId="{A9BF7372-DBBF-461F-9D33-258D32A1A1AA}"/>
    <dgm:cxn modelId="{2B23BDD9-2329-46AD-872F-C6403458580F}" type="presOf" srcId="{8AE5C73F-E693-4A28-A054-3104E3367BBD}" destId="{F1E17ECE-379A-4E75-89AB-F9BBE1D4A22F}" srcOrd="0" destOrd="0" presId="urn:microsoft.com/office/officeart/2005/8/layout/vList6"/>
    <dgm:cxn modelId="{824065E5-A866-4778-BD14-4E873960E89D}" type="presOf" srcId="{2CBC50D8-5A5E-4C46-AD06-7D9AF675B752}" destId="{C2B99C2B-83FC-44C8-A011-06FD7C13EFED}" srcOrd="0" destOrd="1" presId="urn:microsoft.com/office/officeart/2005/8/layout/vList6"/>
    <dgm:cxn modelId="{52F16325-67B6-4BFD-AD72-411C528987E4}" type="presParOf" srcId="{250662CF-B9D3-42A5-A9D9-6D21171D5CB6}" destId="{3834C589-8E0C-4DF9-8B19-FAB08343585D}" srcOrd="0" destOrd="0" presId="urn:microsoft.com/office/officeart/2005/8/layout/vList6"/>
    <dgm:cxn modelId="{4947B7C8-9C14-46CB-99F5-E0D17B287AF1}" type="presParOf" srcId="{3834C589-8E0C-4DF9-8B19-FAB08343585D}" destId="{92FE3F8A-887A-4D3C-B9E2-E2D9C81A309B}" srcOrd="0" destOrd="0" presId="urn:microsoft.com/office/officeart/2005/8/layout/vList6"/>
    <dgm:cxn modelId="{7AC0A259-90F4-4E79-AE40-46B553177B7F}" type="presParOf" srcId="{3834C589-8E0C-4DF9-8B19-FAB08343585D}" destId="{F1E17ECE-379A-4E75-89AB-F9BBE1D4A22F}" srcOrd="1" destOrd="0" presId="urn:microsoft.com/office/officeart/2005/8/layout/vList6"/>
    <dgm:cxn modelId="{D31ADD5A-8286-42F9-A74C-1055A7D3A84D}" type="presParOf" srcId="{250662CF-B9D3-42A5-A9D9-6D21171D5CB6}" destId="{287015C3-50DF-4A1B-BA42-F83814036478}" srcOrd="1" destOrd="0" presId="urn:microsoft.com/office/officeart/2005/8/layout/vList6"/>
    <dgm:cxn modelId="{9F6C00E6-DD4E-4CC2-B1F9-6F8E0816C24B}" type="presParOf" srcId="{250662CF-B9D3-42A5-A9D9-6D21171D5CB6}" destId="{3D836E68-E75E-4EBD-8D28-4D210AE7A5C9}" srcOrd="2" destOrd="0" presId="urn:microsoft.com/office/officeart/2005/8/layout/vList6"/>
    <dgm:cxn modelId="{BCA1E204-46BC-40A8-AAD8-6B805ACFED11}" type="presParOf" srcId="{3D836E68-E75E-4EBD-8D28-4D210AE7A5C9}" destId="{15112930-BFB3-475E-82D7-72A36F1DE71A}" srcOrd="0" destOrd="0" presId="urn:microsoft.com/office/officeart/2005/8/layout/vList6"/>
    <dgm:cxn modelId="{35CDE95C-8698-455A-B146-503B333E2956}" type="presParOf" srcId="{3D836E68-E75E-4EBD-8D28-4D210AE7A5C9}" destId="{C2B99C2B-83FC-44C8-A011-06FD7C13EFED}"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F59C8D-69C2-4CF2-8864-14B52F2E5696}">
      <dsp:nvSpPr>
        <dsp:cNvPr id="0" name=""/>
        <dsp:cNvSpPr/>
      </dsp:nvSpPr>
      <dsp:spPr>
        <a:xfrm>
          <a:off x="2743433" y="1612507"/>
          <a:ext cx="1630425" cy="1613115"/>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Neue Haas Grotesk Display Pro 6" panose="020B0504020202020204"/>
            </a:rPr>
            <a:t>Federal </a:t>
          </a:r>
        </a:p>
      </dsp:txBody>
      <dsp:txXfrm>
        <a:off x="2982203" y="1848742"/>
        <a:ext cx="1152885" cy="1140645"/>
      </dsp:txXfrm>
    </dsp:sp>
    <dsp:sp modelId="{00B65568-40A6-4F01-89D2-217F1318462D}">
      <dsp:nvSpPr>
        <dsp:cNvPr id="0" name=""/>
        <dsp:cNvSpPr/>
      </dsp:nvSpPr>
      <dsp:spPr>
        <a:xfrm>
          <a:off x="2905657" y="510649"/>
          <a:ext cx="1341825" cy="1341825"/>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Neue Haas Grotesk Display Pro 6" panose="020B0504020202020204"/>
            </a:rPr>
            <a:t>Direct Unsub</a:t>
          </a:r>
        </a:p>
        <a:p>
          <a:pPr marL="0" lvl="0" indent="0" algn="ctr" defTabSz="577850">
            <a:lnSpc>
              <a:spcPct val="90000"/>
            </a:lnSpc>
            <a:spcBef>
              <a:spcPct val="0"/>
            </a:spcBef>
            <a:spcAft>
              <a:spcPct val="35000"/>
            </a:spcAft>
            <a:buNone/>
          </a:pPr>
          <a:r>
            <a:rPr lang="en-US" sz="1300" kern="1200" dirty="0">
              <a:latin typeface="Neue Haas Grotesk Display Pro 6" panose="020B0504020202020204"/>
            </a:rPr>
            <a:t>Fixed rate</a:t>
          </a:r>
        </a:p>
      </dsp:txBody>
      <dsp:txXfrm>
        <a:off x="3102163" y="707155"/>
        <a:ext cx="948813" cy="948813"/>
      </dsp:txXfrm>
    </dsp:sp>
    <dsp:sp modelId="{68E22828-44CD-4F55-9832-332983B5E67D}">
      <dsp:nvSpPr>
        <dsp:cNvPr id="0" name=""/>
        <dsp:cNvSpPr/>
      </dsp:nvSpPr>
      <dsp:spPr>
        <a:xfrm>
          <a:off x="4115443" y="1584786"/>
          <a:ext cx="1485910" cy="1561066"/>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Neue Haas Grotesk Display Pro 6" panose="020B0504020202020204"/>
            </a:rPr>
            <a:t>Consolidation</a:t>
          </a:r>
        </a:p>
        <a:p>
          <a:pPr marL="0" lvl="0" indent="0" algn="ctr" defTabSz="577850">
            <a:lnSpc>
              <a:spcPct val="90000"/>
            </a:lnSpc>
            <a:spcBef>
              <a:spcPct val="0"/>
            </a:spcBef>
            <a:spcAft>
              <a:spcPct val="35000"/>
            </a:spcAft>
            <a:buNone/>
          </a:pPr>
          <a:r>
            <a:rPr lang="en-US" sz="1300" kern="1200" dirty="0">
              <a:latin typeface="Neue Haas Grotesk Display Pro 6" panose="020B0504020202020204"/>
            </a:rPr>
            <a:t>Fixed rate</a:t>
          </a:r>
        </a:p>
      </dsp:txBody>
      <dsp:txXfrm>
        <a:off x="4333049" y="1813399"/>
        <a:ext cx="1050698" cy="1103840"/>
      </dsp:txXfrm>
    </dsp:sp>
    <dsp:sp modelId="{8308FFC4-8C1B-436C-9E44-58AA054D3F39}">
      <dsp:nvSpPr>
        <dsp:cNvPr id="0" name=""/>
        <dsp:cNvSpPr/>
      </dsp:nvSpPr>
      <dsp:spPr>
        <a:xfrm>
          <a:off x="2900455" y="2956899"/>
          <a:ext cx="1341825" cy="1341825"/>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Neue Haas Grotesk Display Pro 6" panose="020B0504020202020204"/>
            </a:rPr>
            <a:t>Stafford (prior degree)</a:t>
          </a:r>
        </a:p>
        <a:p>
          <a:pPr marL="0" lvl="0" indent="0" algn="ctr" defTabSz="577850">
            <a:lnSpc>
              <a:spcPct val="90000"/>
            </a:lnSpc>
            <a:spcBef>
              <a:spcPct val="0"/>
            </a:spcBef>
            <a:spcAft>
              <a:spcPct val="35000"/>
            </a:spcAft>
            <a:buNone/>
          </a:pPr>
          <a:r>
            <a:rPr lang="en-US" sz="1300" kern="1200" dirty="0">
              <a:latin typeface="Neue Haas Grotesk Display Pro 6" panose="020B0504020202020204"/>
            </a:rPr>
            <a:t>Variable</a:t>
          </a:r>
        </a:p>
      </dsp:txBody>
      <dsp:txXfrm>
        <a:off x="3096961" y="3153405"/>
        <a:ext cx="948813" cy="948813"/>
      </dsp:txXfrm>
    </dsp:sp>
    <dsp:sp modelId="{1449192D-C43A-4CEF-889C-DC60FB003BA1}">
      <dsp:nvSpPr>
        <dsp:cNvPr id="0" name=""/>
        <dsp:cNvSpPr/>
      </dsp:nvSpPr>
      <dsp:spPr>
        <a:xfrm>
          <a:off x="1623816" y="1712327"/>
          <a:ext cx="1341825" cy="1341825"/>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b="0" kern="1200" dirty="0">
              <a:latin typeface="Neue Haas Grotesk Display Pro 6" panose="020B0504020202020204"/>
            </a:rPr>
            <a:t>Direct</a:t>
          </a:r>
          <a:r>
            <a:rPr lang="en-US" sz="1300" b="0" kern="1200" baseline="0" dirty="0">
              <a:latin typeface="Neue Haas Grotesk Display Pro 6" panose="020B0504020202020204"/>
            </a:rPr>
            <a:t> Grad</a:t>
          </a:r>
        </a:p>
        <a:p>
          <a:pPr marL="0" lvl="0" indent="0" algn="ctr" defTabSz="577850">
            <a:lnSpc>
              <a:spcPct val="90000"/>
            </a:lnSpc>
            <a:spcBef>
              <a:spcPct val="0"/>
            </a:spcBef>
            <a:spcAft>
              <a:spcPct val="35000"/>
            </a:spcAft>
            <a:buNone/>
          </a:pPr>
          <a:r>
            <a:rPr lang="en-US" sz="1300" b="0" kern="1200" baseline="0" dirty="0">
              <a:latin typeface="Neue Haas Grotesk Display Pro 6" panose="020B0504020202020204"/>
            </a:rPr>
            <a:t>PLUS</a:t>
          </a:r>
        </a:p>
        <a:p>
          <a:pPr marL="0" lvl="0" indent="0" algn="ctr" defTabSz="577850">
            <a:lnSpc>
              <a:spcPct val="90000"/>
            </a:lnSpc>
            <a:spcBef>
              <a:spcPct val="0"/>
            </a:spcBef>
            <a:spcAft>
              <a:spcPct val="35000"/>
            </a:spcAft>
            <a:buNone/>
          </a:pPr>
          <a:r>
            <a:rPr lang="en-US" sz="1300" b="0" kern="1200" baseline="0" dirty="0">
              <a:latin typeface="Neue Haas Grotesk Display Pro 6" panose="020B0504020202020204"/>
            </a:rPr>
            <a:t>Fixed rate</a:t>
          </a:r>
          <a:endParaRPr lang="en-US" sz="1300" b="0" kern="1200" dirty="0">
            <a:latin typeface="Neue Haas Grotesk Display Pro 6" panose="020B0504020202020204"/>
          </a:endParaRPr>
        </a:p>
      </dsp:txBody>
      <dsp:txXfrm>
        <a:off x="1820322" y="1908833"/>
        <a:ext cx="948813" cy="9488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C2987D-6806-465D-A9FC-E31E4D0ED1A9}">
      <dsp:nvSpPr>
        <dsp:cNvPr id="0" name=""/>
        <dsp:cNvSpPr/>
      </dsp:nvSpPr>
      <dsp:spPr>
        <a:xfrm>
          <a:off x="2909" y="17129"/>
          <a:ext cx="2836732" cy="110337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altLang="en-US" sz="2200" b="1" kern="1200" dirty="0">
              <a:latin typeface="Neue Haas Grotesk Display Pro 6" panose="020B0504020202020204"/>
            </a:rPr>
            <a:t>SSOL</a:t>
          </a:r>
          <a:endParaRPr lang="en-US" sz="2200" kern="1200" dirty="0">
            <a:latin typeface="Neue Haas Grotesk Display Pro 6" panose="020B0504020202020204"/>
          </a:endParaRPr>
        </a:p>
      </dsp:txBody>
      <dsp:txXfrm>
        <a:off x="2909" y="17129"/>
        <a:ext cx="2836732" cy="1103374"/>
      </dsp:txXfrm>
    </dsp:sp>
    <dsp:sp modelId="{B3A57AEA-BBB6-44F7-A449-772E96B85C55}">
      <dsp:nvSpPr>
        <dsp:cNvPr id="0" name=""/>
        <dsp:cNvSpPr/>
      </dsp:nvSpPr>
      <dsp:spPr>
        <a:xfrm>
          <a:off x="2909" y="1120504"/>
          <a:ext cx="2836732" cy="320067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altLang="en-US" sz="2200" kern="1200" dirty="0">
              <a:latin typeface="Neue Haas Grotesk Display Pro 6" panose="020B0504020202020204"/>
              <a:hlinkClick xmlns:r="http://schemas.openxmlformats.org/officeDocument/2006/relationships" r:id="rId1"/>
            </a:rPr>
            <a:t>ssol.columbia.edu</a:t>
          </a:r>
          <a:endParaRPr lang="en-US" sz="2200" kern="1200" dirty="0">
            <a:latin typeface="Neue Haas Grotesk Display Pro 6" panose="020B0504020202020204"/>
          </a:endParaRPr>
        </a:p>
        <a:p>
          <a:pPr marL="228600" lvl="1" indent="-228600" algn="l" defTabSz="977900">
            <a:lnSpc>
              <a:spcPct val="90000"/>
            </a:lnSpc>
            <a:spcBef>
              <a:spcPct val="0"/>
            </a:spcBef>
            <a:spcAft>
              <a:spcPct val="15000"/>
            </a:spcAft>
            <a:buChar char="•"/>
          </a:pPr>
          <a:r>
            <a:rPr lang="en-US" sz="2200" kern="1200" dirty="0">
              <a:latin typeface="Neue Haas Grotesk Display Pro 6" panose="020B0504020202020204"/>
            </a:rPr>
            <a:t>Will show original principal balances borrowed while at Columbia (for all schools attended)</a:t>
          </a:r>
        </a:p>
        <a:p>
          <a:pPr marL="228600" lvl="1" indent="-228600" algn="l" defTabSz="977900">
            <a:lnSpc>
              <a:spcPct val="90000"/>
            </a:lnSpc>
            <a:spcBef>
              <a:spcPct val="0"/>
            </a:spcBef>
            <a:spcAft>
              <a:spcPct val="15000"/>
            </a:spcAft>
            <a:buChar char="•"/>
          </a:pPr>
          <a:r>
            <a:rPr lang="en-US" altLang="en-US" sz="2200" kern="1200" dirty="0">
              <a:latin typeface="Neue Haas Grotesk Display Pro 6" panose="020B0504020202020204"/>
            </a:rPr>
            <a:t>Go to Financial Aid =&gt; Student Loan History</a:t>
          </a:r>
          <a:endParaRPr lang="en-US" sz="2200" kern="1200" dirty="0">
            <a:latin typeface="Neue Haas Grotesk Display Pro 6" panose="020B0504020202020204"/>
          </a:endParaRPr>
        </a:p>
      </dsp:txBody>
      <dsp:txXfrm>
        <a:off x="2909" y="1120504"/>
        <a:ext cx="2836732" cy="3200670"/>
      </dsp:txXfrm>
    </dsp:sp>
    <dsp:sp modelId="{4B54C5F5-3C8F-4B1E-BECE-50D3C3F5806A}">
      <dsp:nvSpPr>
        <dsp:cNvPr id="0" name=""/>
        <dsp:cNvSpPr/>
      </dsp:nvSpPr>
      <dsp:spPr>
        <a:xfrm>
          <a:off x="3236783" y="17129"/>
          <a:ext cx="2836732" cy="110337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altLang="en-US" sz="2200" b="1" kern="1200" dirty="0">
              <a:latin typeface="Neue Haas Grotesk Display Pro 6" panose="020B0504020202020204"/>
            </a:rPr>
            <a:t>Federal Student Aid Information Center (FSAIC)</a:t>
          </a:r>
          <a:endParaRPr lang="en-US" sz="2200" kern="1200" dirty="0">
            <a:latin typeface="Neue Haas Grotesk Display Pro 6" panose="020B0504020202020204"/>
          </a:endParaRPr>
        </a:p>
      </dsp:txBody>
      <dsp:txXfrm>
        <a:off x="3236783" y="17129"/>
        <a:ext cx="2836732" cy="1103374"/>
      </dsp:txXfrm>
    </dsp:sp>
    <dsp:sp modelId="{B5F01687-D621-4581-AC22-7199D3FB23A2}">
      <dsp:nvSpPr>
        <dsp:cNvPr id="0" name=""/>
        <dsp:cNvSpPr/>
      </dsp:nvSpPr>
      <dsp:spPr>
        <a:xfrm>
          <a:off x="3236783" y="1120504"/>
          <a:ext cx="2836732" cy="320067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altLang="en-US" sz="2200" kern="1200" dirty="0">
              <a:latin typeface="Neue Haas Grotesk Display Pro 6" panose="020B0504020202020204"/>
            </a:rPr>
            <a:t>Central contact for federal student loans</a:t>
          </a:r>
          <a:endParaRPr lang="en-US" sz="2200" kern="1200" dirty="0">
            <a:latin typeface="Neue Haas Grotesk Display Pro 6" panose="020B0504020202020204"/>
          </a:endParaRPr>
        </a:p>
        <a:p>
          <a:pPr marL="228600" lvl="1" indent="-228600" algn="l" defTabSz="977900">
            <a:lnSpc>
              <a:spcPct val="90000"/>
            </a:lnSpc>
            <a:spcBef>
              <a:spcPct val="0"/>
            </a:spcBef>
            <a:spcAft>
              <a:spcPct val="15000"/>
            </a:spcAft>
            <a:buChar char="•"/>
          </a:pPr>
          <a:r>
            <a:rPr lang="en-US" altLang="en-US" sz="2200" kern="1200" dirty="0">
              <a:latin typeface="Neue Haas Grotesk Display Pro 6" panose="020B0504020202020204"/>
            </a:rPr>
            <a:t>Can provide servicer and contact information</a:t>
          </a:r>
          <a:endParaRPr lang="en-US" sz="2200" kern="1200" dirty="0">
            <a:latin typeface="Neue Haas Grotesk Display Pro 6" panose="020B0504020202020204"/>
          </a:endParaRPr>
        </a:p>
        <a:p>
          <a:pPr marL="228600" lvl="1" indent="-228600" algn="l" defTabSz="977900">
            <a:lnSpc>
              <a:spcPct val="90000"/>
            </a:lnSpc>
            <a:spcBef>
              <a:spcPct val="0"/>
            </a:spcBef>
            <a:spcAft>
              <a:spcPct val="15000"/>
            </a:spcAft>
            <a:buChar char="•"/>
          </a:pPr>
          <a:r>
            <a:rPr lang="en-US" altLang="en-US" sz="2200" kern="1200" dirty="0">
              <a:latin typeface="Neue Haas Grotesk Display Pro 6" panose="020B0504020202020204"/>
            </a:rPr>
            <a:t>Call </a:t>
          </a:r>
          <a:r>
            <a:rPr lang="en-US" sz="2200" b="0" i="0" kern="1200" dirty="0"/>
            <a:t>1-800-433-3243</a:t>
          </a:r>
          <a:endParaRPr lang="en-US" sz="2200" kern="1200" dirty="0">
            <a:latin typeface="Neue Haas Grotesk Display Pro 6" panose="020B0504020202020204"/>
          </a:endParaRPr>
        </a:p>
      </dsp:txBody>
      <dsp:txXfrm>
        <a:off x="3236783" y="1120504"/>
        <a:ext cx="2836732" cy="3200670"/>
      </dsp:txXfrm>
    </dsp:sp>
    <dsp:sp modelId="{ABED3554-5A29-4AFC-BB6E-F919D2C97ABE}">
      <dsp:nvSpPr>
        <dsp:cNvPr id="0" name=""/>
        <dsp:cNvSpPr/>
      </dsp:nvSpPr>
      <dsp:spPr>
        <a:xfrm>
          <a:off x="6470658" y="17129"/>
          <a:ext cx="2836732" cy="110337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altLang="en-US" sz="2200" b="1" kern="1200" dirty="0">
              <a:latin typeface="Neue Haas Grotesk Display Pro 6" panose="020B0504020202020204"/>
            </a:rPr>
            <a:t>Lender-Specific Websites</a:t>
          </a:r>
          <a:endParaRPr lang="en-US" sz="2200" kern="1200" dirty="0">
            <a:latin typeface="Neue Haas Grotesk Display Pro 6" panose="020B0504020202020204"/>
          </a:endParaRPr>
        </a:p>
      </dsp:txBody>
      <dsp:txXfrm>
        <a:off x="6470658" y="17129"/>
        <a:ext cx="2836732" cy="1103374"/>
      </dsp:txXfrm>
    </dsp:sp>
    <dsp:sp modelId="{16CE7F58-C594-4BB1-99F4-8D4DDD1F48EE}">
      <dsp:nvSpPr>
        <dsp:cNvPr id="0" name=""/>
        <dsp:cNvSpPr/>
      </dsp:nvSpPr>
      <dsp:spPr>
        <a:xfrm>
          <a:off x="6470658" y="1120504"/>
          <a:ext cx="2836732" cy="320067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altLang="en-US" sz="2200" kern="1200" dirty="0">
              <a:latin typeface="Neue Haas Grotesk Display Pro 6" panose="020B0504020202020204"/>
            </a:rPr>
            <a:t>Private Lenders</a:t>
          </a:r>
          <a:endParaRPr lang="en-US" sz="2200" kern="1200" dirty="0">
            <a:latin typeface="Neue Haas Grotesk Display Pro 6" panose="020B0504020202020204"/>
          </a:endParaRPr>
        </a:p>
        <a:p>
          <a:pPr marL="228600" lvl="1" indent="-228600" algn="l" defTabSz="977900">
            <a:lnSpc>
              <a:spcPct val="90000"/>
            </a:lnSpc>
            <a:spcBef>
              <a:spcPct val="0"/>
            </a:spcBef>
            <a:spcAft>
              <a:spcPct val="15000"/>
            </a:spcAft>
            <a:buChar char="•"/>
          </a:pPr>
          <a:r>
            <a:rPr lang="en-US" altLang="en-US" sz="2200" kern="1200" dirty="0">
              <a:latin typeface="Neue Haas Grotesk Display Pro 6" panose="020B0504020202020204"/>
            </a:rPr>
            <a:t>Log in using borrower-specified username and password</a:t>
          </a:r>
          <a:endParaRPr lang="en-US" sz="2200" kern="1200" dirty="0">
            <a:latin typeface="Neue Haas Grotesk Display Pro 6" panose="020B0504020202020204"/>
          </a:endParaRPr>
        </a:p>
      </dsp:txBody>
      <dsp:txXfrm>
        <a:off x="6470658" y="1120504"/>
        <a:ext cx="2836732" cy="32006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512AF3-A11E-4544-A0EF-454258E1BB24}">
      <dsp:nvSpPr>
        <dsp:cNvPr id="0" name=""/>
        <dsp:cNvSpPr/>
      </dsp:nvSpPr>
      <dsp:spPr>
        <a:xfrm rot="5400000">
          <a:off x="6930170" y="-2898574"/>
          <a:ext cx="924490" cy="6957568"/>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endParaRPr lang="en-US" sz="1800" kern="1200" dirty="0">
            <a:latin typeface="Neue Haas Grotesk Display Pro 6" panose="020B0504020202020204"/>
          </a:endParaRPr>
        </a:p>
        <a:p>
          <a:pPr marL="171450" lvl="1" indent="-171450" algn="l" defTabSz="800100">
            <a:lnSpc>
              <a:spcPct val="90000"/>
            </a:lnSpc>
            <a:spcBef>
              <a:spcPct val="0"/>
            </a:spcBef>
            <a:spcAft>
              <a:spcPct val="15000"/>
            </a:spcAft>
            <a:buChar char="•"/>
          </a:pPr>
          <a:r>
            <a:rPr lang="en-US" sz="1800" kern="1200" dirty="0">
              <a:latin typeface="Neue Haas Grotesk Display Pro 6" panose="020B0504020202020204"/>
            </a:rPr>
            <a:t>Default plan for Direct Unsubsidized and Graduate PLUS</a:t>
          </a:r>
        </a:p>
        <a:p>
          <a:pPr marL="171450" lvl="1" indent="-171450" algn="l" defTabSz="800100">
            <a:lnSpc>
              <a:spcPct val="90000"/>
            </a:lnSpc>
            <a:spcBef>
              <a:spcPct val="0"/>
            </a:spcBef>
            <a:spcAft>
              <a:spcPct val="15000"/>
            </a:spcAft>
            <a:buChar char="•"/>
          </a:pPr>
          <a:r>
            <a:rPr lang="en-US" sz="1800" kern="1200" dirty="0">
              <a:latin typeface="Neue Haas Grotesk Display Pro 6" panose="020B0504020202020204"/>
            </a:rPr>
            <a:t>Same payment each month for 120 monthly payments</a:t>
          </a:r>
        </a:p>
        <a:p>
          <a:pPr marL="171450" lvl="1" indent="-171450" algn="l" defTabSz="800100">
            <a:lnSpc>
              <a:spcPct val="90000"/>
            </a:lnSpc>
            <a:spcBef>
              <a:spcPct val="0"/>
            </a:spcBef>
            <a:spcAft>
              <a:spcPct val="15000"/>
            </a:spcAft>
            <a:buChar char="•"/>
          </a:pPr>
          <a:r>
            <a:rPr lang="en-US" sz="1800" kern="1200" dirty="0">
              <a:latin typeface="Neue Haas Grotesk Display Pro 6" panose="020B0504020202020204"/>
            </a:rPr>
            <a:t> </a:t>
          </a:r>
        </a:p>
      </dsp:txBody>
      <dsp:txXfrm rot="-5400000">
        <a:off x="3913631" y="163095"/>
        <a:ext cx="6912438" cy="834230"/>
      </dsp:txXfrm>
    </dsp:sp>
    <dsp:sp modelId="{92504326-9D30-4E88-8EB9-62CFF26778F5}">
      <dsp:nvSpPr>
        <dsp:cNvPr id="0" name=""/>
        <dsp:cNvSpPr/>
      </dsp:nvSpPr>
      <dsp:spPr>
        <a:xfrm>
          <a:off x="0" y="0"/>
          <a:ext cx="3913632" cy="115561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Neue Haas Grotesk Display Pro 6" panose="020B0504020202020204"/>
            </a:rPr>
            <a:t>Level (10 Years)</a:t>
          </a:r>
        </a:p>
      </dsp:txBody>
      <dsp:txXfrm>
        <a:off x="56412" y="56412"/>
        <a:ext cx="3800808" cy="1042789"/>
      </dsp:txXfrm>
    </dsp:sp>
    <dsp:sp modelId="{FCCB1C48-3102-4821-BB34-94AF3931590F}">
      <dsp:nvSpPr>
        <dsp:cNvPr id="0" name=""/>
        <dsp:cNvSpPr/>
      </dsp:nvSpPr>
      <dsp:spPr>
        <a:xfrm rot="5400000">
          <a:off x="6930170" y="-1685180"/>
          <a:ext cx="924490" cy="6957568"/>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latin typeface="Neue Haas Grotesk Display Pro 6" panose="020B0504020202020204"/>
            </a:rPr>
            <a:t>Lower initial payments that increase every few years </a:t>
          </a:r>
        </a:p>
      </dsp:txBody>
      <dsp:txXfrm rot="-5400000">
        <a:off x="3913631" y="1376489"/>
        <a:ext cx="6912438" cy="834230"/>
      </dsp:txXfrm>
    </dsp:sp>
    <dsp:sp modelId="{01BD7E3B-7CD4-418B-83F5-562CB0E1FAC8}">
      <dsp:nvSpPr>
        <dsp:cNvPr id="0" name=""/>
        <dsp:cNvSpPr/>
      </dsp:nvSpPr>
      <dsp:spPr>
        <a:xfrm>
          <a:off x="0" y="1215796"/>
          <a:ext cx="3913632" cy="115561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Neue Haas Grotesk Display Pro 6" panose="020B0504020202020204"/>
            </a:rPr>
            <a:t>Graduated   </a:t>
          </a:r>
        </a:p>
        <a:p>
          <a:pPr marL="0" lvl="0" indent="0" algn="ctr" defTabSz="1244600">
            <a:lnSpc>
              <a:spcPct val="90000"/>
            </a:lnSpc>
            <a:spcBef>
              <a:spcPct val="0"/>
            </a:spcBef>
            <a:spcAft>
              <a:spcPct val="35000"/>
            </a:spcAft>
            <a:buNone/>
          </a:pPr>
          <a:r>
            <a:rPr lang="en-US" sz="2800" kern="1200" dirty="0">
              <a:latin typeface="Neue Haas Grotesk Display Pro 6" panose="020B0504020202020204"/>
            </a:rPr>
            <a:t> (10 Years)</a:t>
          </a:r>
        </a:p>
      </dsp:txBody>
      <dsp:txXfrm>
        <a:off x="56412" y="1272208"/>
        <a:ext cx="3800808" cy="1042789"/>
      </dsp:txXfrm>
    </dsp:sp>
    <dsp:sp modelId="{4B317172-1A0F-43F6-B8C5-414C81E54CE3}">
      <dsp:nvSpPr>
        <dsp:cNvPr id="0" name=""/>
        <dsp:cNvSpPr/>
      </dsp:nvSpPr>
      <dsp:spPr>
        <a:xfrm rot="5400000">
          <a:off x="6930170" y="-463078"/>
          <a:ext cx="924490" cy="6957568"/>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endParaRPr lang="en-US" sz="1800" kern="1200" dirty="0">
            <a:latin typeface="Neue Haas Grotesk Display Pro 6" panose="020B0504020202020204"/>
          </a:endParaRPr>
        </a:p>
        <a:p>
          <a:pPr marL="171450" lvl="1" indent="-171450" algn="l" defTabSz="800100">
            <a:lnSpc>
              <a:spcPct val="90000"/>
            </a:lnSpc>
            <a:spcBef>
              <a:spcPct val="0"/>
            </a:spcBef>
            <a:spcAft>
              <a:spcPct val="15000"/>
            </a:spcAft>
            <a:buChar char="•"/>
          </a:pPr>
          <a:r>
            <a:rPr lang="en-US" sz="1800" kern="1200" dirty="0">
              <a:latin typeface="Neue Haas Grotesk Display Pro 6" panose="020B0504020202020204"/>
            </a:rPr>
            <a:t>Graduated or Level</a:t>
          </a:r>
        </a:p>
        <a:p>
          <a:pPr marL="171450" lvl="1" indent="-171450" algn="l" defTabSz="800100">
            <a:lnSpc>
              <a:spcPct val="90000"/>
            </a:lnSpc>
            <a:spcBef>
              <a:spcPct val="0"/>
            </a:spcBef>
            <a:spcAft>
              <a:spcPct val="15000"/>
            </a:spcAft>
            <a:buChar char="•"/>
          </a:pPr>
          <a:r>
            <a:rPr lang="en-US" sz="1800" kern="1200" dirty="0">
              <a:latin typeface="Neue Haas Grotesk Display Pro 6" panose="020B0504020202020204"/>
            </a:rPr>
            <a:t>Must have total indebtedness in federal loans of at least $30,000</a:t>
          </a:r>
        </a:p>
        <a:p>
          <a:pPr marL="171450" lvl="1" indent="-171450" algn="l" defTabSz="800100">
            <a:lnSpc>
              <a:spcPct val="90000"/>
            </a:lnSpc>
            <a:spcBef>
              <a:spcPct val="0"/>
            </a:spcBef>
            <a:spcAft>
              <a:spcPct val="15000"/>
            </a:spcAft>
            <a:buChar char="•"/>
          </a:pPr>
          <a:endParaRPr lang="en-US" sz="1800" kern="1200" dirty="0">
            <a:latin typeface="Neue Haas Grotesk Display Pro 6" panose="020B0504020202020204"/>
          </a:endParaRPr>
        </a:p>
      </dsp:txBody>
      <dsp:txXfrm rot="-5400000">
        <a:off x="3913631" y="2598591"/>
        <a:ext cx="6912438" cy="834230"/>
      </dsp:txXfrm>
    </dsp:sp>
    <dsp:sp modelId="{13A3BB3C-1CA4-49D8-AE07-64B855254880}">
      <dsp:nvSpPr>
        <dsp:cNvPr id="0" name=""/>
        <dsp:cNvSpPr/>
      </dsp:nvSpPr>
      <dsp:spPr>
        <a:xfrm>
          <a:off x="0" y="2429190"/>
          <a:ext cx="3913632" cy="115561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Neue Haas Grotesk Display Pro 6" panose="020B0504020202020204"/>
            </a:rPr>
            <a:t>Extended </a:t>
          </a:r>
        </a:p>
        <a:p>
          <a:pPr marL="0" lvl="0" indent="0" algn="ctr" defTabSz="1244600">
            <a:lnSpc>
              <a:spcPct val="90000"/>
            </a:lnSpc>
            <a:spcBef>
              <a:spcPct val="0"/>
            </a:spcBef>
            <a:spcAft>
              <a:spcPct val="35000"/>
            </a:spcAft>
            <a:buNone/>
          </a:pPr>
          <a:r>
            <a:rPr lang="en-US" sz="2800" kern="1200" dirty="0">
              <a:latin typeface="Neue Haas Grotesk Display Pro 6" panose="020B0504020202020204"/>
            </a:rPr>
            <a:t>(up to 25 Years)</a:t>
          </a:r>
        </a:p>
      </dsp:txBody>
      <dsp:txXfrm>
        <a:off x="56412" y="2485602"/>
        <a:ext cx="3800808" cy="1042789"/>
      </dsp:txXfrm>
    </dsp:sp>
    <dsp:sp modelId="{1EB10E66-DB42-45C3-9FB1-D4054243C17B}">
      <dsp:nvSpPr>
        <dsp:cNvPr id="0" name=""/>
        <dsp:cNvSpPr/>
      </dsp:nvSpPr>
      <dsp:spPr>
        <a:xfrm rot="5400000">
          <a:off x="6930170" y="741606"/>
          <a:ext cx="924490" cy="6957568"/>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endParaRPr lang="en-US" sz="1800" kern="1200" dirty="0">
            <a:latin typeface="Neue Haas Grotesk Display Pro 6" panose="020B0504020202020204"/>
          </a:endParaRPr>
        </a:p>
        <a:p>
          <a:pPr marL="171450" lvl="1" indent="-171450" algn="l" defTabSz="800100">
            <a:lnSpc>
              <a:spcPct val="90000"/>
            </a:lnSpc>
            <a:spcBef>
              <a:spcPct val="0"/>
            </a:spcBef>
            <a:spcAft>
              <a:spcPct val="15000"/>
            </a:spcAft>
            <a:buChar char="•"/>
          </a:pPr>
          <a:endParaRPr lang="en-US" sz="1800" kern="1200" dirty="0">
            <a:latin typeface="Neue Haas Grotesk Display Pro 6" panose="020B0504020202020204"/>
          </a:endParaRPr>
        </a:p>
        <a:p>
          <a:pPr marL="171450" lvl="1" indent="-171450" algn="l" defTabSz="800100">
            <a:lnSpc>
              <a:spcPct val="90000"/>
            </a:lnSpc>
            <a:spcBef>
              <a:spcPct val="0"/>
            </a:spcBef>
            <a:spcAft>
              <a:spcPct val="15000"/>
            </a:spcAft>
            <a:buChar char="•"/>
          </a:pPr>
          <a:r>
            <a:rPr lang="en-US" sz="1800" kern="1200" dirty="0">
              <a:latin typeface="Neue Haas Grotesk Display Pro 6" panose="020B0504020202020204"/>
            </a:rPr>
            <a:t>4 Plan Options: Saving on a Valuable Education (SAVE), Income Based Repayment (IBR), Pay As You Earn (PAYE), Income Contingent Repayment (ICR)</a:t>
          </a:r>
        </a:p>
        <a:p>
          <a:pPr marL="171450" lvl="1" indent="-171450" algn="l" defTabSz="800100">
            <a:lnSpc>
              <a:spcPct val="90000"/>
            </a:lnSpc>
            <a:spcBef>
              <a:spcPct val="0"/>
            </a:spcBef>
            <a:spcAft>
              <a:spcPct val="15000"/>
            </a:spcAft>
            <a:buChar char="•"/>
          </a:pPr>
          <a:endParaRPr lang="en-US" sz="1800" kern="1200" dirty="0">
            <a:latin typeface="Neue Haas Grotesk Display Pro 6" panose="020B0504020202020204"/>
          </a:endParaRPr>
        </a:p>
        <a:p>
          <a:pPr marL="171450" lvl="1" indent="-171450" algn="l" defTabSz="800100">
            <a:lnSpc>
              <a:spcPct val="90000"/>
            </a:lnSpc>
            <a:spcBef>
              <a:spcPct val="0"/>
            </a:spcBef>
            <a:spcAft>
              <a:spcPct val="15000"/>
            </a:spcAft>
            <a:buChar char="•"/>
          </a:pPr>
          <a:endParaRPr lang="en-US" sz="1800" kern="1200" dirty="0">
            <a:latin typeface="Neue Haas Grotesk Display Pro 6" panose="020B0504020202020204"/>
          </a:endParaRPr>
        </a:p>
      </dsp:txBody>
      <dsp:txXfrm rot="-5400000">
        <a:off x="3913631" y="3803275"/>
        <a:ext cx="6912438" cy="834230"/>
      </dsp:txXfrm>
    </dsp:sp>
    <dsp:sp modelId="{ADAD3D42-9523-4D04-9808-DA3237841FC1}">
      <dsp:nvSpPr>
        <dsp:cNvPr id="0" name=""/>
        <dsp:cNvSpPr/>
      </dsp:nvSpPr>
      <dsp:spPr>
        <a:xfrm>
          <a:off x="0" y="3642584"/>
          <a:ext cx="3913632" cy="115561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Neue Haas Grotesk Display Pro 6" panose="020B0504020202020204"/>
            </a:rPr>
            <a:t>Income-Driven</a:t>
          </a:r>
        </a:p>
      </dsp:txBody>
      <dsp:txXfrm>
        <a:off x="56412" y="3698996"/>
        <a:ext cx="3800808" cy="10427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E17ECE-379A-4E75-89AB-F9BBE1D4A22F}">
      <dsp:nvSpPr>
        <dsp:cNvPr id="0" name=""/>
        <dsp:cNvSpPr/>
      </dsp:nvSpPr>
      <dsp:spPr>
        <a:xfrm>
          <a:off x="2976204" y="0"/>
          <a:ext cx="7446041" cy="2213772"/>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endParaRPr lang="en-US" sz="1200" kern="1200" dirty="0">
            <a:latin typeface="Neue Haas Grotesk Display Pro 6" panose="020B0504020202020204"/>
          </a:endParaRPr>
        </a:p>
        <a:p>
          <a:pPr marL="114300" lvl="1" indent="-114300" algn="l" defTabSz="644525">
            <a:lnSpc>
              <a:spcPct val="90000"/>
            </a:lnSpc>
            <a:spcBef>
              <a:spcPct val="0"/>
            </a:spcBef>
            <a:spcAft>
              <a:spcPct val="15000"/>
            </a:spcAft>
            <a:buChar char="•"/>
          </a:pPr>
          <a:r>
            <a:rPr lang="en-US" altLang="en-US" sz="1450" kern="1200" dirty="0">
              <a:latin typeface="Neue Haas Grotesk Display Pro 6" panose="020B0504020202020204"/>
            </a:rPr>
            <a:t>Missing one payment could mean the loss of an incentive or increase to your interest rate (private loans)</a:t>
          </a:r>
          <a:endParaRPr lang="en-US" sz="1450" kern="1200" dirty="0">
            <a:latin typeface="Neue Haas Grotesk Display Pro 6" panose="020B0504020202020204"/>
          </a:endParaRPr>
        </a:p>
        <a:p>
          <a:pPr marL="114300" lvl="1" indent="-114300" algn="l" defTabSz="644525">
            <a:lnSpc>
              <a:spcPct val="90000"/>
            </a:lnSpc>
            <a:spcBef>
              <a:spcPct val="0"/>
            </a:spcBef>
            <a:spcAft>
              <a:spcPct val="15000"/>
            </a:spcAft>
            <a:buChar char="•"/>
          </a:pPr>
          <a:r>
            <a:rPr lang="en-US" altLang="en-US" sz="1450" kern="1200" dirty="0">
              <a:latin typeface="Neue Haas Grotesk Display Pro 6" panose="020B0504020202020204"/>
            </a:rPr>
            <a:t>Avoid delinquency and default</a:t>
          </a:r>
        </a:p>
        <a:p>
          <a:pPr marL="114300" lvl="1" indent="-114300" algn="l" defTabSz="644525">
            <a:lnSpc>
              <a:spcPct val="90000"/>
            </a:lnSpc>
            <a:spcBef>
              <a:spcPct val="0"/>
            </a:spcBef>
            <a:spcAft>
              <a:spcPct val="15000"/>
            </a:spcAft>
            <a:buChar char="•"/>
          </a:pPr>
          <a:r>
            <a:rPr lang="en-US" altLang="en-US" sz="1450" kern="1200" dirty="0">
              <a:latin typeface="Neue Haas Grotesk Display Pro 6" panose="020B0504020202020204"/>
            </a:rPr>
            <a:t>Sign up for online services</a:t>
          </a:r>
        </a:p>
      </dsp:txBody>
      <dsp:txXfrm>
        <a:off x="2976204" y="276722"/>
        <a:ext cx="6615877" cy="1660329"/>
      </dsp:txXfrm>
    </dsp:sp>
    <dsp:sp modelId="{92FE3F8A-887A-4D3C-B9E2-E2D9C81A309B}">
      <dsp:nvSpPr>
        <dsp:cNvPr id="0" name=""/>
        <dsp:cNvSpPr/>
      </dsp:nvSpPr>
      <dsp:spPr>
        <a:xfrm>
          <a:off x="0" y="0"/>
          <a:ext cx="2969998" cy="221377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altLang="en-US" sz="2800" kern="1200" dirty="0">
              <a:latin typeface="Neue Haas Grotesk Display Pro 6" panose="020B0504020202020204"/>
            </a:rPr>
            <a:t>Make sure your loan servicers have current contact info!</a:t>
          </a:r>
          <a:endParaRPr lang="en-US" sz="2800" kern="1200" dirty="0">
            <a:latin typeface="Neue Haas Grotesk Display Pro 6" panose="020B0504020202020204"/>
          </a:endParaRPr>
        </a:p>
      </dsp:txBody>
      <dsp:txXfrm>
        <a:off x="108067" y="108067"/>
        <a:ext cx="2753864" cy="1997638"/>
      </dsp:txXfrm>
    </dsp:sp>
    <dsp:sp modelId="{C2B99C2B-83FC-44C8-A011-06FD7C13EFED}">
      <dsp:nvSpPr>
        <dsp:cNvPr id="0" name=""/>
        <dsp:cNvSpPr/>
      </dsp:nvSpPr>
      <dsp:spPr>
        <a:xfrm>
          <a:off x="2991416" y="2436285"/>
          <a:ext cx="7432476" cy="2213772"/>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44525">
            <a:lnSpc>
              <a:spcPct val="90000"/>
            </a:lnSpc>
            <a:spcBef>
              <a:spcPct val="0"/>
            </a:spcBef>
            <a:spcAft>
              <a:spcPct val="15000"/>
            </a:spcAft>
            <a:buChar char="•"/>
          </a:pPr>
          <a:r>
            <a:rPr lang="en-US" altLang="en-US" sz="1450" kern="1200" dirty="0">
              <a:latin typeface="Neue Haas Grotesk Display Pro 6" panose="020B0504020202020204"/>
            </a:rPr>
            <a:t>Private loans generally have a 6 or 9 month grace period – check with the lender</a:t>
          </a:r>
          <a:endParaRPr lang="en-US" sz="1400" kern="1200" dirty="0">
            <a:latin typeface="Neue Haas Grotesk Display Pro 6" panose="020B0504020202020204"/>
          </a:endParaRPr>
        </a:p>
        <a:p>
          <a:pPr marL="114300" lvl="1" indent="-114300" algn="l" defTabSz="644525">
            <a:lnSpc>
              <a:spcPct val="90000"/>
            </a:lnSpc>
            <a:spcBef>
              <a:spcPct val="0"/>
            </a:spcBef>
            <a:spcAft>
              <a:spcPct val="15000"/>
            </a:spcAft>
            <a:buChar char="•"/>
          </a:pPr>
          <a:r>
            <a:rPr lang="en-US" altLang="en-US" sz="1450" kern="1200" dirty="0">
              <a:latin typeface="Neue Haas Grotesk Display Pro 6" panose="020B0504020202020204"/>
            </a:rPr>
            <a:t>Unsubsidized, and Grad PLUS loan payments begin 6 months after graduation  </a:t>
          </a:r>
        </a:p>
        <a:p>
          <a:pPr marL="114300" lvl="1" indent="-114300" algn="l" defTabSz="644525">
            <a:lnSpc>
              <a:spcPct val="90000"/>
            </a:lnSpc>
            <a:spcBef>
              <a:spcPct val="0"/>
            </a:spcBef>
            <a:spcAft>
              <a:spcPct val="15000"/>
            </a:spcAft>
            <a:buChar char="•"/>
          </a:pPr>
          <a:r>
            <a:rPr lang="en-US" altLang="en-US" sz="1450" kern="1200" dirty="0">
              <a:latin typeface="Neue Haas Grotesk Display Pro 6" panose="020B0504020202020204"/>
            </a:rPr>
            <a:t>Consolidation do not have a grace period – repayment will begin within 60 days of first disbursement</a:t>
          </a:r>
          <a:endParaRPr lang="en-US" sz="1450" kern="1200" dirty="0">
            <a:latin typeface="Neue Haas Grotesk Display Pro 6" panose="020B0504020202020204"/>
          </a:endParaRPr>
        </a:p>
        <a:p>
          <a:pPr marL="114300" lvl="1" indent="-114300" algn="l" defTabSz="644525">
            <a:lnSpc>
              <a:spcPct val="90000"/>
            </a:lnSpc>
            <a:spcBef>
              <a:spcPct val="0"/>
            </a:spcBef>
            <a:spcAft>
              <a:spcPct val="15000"/>
            </a:spcAft>
            <a:buChar char="•"/>
          </a:pPr>
          <a:r>
            <a:rPr lang="en-US" altLang="en-US" sz="1450" kern="1200" dirty="0">
              <a:latin typeface="Neue Haas Grotesk Display Pro 6" panose="020B0504020202020204"/>
            </a:rPr>
            <a:t>If you took a leave of absence you may have used your grace period</a:t>
          </a:r>
          <a:endParaRPr lang="en-US" sz="1450" kern="1200" dirty="0">
            <a:latin typeface="Neue Haas Grotesk Display Pro 6" panose="020B0504020202020204"/>
          </a:endParaRPr>
        </a:p>
      </dsp:txBody>
      <dsp:txXfrm>
        <a:off x="2991416" y="2713007"/>
        <a:ext cx="6602312" cy="1660329"/>
      </dsp:txXfrm>
    </dsp:sp>
    <dsp:sp modelId="{15112930-BFB3-475E-82D7-72A36F1DE71A}">
      <dsp:nvSpPr>
        <dsp:cNvPr id="0" name=""/>
        <dsp:cNvSpPr/>
      </dsp:nvSpPr>
      <dsp:spPr>
        <a:xfrm>
          <a:off x="0" y="2435142"/>
          <a:ext cx="2984420" cy="221377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altLang="en-US" sz="2800" kern="1200" dirty="0">
              <a:latin typeface="Neue Haas Grotesk Display Pro 6" panose="020B0504020202020204"/>
            </a:rPr>
            <a:t>Your first payment will come due before you know it!</a:t>
          </a:r>
          <a:endParaRPr lang="en-US" sz="2800" kern="1200" dirty="0">
            <a:latin typeface="Neue Haas Grotesk Display Pro 6" panose="020B0504020202020204"/>
          </a:endParaRPr>
        </a:p>
      </dsp:txBody>
      <dsp:txXfrm>
        <a:off x="108067" y="2543209"/>
        <a:ext cx="2768286" cy="1997638"/>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A6D958-A99D-4024-8748-CBB2F7D134BD}" type="datetimeFigureOut">
              <a:rPr lang="en-US" smtClean="0"/>
              <a:t>4/2/2024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21216A-BB2F-42AC-AE72-3C73B8C1D7BF}" type="slidenum">
              <a:rPr lang="en-US" smtClean="0"/>
              <a:t>‹#›</a:t>
            </a:fld>
            <a:endParaRPr lang="en-US"/>
          </a:p>
        </p:txBody>
      </p:sp>
    </p:spTree>
    <p:extLst>
      <p:ext uri="{BB962C8B-B14F-4D97-AF65-F5344CB8AC3E}">
        <p14:creationId xmlns:p14="http://schemas.microsoft.com/office/powerpoint/2010/main" val="2270292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gsb-columbia-edu.zoom.us/j/93124145604?pwd=azVpZlVQekQvcHl6OVUxYlJWQ050dz09"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Intro/welcome</a:t>
            </a:r>
          </a:p>
        </p:txBody>
      </p:sp>
      <p:sp>
        <p:nvSpPr>
          <p:cNvPr id="4" name="Slide Number Placeholder 3"/>
          <p:cNvSpPr>
            <a:spLocks noGrp="1"/>
          </p:cNvSpPr>
          <p:nvPr>
            <p:ph type="sldNum" sz="quarter" idx="10"/>
          </p:nvPr>
        </p:nvSpPr>
        <p:spPr/>
        <p:txBody>
          <a:bodyPr/>
          <a:lstStyle/>
          <a:p>
            <a:fld id="{3221216A-BB2F-42AC-AE72-3C73B8C1D7BF}" type="slidenum">
              <a:rPr lang="en-US" smtClean="0"/>
              <a:t>1</a:t>
            </a:fld>
            <a:endParaRPr lang="en-US"/>
          </a:p>
        </p:txBody>
      </p:sp>
    </p:spTree>
    <p:extLst>
      <p:ext uri="{BB962C8B-B14F-4D97-AF65-F5344CB8AC3E}">
        <p14:creationId xmlns:p14="http://schemas.microsoft.com/office/powerpoint/2010/main" val="38948344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Comparison for demonstration only, go to the link and plug in your borrowing</a:t>
            </a:r>
          </a:p>
          <a:p>
            <a:endParaRPr lang="en-US" dirty="0"/>
          </a:p>
        </p:txBody>
      </p:sp>
      <p:sp>
        <p:nvSpPr>
          <p:cNvPr id="4" name="Slide Number Placeholder 3"/>
          <p:cNvSpPr>
            <a:spLocks noGrp="1"/>
          </p:cNvSpPr>
          <p:nvPr>
            <p:ph type="sldNum" sz="quarter" idx="5"/>
          </p:nvPr>
        </p:nvSpPr>
        <p:spPr/>
        <p:txBody>
          <a:bodyPr/>
          <a:lstStyle/>
          <a:p>
            <a:fld id="{3221216A-BB2F-42AC-AE72-3C73B8C1D7BF}" type="slidenum">
              <a:rPr lang="en-US" smtClean="0"/>
              <a:t>10</a:t>
            </a:fld>
            <a:endParaRPr lang="en-US"/>
          </a:p>
        </p:txBody>
      </p:sp>
    </p:spTree>
    <p:extLst>
      <p:ext uri="{BB962C8B-B14F-4D97-AF65-F5344CB8AC3E}">
        <p14:creationId xmlns:p14="http://schemas.microsoft.com/office/powerpoint/2010/main" val="35138009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Your private loan repayment options may have been determined at borrowing, check with your lender/servicer</a:t>
            </a:r>
          </a:p>
          <a:p>
            <a:pPr marL="171450" indent="-171450">
              <a:buFont typeface="Arial" panose="020B0604020202020204" pitchFamily="34" charset="0"/>
              <a:buChar char="•"/>
            </a:pPr>
            <a:r>
              <a:rPr lang="en-US" dirty="0"/>
              <a:t>Fixed rate means you know the amount every month, variable rate requires a bit more planning but likely would change at most quarterly</a:t>
            </a:r>
          </a:p>
        </p:txBody>
      </p:sp>
      <p:sp>
        <p:nvSpPr>
          <p:cNvPr id="4" name="Slide Number Placeholder 3"/>
          <p:cNvSpPr>
            <a:spLocks noGrp="1"/>
          </p:cNvSpPr>
          <p:nvPr>
            <p:ph type="sldNum" sz="quarter" idx="5"/>
          </p:nvPr>
        </p:nvSpPr>
        <p:spPr/>
        <p:txBody>
          <a:bodyPr/>
          <a:lstStyle/>
          <a:p>
            <a:fld id="{3221216A-BB2F-42AC-AE72-3C73B8C1D7BF}" type="slidenum">
              <a:rPr lang="en-US" smtClean="0"/>
              <a:t>11</a:t>
            </a:fld>
            <a:endParaRPr lang="en-US"/>
          </a:p>
        </p:txBody>
      </p:sp>
    </p:spTree>
    <p:extLst>
      <p:ext uri="{BB962C8B-B14F-4D97-AF65-F5344CB8AC3E}">
        <p14:creationId xmlns:p14="http://schemas.microsoft.com/office/powerpoint/2010/main" val="20366108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Mention greater detail on repayment for these lenders in additional resources</a:t>
            </a:r>
          </a:p>
          <a:p>
            <a:endParaRPr lang="en-US" dirty="0"/>
          </a:p>
          <a:p>
            <a:r>
              <a:rPr lang="en-US" i="1" dirty="0"/>
              <a:t>Quorum will need to be removed in future versions</a:t>
            </a:r>
          </a:p>
        </p:txBody>
      </p:sp>
      <p:sp>
        <p:nvSpPr>
          <p:cNvPr id="4" name="Slide Number Placeholder 3"/>
          <p:cNvSpPr>
            <a:spLocks noGrp="1"/>
          </p:cNvSpPr>
          <p:nvPr>
            <p:ph type="sldNum" sz="quarter" idx="5"/>
          </p:nvPr>
        </p:nvSpPr>
        <p:spPr/>
        <p:txBody>
          <a:bodyPr/>
          <a:lstStyle/>
          <a:p>
            <a:fld id="{3221216A-BB2F-42AC-AE72-3C73B8C1D7BF}" type="slidenum">
              <a:rPr lang="en-US" smtClean="0"/>
              <a:t>12</a:t>
            </a:fld>
            <a:endParaRPr lang="en-US"/>
          </a:p>
        </p:txBody>
      </p:sp>
    </p:spTree>
    <p:extLst>
      <p:ext uri="{BB962C8B-B14F-4D97-AF65-F5344CB8AC3E}">
        <p14:creationId xmlns:p14="http://schemas.microsoft.com/office/powerpoint/2010/main" val="30304245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Note international students: MPOWER now has an option for international refi to explore but otherwise international student refi would require a cosigner </a:t>
            </a:r>
          </a:p>
          <a:p>
            <a:pPr marL="171450" indent="-171450">
              <a:buFont typeface="Arial" panose="020B0604020202020204" pitchFamily="34" charset="0"/>
              <a:buChar char="•"/>
            </a:pPr>
            <a:r>
              <a:rPr lang="en-US" dirty="0"/>
              <a:t>Timing matters, consider your grace period(s) for the loans, and employment status, but may refi after loans have disbursed or at graduation depending on lender</a:t>
            </a:r>
          </a:p>
          <a:p>
            <a:pPr marL="171450" indent="-171450">
              <a:buFont typeface="Arial" panose="020B0604020202020204" pitchFamily="34" charset="0"/>
              <a:buChar char="•"/>
            </a:pPr>
            <a:r>
              <a:rPr lang="en-US" dirty="0"/>
              <a:t>More akin to other consumer debt so your employment status and credit matter even more in terms of qualifying for great rate, some refi lenders require you to already be working</a:t>
            </a:r>
          </a:p>
          <a:p>
            <a:pPr marL="171450" indent="-171450">
              <a:buFont typeface="Arial" panose="020B0604020202020204" pitchFamily="34" charset="0"/>
              <a:buChar char="•"/>
            </a:pPr>
            <a:r>
              <a:rPr lang="en-US" dirty="0"/>
              <a:t>If you have high interest rates on your current loans, and plan to pay off the loans aggressively, and you have great employment this could make the total cost less</a:t>
            </a:r>
          </a:p>
        </p:txBody>
      </p:sp>
      <p:sp>
        <p:nvSpPr>
          <p:cNvPr id="4" name="Slide Number Placeholder 3"/>
          <p:cNvSpPr>
            <a:spLocks noGrp="1"/>
          </p:cNvSpPr>
          <p:nvPr>
            <p:ph type="sldNum" sz="quarter" idx="5"/>
          </p:nvPr>
        </p:nvSpPr>
        <p:spPr/>
        <p:txBody>
          <a:bodyPr/>
          <a:lstStyle/>
          <a:p>
            <a:fld id="{3221216A-BB2F-42AC-AE72-3C73B8C1D7BF}" type="slidenum">
              <a:rPr lang="en-US" smtClean="0"/>
              <a:t>13</a:t>
            </a:fld>
            <a:endParaRPr lang="en-US"/>
          </a:p>
        </p:txBody>
      </p:sp>
    </p:spTree>
    <p:extLst>
      <p:ext uri="{BB962C8B-B14F-4D97-AF65-F5344CB8AC3E}">
        <p14:creationId xmlns:p14="http://schemas.microsoft.com/office/powerpoint/2010/main" val="22226898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you borrowed fed loans for the flexible and protective benefits – you lose them all in a refi</a:t>
            </a:r>
          </a:p>
          <a:p>
            <a:r>
              <a:rPr lang="en-US" dirty="0"/>
              <a:t>Re-evaluate the refi option later on down the road if your situation changes</a:t>
            </a:r>
          </a:p>
        </p:txBody>
      </p:sp>
      <p:sp>
        <p:nvSpPr>
          <p:cNvPr id="4" name="Slide Number Placeholder 3"/>
          <p:cNvSpPr>
            <a:spLocks noGrp="1"/>
          </p:cNvSpPr>
          <p:nvPr>
            <p:ph type="sldNum" sz="quarter" idx="5"/>
          </p:nvPr>
        </p:nvSpPr>
        <p:spPr/>
        <p:txBody>
          <a:bodyPr/>
          <a:lstStyle/>
          <a:p>
            <a:fld id="{3221216A-BB2F-42AC-AE72-3C73B8C1D7BF}" type="slidenum">
              <a:rPr lang="en-US" smtClean="0"/>
              <a:t>14</a:t>
            </a:fld>
            <a:endParaRPr lang="en-US"/>
          </a:p>
        </p:txBody>
      </p:sp>
    </p:spTree>
    <p:extLst>
      <p:ext uri="{BB962C8B-B14F-4D97-AF65-F5344CB8AC3E}">
        <p14:creationId xmlns:p14="http://schemas.microsoft.com/office/powerpoint/2010/main" val="26596262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you pay that money to your loans you will never get it back…make sure you don’t need it before you prepay</a:t>
            </a:r>
          </a:p>
          <a:p>
            <a:r>
              <a:rPr lang="en-US" dirty="0"/>
              <a:t>Loans are only one part of your total financial picture</a:t>
            </a:r>
          </a:p>
        </p:txBody>
      </p:sp>
      <p:sp>
        <p:nvSpPr>
          <p:cNvPr id="4" name="Slide Number Placeholder 3"/>
          <p:cNvSpPr>
            <a:spLocks noGrp="1"/>
          </p:cNvSpPr>
          <p:nvPr>
            <p:ph type="sldNum" sz="quarter" idx="5"/>
          </p:nvPr>
        </p:nvSpPr>
        <p:spPr/>
        <p:txBody>
          <a:bodyPr/>
          <a:lstStyle/>
          <a:p>
            <a:fld id="{3221216A-BB2F-42AC-AE72-3C73B8C1D7BF}" type="slidenum">
              <a:rPr lang="en-US" smtClean="0"/>
              <a:t>15</a:t>
            </a:fld>
            <a:endParaRPr lang="en-US"/>
          </a:p>
        </p:txBody>
      </p:sp>
    </p:spTree>
    <p:extLst>
      <p:ext uri="{BB962C8B-B14F-4D97-AF65-F5344CB8AC3E}">
        <p14:creationId xmlns:p14="http://schemas.microsoft.com/office/powerpoint/2010/main" val="28123790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You’ve had an automatic deferment while in school but any future pause on your payments will require action on your part</a:t>
            </a:r>
          </a:p>
        </p:txBody>
      </p:sp>
      <p:sp>
        <p:nvSpPr>
          <p:cNvPr id="4" name="Slide Number Placeholder 3"/>
          <p:cNvSpPr>
            <a:spLocks noGrp="1"/>
          </p:cNvSpPr>
          <p:nvPr>
            <p:ph type="sldNum" sz="quarter" idx="5"/>
          </p:nvPr>
        </p:nvSpPr>
        <p:spPr/>
        <p:txBody>
          <a:bodyPr/>
          <a:lstStyle/>
          <a:p>
            <a:fld id="{3221216A-BB2F-42AC-AE72-3C73B8C1D7BF}" type="slidenum">
              <a:rPr lang="en-US" smtClean="0"/>
              <a:t>16</a:t>
            </a:fld>
            <a:endParaRPr lang="en-US"/>
          </a:p>
        </p:txBody>
      </p:sp>
    </p:spTree>
    <p:extLst>
      <p:ext uri="{BB962C8B-B14F-4D97-AF65-F5344CB8AC3E}">
        <p14:creationId xmlns:p14="http://schemas.microsoft.com/office/powerpoint/2010/main" val="9629343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Explain capitalization timing and potential savings if paying accrued uncapitalized interest</a:t>
            </a:r>
          </a:p>
          <a:p>
            <a:pPr marL="171450" indent="-171450">
              <a:buFont typeface="Arial" panose="020B0604020202020204" pitchFamily="34" charset="0"/>
              <a:buChar char="•"/>
            </a:pPr>
            <a:r>
              <a:rPr lang="en-US" dirty="0"/>
              <a:t>Capitalization means paying interest on interest going forward</a:t>
            </a:r>
          </a:p>
          <a:p>
            <a:pPr marL="171450" indent="-171450">
              <a:buFont typeface="Arial" panose="020B0604020202020204" pitchFamily="34" charset="0"/>
              <a:buChar char="•"/>
            </a:pPr>
            <a:r>
              <a:rPr lang="en-US" dirty="0"/>
              <a:t>Just like when thinking about the overall financial picture, loans may just be one type of debt you need to address</a:t>
            </a:r>
          </a:p>
          <a:p>
            <a:pPr marL="171450" indent="-171450">
              <a:buFont typeface="Arial" panose="020B0604020202020204" pitchFamily="34" charset="0"/>
              <a:buChar char="•"/>
            </a:pPr>
            <a:r>
              <a:rPr lang="en-US" dirty="0"/>
              <a:t>No prepayment penalty on any of the loans you borrow at CBS – save on interest by prepaying when possible after factoring in all other financial considerations</a:t>
            </a:r>
          </a:p>
          <a:p>
            <a:pPr marL="171450" indent="-171450">
              <a:buFont typeface="Arial" panose="020B0604020202020204" pitchFamily="34" charset="0"/>
              <a:buChar char="•"/>
            </a:pPr>
            <a:r>
              <a:rPr lang="en-US" dirty="0"/>
              <a:t>If you won’t prepay, just keep your loans on the shortest repayment term you can afford to save on interest</a:t>
            </a:r>
          </a:p>
        </p:txBody>
      </p:sp>
      <p:sp>
        <p:nvSpPr>
          <p:cNvPr id="4" name="Slide Number Placeholder 3"/>
          <p:cNvSpPr>
            <a:spLocks noGrp="1"/>
          </p:cNvSpPr>
          <p:nvPr>
            <p:ph type="sldNum" sz="quarter" idx="5"/>
          </p:nvPr>
        </p:nvSpPr>
        <p:spPr/>
        <p:txBody>
          <a:bodyPr/>
          <a:lstStyle/>
          <a:p>
            <a:fld id="{3221216A-BB2F-42AC-AE72-3C73B8C1D7BF}" type="slidenum">
              <a:rPr lang="en-US" smtClean="0"/>
              <a:t>17</a:t>
            </a:fld>
            <a:endParaRPr lang="en-US"/>
          </a:p>
        </p:txBody>
      </p:sp>
    </p:spTree>
    <p:extLst>
      <p:ext uri="{BB962C8B-B14F-4D97-AF65-F5344CB8AC3E}">
        <p14:creationId xmlns:p14="http://schemas.microsoft.com/office/powerpoint/2010/main" val="29190609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Savings in time and interest</a:t>
            </a:r>
          </a:p>
        </p:txBody>
      </p:sp>
      <p:sp>
        <p:nvSpPr>
          <p:cNvPr id="4" name="Slide Number Placeholder 3"/>
          <p:cNvSpPr>
            <a:spLocks noGrp="1"/>
          </p:cNvSpPr>
          <p:nvPr>
            <p:ph type="sldNum" sz="quarter" idx="5"/>
          </p:nvPr>
        </p:nvSpPr>
        <p:spPr/>
        <p:txBody>
          <a:bodyPr/>
          <a:lstStyle/>
          <a:p>
            <a:fld id="{3221216A-BB2F-42AC-AE72-3C73B8C1D7BF}" type="slidenum">
              <a:rPr lang="en-US" smtClean="0"/>
              <a:t>18</a:t>
            </a:fld>
            <a:endParaRPr lang="en-US"/>
          </a:p>
        </p:txBody>
      </p:sp>
    </p:spTree>
    <p:extLst>
      <p:ext uri="{BB962C8B-B14F-4D97-AF65-F5344CB8AC3E}">
        <p14:creationId xmlns:p14="http://schemas.microsoft.com/office/powerpoint/2010/main" val="11600882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If you are considering work in social enterprise review LAP info on Tamer site, Tamer determines if your job is eligible so reach out to them with opportunities you’re considering </a:t>
            </a:r>
          </a:p>
          <a:p>
            <a:pPr marL="171450" indent="-171450">
              <a:buFont typeface="Arial" panose="020B0604020202020204" pitchFamily="34" charset="0"/>
              <a:buChar char="•"/>
            </a:pPr>
            <a:r>
              <a:rPr lang="en-US" dirty="0"/>
              <a:t>Your employer might have this benefit, think about this in any potential job negotiation</a:t>
            </a:r>
          </a:p>
          <a:p>
            <a:pPr marL="171450" indent="-171450">
              <a:buFont typeface="Arial" panose="020B0604020202020204" pitchFamily="34" charset="0"/>
              <a:buChar char="•"/>
            </a:pPr>
            <a:r>
              <a:rPr lang="en-US" dirty="0"/>
              <a:t>Federal options are tricky but exist, meet one-on-one to understand potential pitfalls</a:t>
            </a:r>
          </a:p>
        </p:txBody>
      </p:sp>
      <p:sp>
        <p:nvSpPr>
          <p:cNvPr id="4" name="Slide Number Placeholder 3"/>
          <p:cNvSpPr>
            <a:spLocks noGrp="1"/>
          </p:cNvSpPr>
          <p:nvPr>
            <p:ph type="sldNum" sz="quarter" idx="5"/>
          </p:nvPr>
        </p:nvSpPr>
        <p:spPr/>
        <p:txBody>
          <a:bodyPr/>
          <a:lstStyle/>
          <a:p>
            <a:fld id="{3221216A-BB2F-42AC-AE72-3C73B8C1D7BF}" type="slidenum">
              <a:rPr lang="en-US" smtClean="0"/>
              <a:t>19</a:t>
            </a:fld>
            <a:endParaRPr lang="en-US"/>
          </a:p>
        </p:txBody>
      </p:sp>
    </p:spTree>
    <p:extLst>
      <p:ext uri="{BB962C8B-B14F-4D97-AF65-F5344CB8AC3E}">
        <p14:creationId xmlns:p14="http://schemas.microsoft.com/office/powerpoint/2010/main" val="33285334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we’re covering</a:t>
            </a:r>
          </a:p>
        </p:txBody>
      </p:sp>
      <p:sp>
        <p:nvSpPr>
          <p:cNvPr id="4" name="Slide Number Placeholder 3"/>
          <p:cNvSpPr>
            <a:spLocks noGrp="1"/>
          </p:cNvSpPr>
          <p:nvPr>
            <p:ph type="sldNum" sz="quarter" idx="10"/>
          </p:nvPr>
        </p:nvSpPr>
        <p:spPr/>
        <p:txBody>
          <a:bodyPr/>
          <a:lstStyle/>
          <a:p>
            <a:fld id="{3221216A-BB2F-42AC-AE72-3C73B8C1D7BF}" type="slidenum">
              <a:rPr lang="en-US" smtClean="0"/>
              <a:t>2</a:t>
            </a:fld>
            <a:endParaRPr lang="en-US"/>
          </a:p>
        </p:txBody>
      </p:sp>
    </p:spTree>
    <p:extLst>
      <p:ext uri="{BB962C8B-B14F-4D97-AF65-F5344CB8AC3E}">
        <p14:creationId xmlns:p14="http://schemas.microsoft.com/office/powerpoint/2010/main" val="21192225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Plan ahead by creating your online profiles and logins for your lenders/servicers</a:t>
            </a:r>
          </a:p>
          <a:p>
            <a:pPr marL="171450" indent="-171450">
              <a:buFont typeface="Arial" panose="020B0604020202020204" pitchFamily="34" charset="0"/>
              <a:buChar char="•"/>
            </a:pPr>
            <a:r>
              <a:rPr lang="en-US" dirty="0"/>
              <a:t>Loans from prior degrees may become due 30-45 days after graduation so check for updates now so you can plan accordingly </a:t>
            </a:r>
          </a:p>
          <a:p>
            <a:pPr marL="171450" indent="-171450">
              <a:buFont typeface="Arial" panose="020B0604020202020204" pitchFamily="34" charset="0"/>
              <a:buChar char="•"/>
            </a:pPr>
            <a:r>
              <a:rPr lang="en-US" dirty="0"/>
              <a:t>Remember, if you can’t pay you need to reach out to your servicer for options</a:t>
            </a:r>
          </a:p>
        </p:txBody>
      </p:sp>
      <p:sp>
        <p:nvSpPr>
          <p:cNvPr id="4" name="Slide Number Placeholder 3"/>
          <p:cNvSpPr>
            <a:spLocks noGrp="1"/>
          </p:cNvSpPr>
          <p:nvPr>
            <p:ph type="sldNum" sz="quarter" idx="5"/>
          </p:nvPr>
        </p:nvSpPr>
        <p:spPr/>
        <p:txBody>
          <a:bodyPr/>
          <a:lstStyle/>
          <a:p>
            <a:fld id="{3221216A-BB2F-42AC-AE72-3C73B8C1D7BF}" type="slidenum">
              <a:rPr lang="en-US" smtClean="0"/>
              <a:t>20</a:t>
            </a:fld>
            <a:endParaRPr lang="en-US"/>
          </a:p>
        </p:txBody>
      </p:sp>
    </p:spTree>
    <p:extLst>
      <p:ext uri="{BB962C8B-B14F-4D97-AF65-F5344CB8AC3E}">
        <p14:creationId xmlns:p14="http://schemas.microsoft.com/office/powerpoint/2010/main" val="31606852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Make a plan while you have time </a:t>
            </a:r>
          </a:p>
          <a:p>
            <a:r>
              <a:rPr lang="en-US" dirty="0"/>
              <a:t>Re-evaluate your plan when you have changes (start/end a job, marry/divorce, get a raise, </a:t>
            </a:r>
            <a:r>
              <a:rPr lang="en-US" dirty="0" err="1"/>
              <a:t>etc</a:t>
            </a:r>
            <a:r>
              <a:rPr lang="en-US" dirty="0"/>
              <a:t>)</a:t>
            </a:r>
          </a:p>
        </p:txBody>
      </p:sp>
      <p:sp>
        <p:nvSpPr>
          <p:cNvPr id="4" name="Slide Number Placeholder 3"/>
          <p:cNvSpPr>
            <a:spLocks noGrp="1"/>
          </p:cNvSpPr>
          <p:nvPr>
            <p:ph type="sldNum" sz="quarter" idx="5"/>
          </p:nvPr>
        </p:nvSpPr>
        <p:spPr/>
        <p:txBody>
          <a:bodyPr/>
          <a:lstStyle/>
          <a:p>
            <a:fld id="{3221216A-BB2F-42AC-AE72-3C73B8C1D7BF}" type="slidenum">
              <a:rPr lang="en-US" smtClean="0"/>
              <a:t>21</a:t>
            </a:fld>
            <a:endParaRPr lang="en-US"/>
          </a:p>
        </p:txBody>
      </p:sp>
    </p:spTree>
    <p:extLst>
      <p:ext uri="{BB962C8B-B14F-4D97-AF65-F5344CB8AC3E}">
        <p14:creationId xmlns:p14="http://schemas.microsoft.com/office/powerpoint/2010/main" val="15262525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hlinkClick r:id="rId3"/>
              </a:rPr>
              <a:t>https://gsb-columbia-edu.zoom.us/j/93124145604?pwd=azVpZlVQekQvcHl6OVUxYlJWQ050dz09</a:t>
            </a:r>
            <a:endParaRPr lang="en-US" dirty="0"/>
          </a:p>
        </p:txBody>
      </p:sp>
      <p:sp>
        <p:nvSpPr>
          <p:cNvPr id="4" name="Slide Number Placeholder 3"/>
          <p:cNvSpPr>
            <a:spLocks noGrp="1"/>
          </p:cNvSpPr>
          <p:nvPr>
            <p:ph type="sldNum" sz="quarter" idx="5"/>
          </p:nvPr>
        </p:nvSpPr>
        <p:spPr/>
        <p:txBody>
          <a:bodyPr/>
          <a:lstStyle/>
          <a:p>
            <a:fld id="{3221216A-BB2F-42AC-AE72-3C73B8C1D7BF}" type="slidenum">
              <a:rPr lang="en-US" smtClean="0"/>
              <a:t>22</a:t>
            </a:fld>
            <a:endParaRPr lang="en-US"/>
          </a:p>
        </p:txBody>
      </p:sp>
    </p:spTree>
    <p:extLst>
      <p:ext uri="{BB962C8B-B14F-4D97-AF65-F5344CB8AC3E}">
        <p14:creationId xmlns:p14="http://schemas.microsoft.com/office/powerpoint/2010/main" val="1920823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Presentation will cover big picture, these additional resources provide greater details and examples</a:t>
            </a:r>
          </a:p>
          <a:p>
            <a:endParaRPr lang="en-US" dirty="0"/>
          </a:p>
          <a:p>
            <a:r>
              <a:rPr lang="en-US" i="1" dirty="0"/>
              <a:t>Will need to remove Quorum in future versions</a:t>
            </a:r>
          </a:p>
        </p:txBody>
      </p:sp>
      <p:sp>
        <p:nvSpPr>
          <p:cNvPr id="4" name="Slide Number Placeholder 3"/>
          <p:cNvSpPr>
            <a:spLocks noGrp="1"/>
          </p:cNvSpPr>
          <p:nvPr>
            <p:ph type="sldNum" sz="quarter" idx="10"/>
          </p:nvPr>
        </p:nvSpPr>
        <p:spPr/>
        <p:txBody>
          <a:bodyPr/>
          <a:lstStyle/>
          <a:p>
            <a:fld id="{3221216A-BB2F-42AC-AE72-3C73B8C1D7BF}" type="slidenum">
              <a:rPr lang="en-US" smtClean="0"/>
              <a:t>3</a:t>
            </a:fld>
            <a:endParaRPr lang="en-US"/>
          </a:p>
        </p:txBody>
      </p:sp>
    </p:spTree>
    <p:extLst>
      <p:ext uri="{BB962C8B-B14F-4D97-AF65-F5344CB8AC3E}">
        <p14:creationId xmlns:p14="http://schemas.microsoft.com/office/powerpoint/2010/main" val="71694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Perkins is federal but very unlikely to be with your same fed servicer (held by the school, usually serviced by third party)</a:t>
            </a:r>
          </a:p>
          <a:p>
            <a:r>
              <a:rPr lang="en-US" dirty="0"/>
              <a:t>Fed loans from prior degrees and CBS same servicer</a:t>
            </a:r>
          </a:p>
        </p:txBody>
      </p:sp>
      <p:sp>
        <p:nvSpPr>
          <p:cNvPr id="4" name="Slide Number Placeholder 3"/>
          <p:cNvSpPr>
            <a:spLocks noGrp="1"/>
          </p:cNvSpPr>
          <p:nvPr>
            <p:ph type="sldNum" sz="quarter" idx="10"/>
          </p:nvPr>
        </p:nvSpPr>
        <p:spPr/>
        <p:txBody>
          <a:bodyPr/>
          <a:lstStyle/>
          <a:p>
            <a:fld id="{3221216A-BB2F-42AC-AE72-3C73B8C1D7BF}" type="slidenum">
              <a:rPr lang="en-US" smtClean="0"/>
              <a:t>4</a:t>
            </a:fld>
            <a:endParaRPr lang="en-US"/>
          </a:p>
        </p:txBody>
      </p:sp>
    </p:spTree>
    <p:extLst>
      <p:ext uri="{BB962C8B-B14F-4D97-AF65-F5344CB8AC3E}">
        <p14:creationId xmlns:p14="http://schemas.microsoft.com/office/powerpoint/2010/main" val="32864125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Knowing your debt types helps you to plan and strategize</a:t>
            </a:r>
          </a:p>
          <a:p>
            <a:pPr marL="171450" indent="-171450">
              <a:buFont typeface="Arial" panose="020B0604020202020204" pitchFamily="34" charset="0"/>
              <a:buChar char="•"/>
            </a:pPr>
            <a:r>
              <a:rPr lang="en-US" dirty="0"/>
              <a:t>Most lenders don’t service the loans so knowing both is necessary</a:t>
            </a:r>
          </a:p>
          <a:p>
            <a:pPr marL="171450" indent="-171450">
              <a:buFont typeface="Arial" panose="020B0604020202020204" pitchFamily="34" charset="0"/>
              <a:buChar char="•"/>
            </a:pPr>
            <a:r>
              <a:rPr lang="en-US" dirty="0"/>
              <a:t>Timing of your loans will drive interest rate and accrual</a:t>
            </a:r>
          </a:p>
          <a:p>
            <a:endParaRPr lang="en-US" dirty="0"/>
          </a:p>
        </p:txBody>
      </p:sp>
      <p:sp>
        <p:nvSpPr>
          <p:cNvPr id="4" name="Slide Number Placeholder 3"/>
          <p:cNvSpPr>
            <a:spLocks noGrp="1"/>
          </p:cNvSpPr>
          <p:nvPr>
            <p:ph type="sldNum" sz="quarter" idx="5"/>
          </p:nvPr>
        </p:nvSpPr>
        <p:spPr/>
        <p:txBody>
          <a:bodyPr/>
          <a:lstStyle/>
          <a:p>
            <a:fld id="{3221216A-BB2F-42AC-AE72-3C73B8C1D7BF}" type="slidenum">
              <a:rPr lang="en-US" smtClean="0"/>
              <a:t>5</a:t>
            </a:fld>
            <a:endParaRPr lang="en-US"/>
          </a:p>
        </p:txBody>
      </p:sp>
    </p:spTree>
    <p:extLst>
      <p:ext uri="{BB962C8B-B14F-4D97-AF65-F5344CB8AC3E}">
        <p14:creationId xmlns:p14="http://schemas.microsoft.com/office/powerpoint/2010/main" val="3558807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Note that fed loan amounts on SSOL loan history will differ from amounts applied to account due to fees</a:t>
            </a:r>
          </a:p>
          <a:p>
            <a:pPr marL="171450" indent="-171450">
              <a:buFont typeface="Arial" panose="020B0604020202020204" pitchFamily="34" charset="0"/>
              <a:buChar char="•"/>
            </a:pPr>
            <a:r>
              <a:rPr lang="en-US" dirty="0"/>
              <a:t>Fed loan rates are estimated based on fall disbursement (post-July 1 rate for the AY), if you were J-term/dual borrowing in summer, confirm your rate with your servicer</a:t>
            </a:r>
          </a:p>
          <a:p>
            <a:pPr marL="171450" indent="-171450">
              <a:buFont typeface="Arial" panose="020B0604020202020204" pitchFamily="34" charset="0"/>
              <a:buChar char="•"/>
            </a:pPr>
            <a:r>
              <a:rPr lang="en-US" dirty="0"/>
              <a:t>SSOL private loan interest rate defaults to 10% so confirm your actual rates with your lender/servicer</a:t>
            </a:r>
          </a:p>
        </p:txBody>
      </p:sp>
      <p:sp>
        <p:nvSpPr>
          <p:cNvPr id="4" name="Slide Number Placeholder 3"/>
          <p:cNvSpPr>
            <a:spLocks noGrp="1"/>
          </p:cNvSpPr>
          <p:nvPr>
            <p:ph type="sldNum" sz="quarter" idx="5"/>
          </p:nvPr>
        </p:nvSpPr>
        <p:spPr/>
        <p:txBody>
          <a:bodyPr/>
          <a:lstStyle/>
          <a:p>
            <a:fld id="{3221216A-BB2F-42AC-AE72-3C73B8C1D7BF}" type="slidenum">
              <a:rPr lang="en-US" smtClean="0"/>
              <a:t>6</a:t>
            </a:fld>
            <a:endParaRPr lang="en-US"/>
          </a:p>
        </p:txBody>
      </p:sp>
    </p:spTree>
    <p:extLst>
      <p:ext uri="{BB962C8B-B14F-4D97-AF65-F5344CB8AC3E}">
        <p14:creationId xmlns:p14="http://schemas.microsoft.com/office/powerpoint/2010/main" val="4178143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Great to get ideas from friends but your plan should be tailored to you</a:t>
            </a:r>
          </a:p>
          <a:p>
            <a:endParaRPr lang="en-US" dirty="0"/>
          </a:p>
        </p:txBody>
      </p:sp>
      <p:sp>
        <p:nvSpPr>
          <p:cNvPr id="4" name="Slide Number Placeholder 3"/>
          <p:cNvSpPr>
            <a:spLocks noGrp="1"/>
          </p:cNvSpPr>
          <p:nvPr>
            <p:ph type="sldNum" sz="quarter" idx="5"/>
          </p:nvPr>
        </p:nvSpPr>
        <p:spPr/>
        <p:txBody>
          <a:bodyPr/>
          <a:lstStyle/>
          <a:p>
            <a:fld id="{3221216A-BB2F-42AC-AE72-3C73B8C1D7BF}" type="slidenum">
              <a:rPr lang="en-US" smtClean="0"/>
              <a:t>7</a:t>
            </a:fld>
            <a:endParaRPr lang="en-US"/>
          </a:p>
        </p:txBody>
      </p:sp>
    </p:spTree>
    <p:extLst>
      <p:ext uri="{BB962C8B-B14F-4D97-AF65-F5344CB8AC3E}">
        <p14:creationId xmlns:p14="http://schemas.microsoft.com/office/powerpoint/2010/main" val="17493527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Slide needs revisions for future classes</a:t>
            </a:r>
          </a:p>
          <a:p>
            <a:endParaRPr lang="en-US" i="1" dirty="0"/>
          </a:p>
          <a:p>
            <a:r>
              <a:rPr lang="en-US" dirty="0"/>
              <a:t>Review how interest pause affected total debt at repayment </a:t>
            </a:r>
          </a:p>
        </p:txBody>
      </p:sp>
      <p:sp>
        <p:nvSpPr>
          <p:cNvPr id="4" name="Slide Number Placeholder 3"/>
          <p:cNvSpPr>
            <a:spLocks noGrp="1"/>
          </p:cNvSpPr>
          <p:nvPr>
            <p:ph type="sldNum" sz="quarter" idx="5"/>
          </p:nvPr>
        </p:nvSpPr>
        <p:spPr/>
        <p:txBody>
          <a:bodyPr/>
          <a:lstStyle/>
          <a:p>
            <a:fld id="{3221216A-BB2F-42AC-AE72-3C73B8C1D7BF}" type="slidenum">
              <a:rPr lang="en-US" smtClean="0"/>
              <a:t>8</a:t>
            </a:fld>
            <a:endParaRPr lang="en-US"/>
          </a:p>
        </p:txBody>
      </p:sp>
    </p:spTree>
    <p:extLst>
      <p:ext uri="{BB962C8B-B14F-4D97-AF65-F5344CB8AC3E}">
        <p14:creationId xmlns:p14="http://schemas.microsoft.com/office/powerpoint/2010/main" val="408692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Caution on income-driven – annual reapplication, amount could exceed 10yr plan if big income jump (AGI), not usually a good fit for CBS grads due to income levels, meet one-on-one if you are considering an IDR plan</a:t>
            </a:r>
          </a:p>
        </p:txBody>
      </p:sp>
      <p:sp>
        <p:nvSpPr>
          <p:cNvPr id="4" name="Slide Number Placeholder 3"/>
          <p:cNvSpPr>
            <a:spLocks noGrp="1"/>
          </p:cNvSpPr>
          <p:nvPr>
            <p:ph type="sldNum" sz="quarter" idx="5"/>
          </p:nvPr>
        </p:nvSpPr>
        <p:spPr/>
        <p:txBody>
          <a:bodyPr/>
          <a:lstStyle/>
          <a:p>
            <a:fld id="{3221216A-BB2F-42AC-AE72-3C73B8C1D7BF}" type="slidenum">
              <a:rPr lang="en-US" smtClean="0"/>
              <a:t>9</a:t>
            </a:fld>
            <a:endParaRPr lang="en-US"/>
          </a:p>
        </p:txBody>
      </p:sp>
    </p:spTree>
    <p:extLst>
      <p:ext uri="{BB962C8B-B14F-4D97-AF65-F5344CB8AC3E}">
        <p14:creationId xmlns:p14="http://schemas.microsoft.com/office/powerpoint/2010/main" val="1226072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rgbClr val="89939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FC975-48D4-E344-AA0E-6BF906D04B8F}"/>
              </a:ext>
            </a:extLst>
          </p:cNvPr>
          <p:cNvSpPr>
            <a:spLocks noGrp="1"/>
          </p:cNvSpPr>
          <p:nvPr>
            <p:ph type="title"/>
          </p:nvPr>
        </p:nvSpPr>
        <p:spPr>
          <a:xfrm>
            <a:off x="5280951" y="3302241"/>
            <a:ext cx="6432630" cy="1605426"/>
          </a:xfrm>
        </p:spPr>
        <p:txBody>
          <a:bodyPr lIns="0" tIns="91440" rIns="0" bIns="0" anchor="t" anchorCtr="0">
            <a:normAutofit/>
          </a:bodyPr>
          <a:lstStyle>
            <a:lvl1pPr>
              <a:lnSpc>
                <a:spcPts val="3600"/>
              </a:lnSpc>
              <a:defRPr sz="3600">
                <a:solidFill>
                  <a:srgbClr val="F1F4F7"/>
                </a:solidFill>
              </a:defRPr>
            </a:lvl1pPr>
          </a:lstStyle>
          <a:p>
            <a:r>
              <a:rPr lang="en-US" dirty="0"/>
              <a:t>Click to edit Master title style</a:t>
            </a:r>
          </a:p>
        </p:txBody>
      </p:sp>
      <p:cxnSp>
        <p:nvCxnSpPr>
          <p:cNvPr id="3" name="Straight Connector 2">
            <a:extLst>
              <a:ext uri="{FF2B5EF4-FFF2-40B4-BE49-F238E27FC236}">
                <a16:creationId xmlns:a16="http://schemas.microsoft.com/office/drawing/2014/main" id="{25822FE9-D507-C840-A53B-A87F0DAB04F1}"/>
              </a:ext>
            </a:extLst>
          </p:cNvPr>
          <p:cNvCxnSpPr/>
          <p:nvPr userDrawn="1"/>
        </p:nvCxnSpPr>
        <p:spPr>
          <a:xfrm>
            <a:off x="0" y="3277363"/>
            <a:ext cx="121920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4">
            <a:extLst>
              <a:ext uri="{FF2B5EF4-FFF2-40B4-BE49-F238E27FC236}">
                <a16:creationId xmlns:a16="http://schemas.microsoft.com/office/drawing/2014/main" id="{FD3040F0-F99F-E542-942E-C6B8AD8A7537}"/>
              </a:ext>
            </a:extLst>
          </p:cNvPr>
          <p:cNvSpPr>
            <a:spLocks noGrp="1"/>
          </p:cNvSpPr>
          <p:nvPr>
            <p:ph type="body" sz="quarter" idx="10" hasCustomPrompt="1"/>
          </p:nvPr>
        </p:nvSpPr>
        <p:spPr>
          <a:xfrm>
            <a:off x="5280951" y="5184774"/>
            <a:ext cx="6432630" cy="1181301"/>
          </a:xfrm>
        </p:spPr>
        <p:txBody>
          <a:bodyPr lIns="0">
            <a:normAutofit/>
          </a:bodyPr>
          <a:lstStyle>
            <a:lvl1pPr marL="0" indent="0">
              <a:lnSpc>
                <a:spcPts val="2400"/>
              </a:lnSpc>
              <a:buNone/>
              <a:defRPr sz="2000" b="0" i="0">
                <a:solidFill>
                  <a:srgbClr val="F1F4F7"/>
                </a:solidFill>
                <a:latin typeface="Neue Haas Grotesk Display Pro 6" panose="020B0504020202020204" pitchFamily="34" charset="77"/>
              </a:defRPr>
            </a:lvl1pPr>
          </a:lstStyle>
          <a:p>
            <a:pPr lvl="0"/>
            <a:r>
              <a:rPr lang="en-US" dirty="0"/>
              <a:t>Speaker Name and Title</a:t>
            </a:r>
          </a:p>
        </p:txBody>
      </p:sp>
      <p:sp>
        <p:nvSpPr>
          <p:cNvPr id="7" name="Text Placeholder 6">
            <a:extLst>
              <a:ext uri="{FF2B5EF4-FFF2-40B4-BE49-F238E27FC236}">
                <a16:creationId xmlns:a16="http://schemas.microsoft.com/office/drawing/2014/main" id="{54317654-C294-EF48-A819-903B7082F7C6}"/>
              </a:ext>
            </a:extLst>
          </p:cNvPr>
          <p:cNvSpPr>
            <a:spLocks noGrp="1"/>
          </p:cNvSpPr>
          <p:nvPr>
            <p:ph type="body" sz="quarter" idx="11" hasCustomPrompt="1"/>
          </p:nvPr>
        </p:nvSpPr>
        <p:spPr>
          <a:xfrm>
            <a:off x="8738245" y="491925"/>
            <a:ext cx="2998486" cy="416422"/>
          </a:xfrm>
        </p:spPr>
        <p:txBody>
          <a:bodyPr anchor="ctr" anchorCtr="0">
            <a:normAutofit/>
          </a:bodyPr>
          <a:lstStyle>
            <a:lvl1pPr marL="0" indent="0" algn="r">
              <a:buNone/>
              <a:defRPr sz="2000" b="0" i="0">
                <a:solidFill>
                  <a:srgbClr val="F1F4F7"/>
                </a:solidFill>
                <a:latin typeface="Neue Haas Grotesk Display Pro 6" panose="020B0504020202020204" pitchFamily="34" charset="77"/>
              </a:defRPr>
            </a:lvl1pPr>
          </a:lstStyle>
          <a:p>
            <a:pPr lvl="0"/>
            <a:r>
              <a:rPr lang="en-US" dirty="0"/>
              <a:t>Date</a:t>
            </a:r>
          </a:p>
        </p:txBody>
      </p:sp>
      <p:pic>
        <p:nvPicPr>
          <p:cNvPr id="6" name="Picture 5">
            <a:extLst>
              <a:ext uri="{FF2B5EF4-FFF2-40B4-BE49-F238E27FC236}">
                <a16:creationId xmlns:a16="http://schemas.microsoft.com/office/drawing/2014/main" id="{E8989CB0-7EE1-D64A-BCDE-6EE74F0B27C6}"/>
              </a:ext>
            </a:extLst>
          </p:cNvPr>
          <p:cNvPicPr>
            <a:picLocks noChangeAspect="1"/>
          </p:cNvPicPr>
          <p:nvPr userDrawn="1"/>
        </p:nvPicPr>
        <p:blipFill>
          <a:blip r:embed="rId2"/>
          <a:stretch>
            <a:fillRect/>
          </a:stretch>
        </p:blipFill>
        <p:spPr>
          <a:xfrm>
            <a:off x="411272" y="342685"/>
            <a:ext cx="2699675" cy="477381"/>
          </a:xfrm>
          <a:prstGeom prst="rect">
            <a:avLst/>
          </a:prstGeom>
        </p:spPr>
      </p:pic>
      <p:sp>
        <p:nvSpPr>
          <p:cNvPr id="10" name="Text Placeholder 8">
            <a:extLst>
              <a:ext uri="{FF2B5EF4-FFF2-40B4-BE49-F238E27FC236}">
                <a16:creationId xmlns:a16="http://schemas.microsoft.com/office/drawing/2014/main" id="{80314010-54D2-C64E-8187-349281B7F31C}"/>
              </a:ext>
            </a:extLst>
          </p:cNvPr>
          <p:cNvSpPr>
            <a:spLocks noGrp="1"/>
          </p:cNvSpPr>
          <p:nvPr>
            <p:ph type="body" sz="quarter" idx="12" hasCustomPrompt="1"/>
          </p:nvPr>
        </p:nvSpPr>
        <p:spPr>
          <a:xfrm>
            <a:off x="3528274" y="425753"/>
            <a:ext cx="2998486" cy="1582738"/>
          </a:xfrm>
        </p:spPr>
        <p:txBody>
          <a:bodyPr>
            <a:normAutofit/>
          </a:bodyPr>
          <a:lstStyle>
            <a:lvl1pPr marL="0" indent="0">
              <a:buNone/>
              <a:defRPr sz="1800" b="0" i="0">
                <a:solidFill>
                  <a:schemeClr val="bg1"/>
                </a:solidFill>
                <a:latin typeface="Neue Haas Grotesk Display Pro 6" panose="020B0504020202020204" pitchFamily="34" charset="77"/>
              </a:defRPr>
            </a:lvl1pPr>
          </a:lstStyle>
          <a:p>
            <a:pPr lvl="0"/>
            <a:r>
              <a:rPr lang="en-US" dirty="0"/>
              <a:t>(Optional) Center, Program, or Division Name</a:t>
            </a:r>
          </a:p>
        </p:txBody>
      </p:sp>
    </p:spTree>
    <p:extLst>
      <p:ext uri="{BB962C8B-B14F-4D97-AF65-F5344CB8AC3E}">
        <p14:creationId xmlns:p14="http://schemas.microsoft.com/office/powerpoint/2010/main" val="1323759797"/>
      </p:ext>
    </p:extLst>
  </p:cSld>
  <p:clrMapOvr>
    <a:masterClrMapping/>
  </p:clrMapOvr>
  <p:extLst>
    <p:ext uri="{DCECCB84-F9BA-43D5-87BE-67443E8EF086}">
      <p15:sldGuideLst xmlns:p15="http://schemas.microsoft.com/office/powerpoint/2012/main">
        <p15:guide id="1" orient="horz" pos="2064" userDrawn="1">
          <p15:clr>
            <a:srgbClr val="FBAE40"/>
          </p15:clr>
        </p15:guide>
        <p15:guide id="2" pos="331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Picture">
    <p:bg>
      <p:bgPr>
        <a:solidFill>
          <a:srgbClr val="181A1C"/>
        </a:solidFill>
        <a:effectLst/>
      </p:bgPr>
    </p:b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B14CAA46-A955-2041-9170-6DF9BA57BD7B}"/>
              </a:ext>
            </a:extLst>
          </p:cNvPr>
          <p:cNvSpPr>
            <a:spLocks noGrp="1"/>
          </p:cNvSpPr>
          <p:nvPr>
            <p:ph type="pic" sz="quarter" idx="12"/>
          </p:nvPr>
        </p:nvSpPr>
        <p:spPr>
          <a:xfrm>
            <a:off x="0" y="0"/>
            <a:ext cx="12192000" cy="6858000"/>
          </a:xfrm>
        </p:spPr>
        <p:txBody>
          <a:bodyPr>
            <a:normAutofit/>
          </a:bodyPr>
          <a:lstStyle>
            <a:lvl1pPr marL="914400" indent="-457200" algn="l">
              <a:buFont typeface="+mj-lt"/>
              <a:buAutoNum type="arabicPeriod"/>
              <a:defRPr sz="1800">
                <a:solidFill>
                  <a:schemeClr val="bg1"/>
                </a:solidFill>
                <a:latin typeface="Times" pitchFamily="2" charset="0"/>
              </a:defRPr>
            </a:lvl1pPr>
          </a:lstStyle>
          <a:p>
            <a:endParaRPr lang="en-US" dirty="0"/>
          </a:p>
          <a:p>
            <a:endParaRPr lang="en-US" dirty="0"/>
          </a:p>
          <a:p>
            <a:endParaRPr lang="en-US" dirty="0"/>
          </a:p>
          <a:p>
            <a:endParaRPr lang="en-US" dirty="0"/>
          </a:p>
          <a:p>
            <a:endParaRPr lang="en-US" dirty="0"/>
          </a:p>
          <a:p>
            <a:r>
              <a:rPr lang="en-US" dirty="0"/>
              <a:t>Add Background Picture</a:t>
            </a:r>
            <a:br>
              <a:rPr lang="en-US" dirty="0"/>
            </a:br>
            <a:r>
              <a:rPr lang="en-US" dirty="0"/>
              <a:t>to this Block via right-click</a:t>
            </a:r>
            <a:br>
              <a:rPr lang="en-US" dirty="0"/>
            </a:br>
            <a:r>
              <a:rPr lang="en-US" dirty="0"/>
              <a:t>and selecting “Format Shape…”</a:t>
            </a:r>
          </a:p>
          <a:p>
            <a:r>
              <a:rPr lang="en-US" dirty="0"/>
              <a:t>In the same panel, adjust</a:t>
            </a:r>
            <a:br>
              <a:rPr lang="en-US" dirty="0"/>
            </a:br>
            <a:r>
              <a:rPr lang="en-US" dirty="0"/>
              <a:t>transparency so that contrast</a:t>
            </a:r>
            <a:br>
              <a:rPr lang="en-US" dirty="0"/>
            </a:br>
            <a:r>
              <a:rPr lang="en-US" dirty="0"/>
              <a:t>between text and image is satisfactory.</a:t>
            </a:r>
          </a:p>
          <a:p>
            <a:r>
              <a:rPr lang="en-US" dirty="0"/>
              <a:t>Delete this text after you are finished.</a:t>
            </a:r>
          </a:p>
        </p:txBody>
      </p:sp>
      <p:sp>
        <p:nvSpPr>
          <p:cNvPr id="2" name="Title 1">
            <a:extLst>
              <a:ext uri="{FF2B5EF4-FFF2-40B4-BE49-F238E27FC236}">
                <a16:creationId xmlns:a16="http://schemas.microsoft.com/office/drawing/2014/main" id="{8B7FC975-48D4-E344-AA0E-6BF906D04B8F}"/>
              </a:ext>
            </a:extLst>
          </p:cNvPr>
          <p:cNvSpPr>
            <a:spLocks noGrp="1"/>
          </p:cNvSpPr>
          <p:nvPr>
            <p:ph type="title"/>
          </p:nvPr>
        </p:nvSpPr>
        <p:spPr>
          <a:xfrm>
            <a:off x="5280951" y="3302241"/>
            <a:ext cx="6432630" cy="1605426"/>
          </a:xfrm>
        </p:spPr>
        <p:txBody>
          <a:bodyPr lIns="0" tIns="91440" rIns="0" bIns="0" anchor="t" anchorCtr="0">
            <a:normAutofit/>
          </a:bodyPr>
          <a:lstStyle>
            <a:lvl1pPr>
              <a:lnSpc>
                <a:spcPts val="3600"/>
              </a:lnSpc>
              <a:defRPr sz="3600">
                <a:solidFill>
                  <a:srgbClr val="F1F4F7"/>
                </a:solidFill>
              </a:defRPr>
            </a:lvl1pPr>
          </a:lstStyle>
          <a:p>
            <a:r>
              <a:rPr lang="en-US" dirty="0"/>
              <a:t>Click to edit Master title style</a:t>
            </a:r>
          </a:p>
        </p:txBody>
      </p:sp>
      <p:cxnSp>
        <p:nvCxnSpPr>
          <p:cNvPr id="3" name="Straight Connector 2">
            <a:extLst>
              <a:ext uri="{FF2B5EF4-FFF2-40B4-BE49-F238E27FC236}">
                <a16:creationId xmlns:a16="http://schemas.microsoft.com/office/drawing/2014/main" id="{25822FE9-D507-C840-A53B-A87F0DAB04F1}"/>
              </a:ext>
            </a:extLst>
          </p:cNvPr>
          <p:cNvCxnSpPr/>
          <p:nvPr userDrawn="1"/>
        </p:nvCxnSpPr>
        <p:spPr>
          <a:xfrm>
            <a:off x="0" y="3277363"/>
            <a:ext cx="121920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4">
            <a:extLst>
              <a:ext uri="{FF2B5EF4-FFF2-40B4-BE49-F238E27FC236}">
                <a16:creationId xmlns:a16="http://schemas.microsoft.com/office/drawing/2014/main" id="{FD3040F0-F99F-E542-942E-C6B8AD8A7537}"/>
              </a:ext>
            </a:extLst>
          </p:cNvPr>
          <p:cNvSpPr>
            <a:spLocks noGrp="1"/>
          </p:cNvSpPr>
          <p:nvPr>
            <p:ph type="body" sz="quarter" idx="10" hasCustomPrompt="1"/>
          </p:nvPr>
        </p:nvSpPr>
        <p:spPr>
          <a:xfrm>
            <a:off x="5280951" y="5184774"/>
            <a:ext cx="6432630" cy="1181301"/>
          </a:xfrm>
        </p:spPr>
        <p:txBody>
          <a:bodyPr lIns="0">
            <a:normAutofit/>
          </a:bodyPr>
          <a:lstStyle>
            <a:lvl1pPr marL="0" indent="0">
              <a:lnSpc>
                <a:spcPts val="2400"/>
              </a:lnSpc>
              <a:buNone/>
              <a:defRPr sz="2000" b="0" i="0">
                <a:solidFill>
                  <a:srgbClr val="F1F4F7"/>
                </a:solidFill>
                <a:latin typeface="Neue Haas Grotesk Display Pro 6" panose="020B0504020202020204" pitchFamily="34" charset="77"/>
              </a:defRPr>
            </a:lvl1pPr>
          </a:lstStyle>
          <a:p>
            <a:pPr lvl="0"/>
            <a:r>
              <a:rPr lang="en-US" dirty="0"/>
              <a:t>Speaker Name and Title</a:t>
            </a:r>
          </a:p>
        </p:txBody>
      </p:sp>
      <p:sp>
        <p:nvSpPr>
          <p:cNvPr id="7" name="Text Placeholder 6">
            <a:extLst>
              <a:ext uri="{FF2B5EF4-FFF2-40B4-BE49-F238E27FC236}">
                <a16:creationId xmlns:a16="http://schemas.microsoft.com/office/drawing/2014/main" id="{54317654-C294-EF48-A819-903B7082F7C6}"/>
              </a:ext>
            </a:extLst>
          </p:cNvPr>
          <p:cNvSpPr>
            <a:spLocks noGrp="1"/>
          </p:cNvSpPr>
          <p:nvPr>
            <p:ph type="body" sz="quarter" idx="11" hasCustomPrompt="1"/>
          </p:nvPr>
        </p:nvSpPr>
        <p:spPr>
          <a:xfrm>
            <a:off x="8738245" y="491925"/>
            <a:ext cx="2998486" cy="416422"/>
          </a:xfrm>
        </p:spPr>
        <p:txBody>
          <a:bodyPr anchor="ctr" anchorCtr="0">
            <a:normAutofit/>
          </a:bodyPr>
          <a:lstStyle>
            <a:lvl1pPr marL="0" indent="0" algn="r">
              <a:buNone/>
              <a:defRPr sz="2000" b="0" i="0">
                <a:solidFill>
                  <a:srgbClr val="F1F4F7"/>
                </a:solidFill>
                <a:latin typeface="Neue Haas Grotesk Display Pro 6" panose="020B0504020202020204" pitchFamily="34" charset="77"/>
              </a:defRPr>
            </a:lvl1pPr>
          </a:lstStyle>
          <a:p>
            <a:pPr lvl="0"/>
            <a:r>
              <a:rPr lang="en-US" dirty="0"/>
              <a:t>Date</a:t>
            </a:r>
          </a:p>
        </p:txBody>
      </p:sp>
      <p:pic>
        <p:nvPicPr>
          <p:cNvPr id="6" name="Picture 5">
            <a:extLst>
              <a:ext uri="{FF2B5EF4-FFF2-40B4-BE49-F238E27FC236}">
                <a16:creationId xmlns:a16="http://schemas.microsoft.com/office/drawing/2014/main" id="{E8989CB0-7EE1-D64A-BCDE-6EE74F0B27C6}"/>
              </a:ext>
            </a:extLst>
          </p:cNvPr>
          <p:cNvPicPr>
            <a:picLocks noChangeAspect="1"/>
          </p:cNvPicPr>
          <p:nvPr userDrawn="1"/>
        </p:nvPicPr>
        <p:blipFill>
          <a:blip r:embed="rId2"/>
          <a:stretch>
            <a:fillRect/>
          </a:stretch>
        </p:blipFill>
        <p:spPr>
          <a:xfrm>
            <a:off x="411272" y="342685"/>
            <a:ext cx="2699675" cy="477381"/>
          </a:xfrm>
          <a:prstGeom prst="rect">
            <a:avLst/>
          </a:prstGeom>
        </p:spPr>
      </p:pic>
      <p:sp>
        <p:nvSpPr>
          <p:cNvPr id="9" name="Text Placeholder 8">
            <a:extLst>
              <a:ext uri="{FF2B5EF4-FFF2-40B4-BE49-F238E27FC236}">
                <a16:creationId xmlns:a16="http://schemas.microsoft.com/office/drawing/2014/main" id="{2C08BE12-9605-A548-A8FC-F52A17CE2BEB}"/>
              </a:ext>
            </a:extLst>
          </p:cNvPr>
          <p:cNvSpPr>
            <a:spLocks noGrp="1"/>
          </p:cNvSpPr>
          <p:nvPr>
            <p:ph type="body" sz="quarter" idx="13" hasCustomPrompt="1"/>
          </p:nvPr>
        </p:nvSpPr>
        <p:spPr>
          <a:xfrm>
            <a:off x="3528274" y="425753"/>
            <a:ext cx="2998486" cy="1582738"/>
          </a:xfrm>
        </p:spPr>
        <p:txBody>
          <a:bodyPr>
            <a:normAutofit/>
          </a:bodyPr>
          <a:lstStyle>
            <a:lvl1pPr marL="0" indent="0">
              <a:buNone/>
              <a:defRPr sz="1800" b="0" i="0">
                <a:solidFill>
                  <a:schemeClr val="bg1"/>
                </a:solidFill>
                <a:latin typeface="Neue Haas Grotesk Display Pro 6" panose="020B0504020202020204" pitchFamily="34" charset="77"/>
              </a:defRPr>
            </a:lvl1pPr>
          </a:lstStyle>
          <a:p>
            <a:pPr lvl="0"/>
            <a:r>
              <a:rPr lang="en-US" dirty="0"/>
              <a:t>(Optional) Center, Program, or Division Name</a:t>
            </a:r>
          </a:p>
        </p:txBody>
      </p:sp>
    </p:spTree>
    <p:extLst>
      <p:ext uri="{BB962C8B-B14F-4D97-AF65-F5344CB8AC3E}">
        <p14:creationId xmlns:p14="http://schemas.microsoft.com/office/powerpoint/2010/main" val="2695533800"/>
      </p:ext>
    </p:extLst>
  </p:cSld>
  <p:clrMapOvr>
    <a:masterClrMapping/>
  </p:clrMapOvr>
  <p:extLst>
    <p:ext uri="{DCECCB84-F9BA-43D5-87BE-67443E8EF086}">
      <p15:sldGuideLst xmlns:p15="http://schemas.microsoft.com/office/powerpoint/2012/main">
        <p15:guide id="1" orient="horz" pos="2064">
          <p15:clr>
            <a:srgbClr val="FBAE40"/>
          </p15:clr>
        </p15:guide>
        <p15:guide id="2" pos="331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Divider">
    <p:bg>
      <p:bgPr>
        <a:solidFill>
          <a:srgbClr val="009BD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0A01E-DF31-B94D-94BE-4ECDF48E0CA8}"/>
              </a:ext>
            </a:extLst>
          </p:cNvPr>
          <p:cNvSpPr>
            <a:spLocks noGrp="1"/>
          </p:cNvSpPr>
          <p:nvPr>
            <p:ph type="title"/>
          </p:nvPr>
        </p:nvSpPr>
        <p:spPr>
          <a:xfrm>
            <a:off x="831850" y="1543733"/>
            <a:ext cx="10515600" cy="2436792"/>
          </a:xfrm>
          <a:prstGeom prst="rect">
            <a:avLst/>
          </a:prstGeom>
        </p:spPr>
        <p:txBody>
          <a:bodyPr lIns="0" bIns="0" anchor="b"/>
          <a:lstStyle>
            <a:lvl1pPr>
              <a:defRPr sz="60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04B7EA88-C0F0-5748-B9E3-2FD0FEC4AF5A}"/>
              </a:ext>
            </a:extLst>
          </p:cNvPr>
          <p:cNvSpPr>
            <a:spLocks noGrp="1"/>
          </p:cNvSpPr>
          <p:nvPr>
            <p:ph type="body" idx="1"/>
          </p:nvPr>
        </p:nvSpPr>
        <p:spPr>
          <a:xfrm>
            <a:off x="831850" y="4114451"/>
            <a:ext cx="10515600" cy="1500187"/>
          </a:xfrm>
          <a:prstGeom prst="rect">
            <a:avLst/>
          </a:prstGeom>
        </p:spPr>
        <p:txBody>
          <a:bodyPr lIns="0">
            <a:normAutofit/>
          </a:bodyPr>
          <a:lstStyle>
            <a:lvl1pPr marL="0" indent="0">
              <a:buNone/>
              <a:defRPr sz="2600" b="0" i="0">
                <a:solidFill>
                  <a:schemeClr val="bg1"/>
                </a:solidFill>
                <a:latin typeface="Neue Haas Grotesk Display Pro 5" panose="020B0504020202020204" pitchFamily="34"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cxnSp>
        <p:nvCxnSpPr>
          <p:cNvPr id="7" name="Straight Connector 6">
            <a:extLst>
              <a:ext uri="{FF2B5EF4-FFF2-40B4-BE49-F238E27FC236}">
                <a16:creationId xmlns:a16="http://schemas.microsoft.com/office/drawing/2014/main" id="{25E2F487-CDFD-8349-BD14-BEE97F788A1F}"/>
              </a:ext>
            </a:extLst>
          </p:cNvPr>
          <p:cNvCxnSpPr/>
          <p:nvPr userDrawn="1"/>
        </p:nvCxnSpPr>
        <p:spPr>
          <a:xfrm>
            <a:off x="0" y="3980525"/>
            <a:ext cx="12192000" cy="0"/>
          </a:xfrm>
          <a:prstGeom prst="line">
            <a:avLst/>
          </a:prstGeom>
          <a:ln>
            <a:solidFill>
              <a:srgbClr val="181A1C"/>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15BA0483-0EBB-4349-96D1-D13BB640B723}"/>
              </a:ext>
            </a:extLst>
          </p:cNvPr>
          <p:cNvSpPr/>
          <p:nvPr userDrawn="1"/>
        </p:nvSpPr>
        <p:spPr>
          <a:xfrm>
            <a:off x="831850" y="3979507"/>
            <a:ext cx="304800" cy="67981"/>
          </a:xfrm>
          <a:prstGeom prst="rect">
            <a:avLst/>
          </a:prstGeom>
          <a:solidFill>
            <a:srgbClr val="009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6557A7B6-B9EF-7B4D-92B3-AC916FCD9CA0}"/>
              </a:ext>
            </a:extLst>
          </p:cNvPr>
          <p:cNvPicPr>
            <a:picLocks noChangeAspect="1"/>
          </p:cNvPicPr>
          <p:nvPr userDrawn="1"/>
        </p:nvPicPr>
        <p:blipFill>
          <a:blip r:embed="rId2"/>
          <a:stretch>
            <a:fillRect/>
          </a:stretch>
        </p:blipFill>
        <p:spPr>
          <a:xfrm>
            <a:off x="411272" y="342685"/>
            <a:ext cx="2699675" cy="477381"/>
          </a:xfrm>
          <a:prstGeom prst="rect">
            <a:avLst/>
          </a:prstGeom>
        </p:spPr>
      </p:pic>
    </p:spTree>
    <p:extLst>
      <p:ext uri="{BB962C8B-B14F-4D97-AF65-F5344CB8AC3E}">
        <p14:creationId xmlns:p14="http://schemas.microsoft.com/office/powerpoint/2010/main" val="16752417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FF5ED-9D6E-DB42-A3F6-02AFC2E5B889}"/>
              </a:ext>
            </a:extLst>
          </p:cNvPr>
          <p:cNvSpPr>
            <a:spLocks noGrp="1"/>
          </p:cNvSpPr>
          <p:nvPr>
            <p:ph type="title"/>
          </p:nvPr>
        </p:nvSpPr>
        <p:spPr>
          <a:xfrm>
            <a:off x="838200" y="523318"/>
            <a:ext cx="10515600" cy="659434"/>
          </a:xfrm>
          <a:prstGeom prst="rect">
            <a:avLst/>
          </a:prstGeom>
        </p:spPr>
        <p:txBody>
          <a:bodyPr tIns="0"/>
          <a:lstStyle/>
          <a:p>
            <a:r>
              <a:rPr lang="en-US" dirty="0"/>
              <a:t>Click to edit Master title style</a:t>
            </a:r>
          </a:p>
        </p:txBody>
      </p:sp>
      <p:sp>
        <p:nvSpPr>
          <p:cNvPr id="3" name="Content Placeholder 2">
            <a:extLst>
              <a:ext uri="{FF2B5EF4-FFF2-40B4-BE49-F238E27FC236}">
                <a16:creationId xmlns:a16="http://schemas.microsoft.com/office/drawing/2014/main" id="{2E66CBD6-CB37-E04D-9A47-D2D523865AFA}"/>
              </a:ext>
            </a:extLst>
          </p:cNvPr>
          <p:cNvSpPr>
            <a:spLocks noGrp="1"/>
          </p:cNvSpPr>
          <p:nvPr>
            <p:ph idx="1" hasCustomPrompt="1"/>
          </p:nvPr>
        </p:nvSpPr>
        <p:spPr>
          <a:xfrm>
            <a:off x="838200" y="1488618"/>
            <a:ext cx="10515600" cy="4351338"/>
          </a:xfrm>
          <a:prstGeom prst="rect">
            <a:avLst/>
          </a:prstGeom>
        </p:spPr>
        <p:txBody>
          <a:bodyPr/>
          <a:lstStyle>
            <a:lvl1pPr marL="228600" indent="-228600">
              <a:buClr>
                <a:srgbClr val="9E9E9E"/>
              </a:buClr>
              <a:buFont typeface="System Font Regular"/>
              <a:buChar char="–"/>
              <a:defRPr/>
            </a:lvl1pPr>
            <a:lvl2pPr marL="685800" indent="-228600">
              <a:buClr>
                <a:srgbClr val="9E9E9E"/>
              </a:buClr>
              <a:buFont typeface="System Font Regular"/>
              <a:buChar char="–"/>
              <a:defRPr/>
            </a:lvl2pPr>
            <a:lvl3pPr marL="1143000" indent="-228600">
              <a:buClr>
                <a:srgbClr val="9E9E9E"/>
              </a:buClr>
              <a:buFont typeface="System Font Regular"/>
              <a:buChar char="–"/>
              <a:defRPr/>
            </a:lvl3pPr>
            <a:lvl4pPr marL="1600200" indent="-228600">
              <a:buClr>
                <a:srgbClr val="9E9E9E"/>
              </a:buClr>
              <a:buFont typeface="System Font Regular"/>
              <a:buChar char="–"/>
              <a:defRPr/>
            </a:lvl4pPr>
            <a:lvl5pPr marL="2057400" indent="-228600">
              <a:buClr>
                <a:srgbClr val="9E9E9E"/>
              </a:buClr>
              <a:buFont typeface="System Font Regular"/>
              <a:buChar char="–"/>
              <a:defRPr/>
            </a:lvl5pPr>
          </a:lstStyle>
          <a:p>
            <a:pPr lvl="0"/>
            <a:r>
              <a:rPr lang="en-US" dirty="0"/>
              <a:t> Click to edit Master text styles</a:t>
            </a:r>
          </a:p>
          <a:p>
            <a:pPr lvl="1"/>
            <a:r>
              <a:rPr lang="en-US" dirty="0"/>
              <a:t> Second level</a:t>
            </a:r>
          </a:p>
          <a:p>
            <a:pPr lvl="2"/>
            <a:r>
              <a:rPr lang="en-US" dirty="0"/>
              <a:t>Third level</a:t>
            </a:r>
          </a:p>
          <a:p>
            <a:pPr lvl="3"/>
            <a:r>
              <a:rPr lang="en-US" dirty="0"/>
              <a:t>Fourth level</a:t>
            </a:r>
          </a:p>
          <a:p>
            <a:pPr lvl="4"/>
            <a:r>
              <a:rPr lang="en-US" dirty="0"/>
              <a:t>Fifth level</a:t>
            </a:r>
          </a:p>
        </p:txBody>
      </p:sp>
      <p:cxnSp>
        <p:nvCxnSpPr>
          <p:cNvPr id="7" name="Straight Connector 6">
            <a:extLst>
              <a:ext uri="{FF2B5EF4-FFF2-40B4-BE49-F238E27FC236}">
                <a16:creationId xmlns:a16="http://schemas.microsoft.com/office/drawing/2014/main" id="{FE0F6C81-D090-2241-80CE-63094035FC9A}"/>
              </a:ext>
            </a:extLst>
          </p:cNvPr>
          <p:cNvCxnSpPr/>
          <p:nvPr userDrawn="1"/>
        </p:nvCxnSpPr>
        <p:spPr>
          <a:xfrm>
            <a:off x="0" y="513379"/>
            <a:ext cx="12192000" cy="0"/>
          </a:xfrm>
          <a:prstGeom prst="line">
            <a:avLst/>
          </a:prstGeom>
          <a:ln>
            <a:solidFill>
              <a:srgbClr val="181A1C"/>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AE1D5B05-97AA-C54F-BC3F-61DB4A999244}"/>
              </a:ext>
            </a:extLst>
          </p:cNvPr>
          <p:cNvPicPr>
            <a:picLocks noChangeAspect="1"/>
          </p:cNvPicPr>
          <p:nvPr userDrawn="1"/>
        </p:nvPicPr>
        <p:blipFill>
          <a:blip r:embed="rId2"/>
          <a:stretch>
            <a:fillRect/>
          </a:stretch>
        </p:blipFill>
        <p:spPr>
          <a:xfrm>
            <a:off x="9309313" y="6145823"/>
            <a:ext cx="2925500" cy="750930"/>
          </a:xfrm>
          <a:prstGeom prst="rect">
            <a:avLst/>
          </a:prstGeom>
        </p:spPr>
      </p:pic>
      <p:sp>
        <p:nvSpPr>
          <p:cNvPr id="5" name="Text Placeholder 4">
            <a:extLst>
              <a:ext uri="{FF2B5EF4-FFF2-40B4-BE49-F238E27FC236}">
                <a16:creationId xmlns:a16="http://schemas.microsoft.com/office/drawing/2014/main" id="{19A8BB83-4FD8-5242-8148-9E75CA62F6F3}"/>
              </a:ext>
            </a:extLst>
          </p:cNvPr>
          <p:cNvSpPr>
            <a:spLocks noGrp="1"/>
          </p:cNvSpPr>
          <p:nvPr>
            <p:ph type="body" sz="quarter" idx="10" hasCustomPrompt="1"/>
          </p:nvPr>
        </p:nvSpPr>
        <p:spPr>
          <a:xfrm>
            <a:off x="838200" y="36092"/>
            <a:ext cx="5407025" cy="417512"/>
          </a:xfrm>
        </p:spPr>
        <p:txBody>
          <a:bodyPr anchor="ctr" anchorCtr="0">
            <a:normAutofit/>
          </a:bodyPr>
          <a:lstStyle>
            <a:lvl1pPr marL="0" indent="0">
              <a:buNone/>
              <a:defRPr sz="1200" b="0" i="0">
                <a:solidFill>
                  <a:srgbClr val="181A1C"/>
                </a:solidFill>
                <a:latin typeface="Neue Haas Grotesk Display Pro 6" panose="020B0504020202020204" pitchFamily="34" charset="77"/>
              </a:defRPr>
            </a:lvl1pPr>
          </a:lstStyle>
          <a:p>
            <a:pPr lvl="0"/>
            <a:r>
              <a:rPr lang="en-US" dirty="0"/>
              <a:t>Title of Presentation – Edit using Master Slides</a:t>
            </a:r>
          </a:p>
        </p:txBody>
      </p:sp>
    </p:spTree>
    <p:extLst>
      <p:ext uri="{BB962C8B-B14F-4D97-AF65-F5344CB8AC3E}">
        <p14:creationId xmlns:p14="http://schemas.microsoft.com/office/powerpoint/2010/main" val="27200816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ngle Talking Point">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B920ED7-C5A1-2544-9572-F2AF41CB5A8C}"/>
              </a:ext>
            </a:extLst>
          </p:cNvPr>
          <p:cNvSpPr/>
          <p:nvPr userDrawn="1"/>
        </p:nvSpPr>
        <p:spPr>
          <a:xfrm>
            <a:off x="0" y="0"/>
            <a:ext cx="12192000" cy="6145823"/>
          </a:xfrm>
          <a:prstGeom prst="rect">
            <a:avLst/>
          </a:prstGeom>
          <a:solidFill>
            <a:srgbClr val="181A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20275F-86FC-8540-8EC3-BB1C02C04F52}"/>
              </a:ext>
            </a:extLst>
          </p:cNvPr>
          <p:cNvSpPr>
            <a:spLocks noGrp="1"/>
          </p:cNvSpPr>
          <p:nvPr>
            <p:ph type="title" hasCustomPrompt="1"/>
          </p:nvPr>
        </p:nvSpPr>
        <p:spPr>
          <a:xfrm>
            <a:off x="838200" y="365125"/>
            <a:ext cx="8004858" cy="4461518"/>
          </a:xfrm>
        </p:spPr>
        <p:txBody>
          <a:bodyPr>
            <a:normAutofit/>
          </a:bodyPr>
          <a:lstStyle>
            <a:lvl1pPr>
              <a:lnSpc>
                <a:spcPts val="4000"/>
              </a:lnSpc>
              <a:defRPr sz="4000">
                <a:solidFill>
                  <a:srgbClr val="009BDB"/>
                </a:solidFill>
              </a:defRPr>
            </a:lvl1pPr>
          </a:lstStyle>
          <a:p>
            <a:r>
              <a:rPr lang="en-US" dirty="0"/>
              <a:t>Single talking point</a:t>
            </a:r>
          </a:p>
        </p:txBody>
      </p:sp>
      <p:pic>
        <p:nvPicPr>
          <p:cNvPr id="4" name="Picture 3">
            <a:extLst>
              <a:ext uri="{FF2B5EF4-FFF2-40B4-BE49-F238E27FC236}">
                <a16:creationId xmlns:a16="http://schemas.microsoft.com/office/drawing/2014/main" id="{D0469804-59D3-3C43-828B-D58740383919}"/>
              </a:ext>
            </a:extLst>
          </p:cNvPr>
          <p:cNvPicPr>
            <a:picLocks noChangeAspect="1"/>
          </p:cNvPicPr>
          <p:nvPr userDrawn="1"/>
        </p:nvPicPr>
        <p:blipFill>
          <a:blip r:embed="rId2"/>
          <a:stretch>
            <a:fillRect/>
          </a:stretch>
        </p:blipFill>
        <p:spPr>
          <a:xfrm>
            <a:off x="8554655" y="214005"/>
            <a:ext cx="3429000" cy="3429000"/>
          </a:xfrm>
          <a:prstGeom prst="rect">
            <a:avLst/>
          </a:prstGeom>
        </p:spPr>
      </p:pic>
      <p:pic>
        <p:nvPicPr>
          <p:cNvPr id="5" name="Picture 4">
            <a:extLst>
              <a:ext uri="{FF2B5EF4-FFF2-40B4-BE49-F238E27FC236}">
                <a16:creationId xmlns:a16="http://schemas.microsoft.com/office/drawing/2014/main" id="{2328750C-F954-AF44-9155-0A270DE599DA}"/>
              </a:ext>
            </a:extLst>
          </p:cNvPr>
          <p:cNvPicPr>
            <a:picLocks noChangeAspect="1"/>
          </p:cNvPicPr>
          <p:nvPr userDrawn="1"/>
        </p:nvPicPr>
        <p:blipFill>
          <a:blip r:embed="rId3"/>
          <a:stretch>
            <a:fillRect/>
          </a:stretch>
        </p:blipFill>
        <p:spPr>
          <a:xfrm>
            <a:off x="23150" y="6145823"/>
            <a:ext cx="2925500" cy="750930"/>
          </a:xfrm>
          <a:prstGeom prst="rect">
            <a:avLst/>
          </a:prstGeom>
        </p:spPr>
      </p:pic>
      <p:cxnSp>
        <p:nvCxnSpPr>
          <p:cNvPr id="7" name="Straight Connector 6">
            <a:extLst>
              <a:ext uri="{FF2B5EF4-FFF2-40B4-BE49-F238E27FC236}">
                <a16:creationId xmlns:a16="http://schemas.microsoft.com/office/drawing/2014/main" id="{B4B70EEE-40E6-C540-A277-FA92F80A0C99}"/>
              </a:ext>
            </a:extLst>
          </p:cNvPr>
          <p:cNvCxnSpPr/>
          <p:nvPr userDrawn="1"/>
        </p:nvCxnSpPr>
        <p:spPr>
          <a:xfrm>
            <a:off x="0" y="6142367"/>
            <a:ext cx="12192000" cy="0"/>
          </a:xfrm>
          <a:prstGeom prst="line">
            <a:avLst/>
          </a:prstGeom>
          <a:ln>
            <a:solidFill>
              <a:srgbClr val="181A1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57271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or Pictures">
    <p:bg>
      <p:bgPr>
        <a:solidFill>
          <a:srgbClr val="F1F4F7"/>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2139A93-2842-264E-917C-05D95B1FCF2A}"/>
              </a:ext>
            </a:extLst>
          </p:cNvPr>
          <p:cNvPicPr>
            <a:picLocks noChangeAspect="1"/>
          </p:cNvPicPr>
          <p:nvPr userDrawn="1"/>
        </p:nvPicPr>
        <p:blipFill>
          <a:blip r:embed="rId2"/>
          <a:stretch>
            <a:fillRect/>
          </a:stretch>
        </p:blipFill>
        <p:spPr>
          <a:xfrm>
            <a:off x="9309313" y="6145823"/>
            <a:ext cx="2925500" cy="750930"/>
          </a:xfrm>
          <a:prstGeom prst="rect">
            <a:avLst/>
          </a:prstGeom>
        </p:spPr>
      </p:pic>
      <p:sp>
        <p:nvSpPr>
          <p:cNvPr id="8" name="Picture Placeholder 7">
            <a:extLst>
              <a:ext uri="{FF2B5EF4-FFF2-40B4-BE49-F238E27FC236}">
                <a16:creationId xmlns:a16="http://schemas.microsoft.com/office/drawing/2014/main" id="{C34F29B7-3A76-6549-B152-7AC21B2E8101}"/>
              </a:ext>
            </a:extLst>
          </p:cNvPr>
          <p:cNvSpPr>
            <a:spLocks noGrp="1"/>
          </p:cNvSpPr>
          <p:nvPr>
            <p:ph type="pic" sz="quarter" idx="10"/>
          </p:nvPr>
        </p:nvSpPr>
        <p:spPr>
          <a:xfrm>
            <a:off x="2975188" y="1044585"/>
            <a:ext cx="6334125" cy="4491038"/>
          </a:xfrm>
        </p:spPr>
        <p:txBody>
          <a:bodyPr/>
          <a:lstStyle/>
          <a:p>
            <a:endParaRPr lang="en-US"/>
          </a:p>
        </p:txBody>
      </p:sp>
    </p:spTree>
    <p:extLst>
      <p:ext uri="{BB962C8B-B14F-4D97-AF65-F5344CB8AC3E}">
        <p14:creationId xmlns:p14="http://schemas.microsoft.com/office/powerpoint/2010/main" val="10150438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309642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losing">
    <p:bg>
      <p:bgPr>
        <a:solidFill>
          <a:srgbClr val="181A1C"/>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C163C72-0336-2B40-B240-CA0966E91C61}"/>
              </a:ext>
            </a:extLst>
          </p:cNvPr>
          <p:cNvPicPr>
            <a:picLocks noChangeAspect="1"/>
          </p:cNvPicPr>
          <p:nvPr userDrawn="1"/>
        </p:nvPicPr>
        <p:blipFill>
          <a:blip r:embed="rId2"/>
          <a:stretch>
            <a:fillRect/>
          </a:stretch>
        </p:blipFill>
        <p:spPr>
          <a:xfrm>
            <a:off x="416688" y="406502"/>
            <a:ext cx="3113590" cy="550574"/>
          </a:xfrm>
          <a:prstGeom prst="rect">
            <a:avLst/>
          </a:prstGeom>
        </p:spPr>
      </p:pic>
      <p:sp>
        <p:nvSpPr>
          <p:cNvPr id="7" name="Text Placeholder 6">
            <a:extLst>
              <a:ext uri="{FF2B5EF4-FFF2-40B4-BE49-F238E27FC236}">
                <a16:creationId xmlns:a16="http://schemas.microsoft.com/office/drawing/2014/main" id="{02A68D94-1AC2-4749-A0EC-AF7FBD0688C1}"/>
              </a:ext>
            </a:extLst>
          </p:cNvPr>
          <p:cNvSpPr>
            <a:spLocks noGrp="1"/>
          </p:cNvSpPr>
          <p:nvPr>
            <p:ph type="body" sz="quarter" idx="10" hasCustomPrompt="1"/>
          </p:nvPr>
        </p:nvSpPr>
        <p:spPr>
          <a:xfrm>
            <a:off x="682947" y="5278219"/>
            <a:ext cx="9421813" cy="1065213"/>
          </a:xfrm>
        </p:spPr>
        <p:txBody>
          <a:bodyPr anchor="b" anchorCtr="0">
            <a:normAutofit/>
          </a:bodyPr>
          <a:lstStyle>
            <a:lvl1pPr marL="0" indent="0">
              <a:buNone/>
              <a:defRPr sz="6000" b="0" i="0">
                <a:solidFill>
                  <a:srgbClr val="009BDB"/>
                </a:solidFill>
                <a:latin typeface="Neue Haas Grotesk Display Pro 6" panose="020B0504020202020204" pitchFamily="34" charset="77"/>
              </a:defRPr>
            </a:lvl1pPr>
          </a:lstStyle>
          <a:p>
            <a:pPr lvl="0"/>
            <a:r>
              <a:rPr lang="en-US" dirty="0"/>
              <a:t>Closing statement</a:t>
            </a:r>
          </a:p>
        </p:txBody>
      </p:sp>
    </p:spTree>
    <p:extLst>
      <p:ext uri="{BB962C8B-B14F-4D97-AF65-F5344CB8AC3E}">
        <p14:creationId xmlns:p14="http://schemas.microsoft.com/office/powerpoint/2010/main" val="3194318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with Picture">
    <p:bg>
      <p:bgPr>
        <a:solidFill>
          <a:srgbClr val="181A1C"/>
        </a:solidFill>
        <a:effectLst/>
      </p:bgPr>
    </p:b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B14CAA46-A955-2041-9170-6DF9BA57BD7B}"/>
              </a:ext>
            </a:extLst>
          </p:cNvPr>
          <p:cNvSpPr>
            <a:spLocks noGrp="1"/>
          </p:cNvSpPr>
          <p:nvPr>
            <p:ph type="pic" sz="quarter" idx="12"/>
          </p:nvPr>
        </p:nvSpPr>
        <p:spPr>
          <a:xfrm>
            <a:off x="0" y="0"/>
            <a:ext cx="12192000" cy="6858000"/>
          </a:xfrm>
        </p:spPr>
        <p:txBody>
          <a:bodyPr>
            <a:normAutofit/>
          </a:bodyPr>
          <a:lstStyle>
            <a:lvl1pPr marL="914400" indent="-457200" algn="l">
              <a:buFont typeface="+mj-lt"/>
              <a:buAutoNum type="arabicPeriod"/>
              <a:defRPr sz="1800">
                <a:solidFill>
                  <a:schemeClr val="bg1"/>
                </a:solidFill>
                <a:latin typeface="Times" pitchFamily="2" charset="0"/>
              </a:defRPr>
            </a:lvl1pPr>
          </a:lstStyle>
          <a:p>
            <a:endParaRPr lang="en-US" dirty="0"/>
          </a:p>
          <a:p>
            <a:endParaRPr lang="en-US" dirty="0"/>
          </a:p>
          <a:p>
            <a:endParaRPr lang="en-US" dirty="0"/>
          </a:p>
          <a:p>
            <a:endParaRPr lang="en-US" dirty="0"/>
          </a:p>
          <a:p>
            <a:endParaRPr lang="en-US" dirty="0"/>
          </a:p>
          <a:p>
            <a:r>
              <a:rPr lang="en-US" dirty="0"/>
              <a:t>Add Background Picture</a:t>
            </a:r>
            <a:br>
              <a:rPr lang="en-US" dirty="0"/>
            </a:br>
            <a:r>
              <a:rPr lang="en-US" dirty="0"/>
              <a:t>to this Block via right-click</a:t>
            </a:r>
            <a:br>
              <a:rPr lang="en-US" dirty="0"/>
            </a:br>
            <a:r>
              <a:rPr lang="en-US" dirty="0"/>
              <a:t>and selecting “Format Shape…”</a:t>
            </a:r>
          </a:p>
          <a:p>
            <a:r>
              <a:rPr lang="en-US" dirty="0"/>
              <a:t>In the same panel, adjust</a:t>
            </a:r>
            <a:br>
              <a:rPr lang="en-US" dirty="0"/>
            </a:br>
            <a:r>
              <a:rPr lang="en-US" dirty="0"/>
              <a:t>transparency so that contrast</a:t>
            </a:r>
            <a:br>
              <a:rPr lang="en-US" dirty="0"/>
            </a:br>
            <a:r>
              <a:rPr lang="en-US" dirty="0"/>
              <a:t>between text and image is satisfactory.</a:t>
            </a:r>
          </a:p>
          <a:p>
            <a:r>
              <a:rPr lang="en-US" dirty="0"/>
              <a:t>Delete this text after you are finished.</a:t>
            </a:r>
          </a:p>
        </p:txBody>
      </p:sp>
      <p:sp>
        <p:nvSpPr>
          <p:cNvPr id="2" name="Title 1">
            <a:extLst>
              <a:ext uri="{FF2B5EF4-FFF2-40B4-BE49-F238E27FC236}">
                <a16:creationId xmlns:a16="http://schemas.microsoft.com/office/drawing/2014/main" id="{8B7FC975-48D4-E344-AA0E-6BF906D04B8F}"/>
              </a:ext>
            </a:extLst>
          </p:cNvPr>
          <p:cNvSpPr>
            <a:spLocks noGrp="1"/>
          </p:cNvSpPr>
          <p:nvPr>
            <p:ph type="title"/>
          </p:nvPr>
        </p:nvSpPr>
        <p:spPr>
          <a:xfrm>
            <a:off x="5280951" y="3302241"/>
            <a:ext cx="6432630" cy="1605426"/>
          </a:xfrm>
        </p:spPr>
        <p:txBody>
          <a:bodyPr lIns="0" tIns="91440" rIns="0" bIns="0" anchor="t" anchorCtr="0">
            <a:normAutofit/>
          </a:bodyPr>
          <a:lstStyle>
            <a:lvl1pPr>
              <a:lnSpc>
                <a:spcPts val="3600"/>
              </a:lnSpc>
              <a:defRPr sz="3600">
                <a:solidFill>
                  <a:srgbClr val="F1F4F7"/>
                </a:solidFill>
              </a:defRPr>
            </a:lvl1pPr>
          </a:lstStyle>
          <a:p>
            <a:r>
              <a:rPr lang="en-US" dirty="0"/>
              <a:t>Click to edit Master title style</a:t>
            </a:r>
          </a:p>
        </p:txBody>
      </p:sp>
      <p:cxnSp>
        <p:nvCxnSpPr>
          <p:cNvPr id="3" name="Straight Connector 2">
            <a:extLst>
              <a:ext uri="{FF2B5EF4-FFF2-40B4-BE49-F238E27FC236}">
                <a16:creationId xmlns:a16="http://schemas.microsoft.com/office/drawing/2014/main" id="{25822FE9-D507-C840-A53B-A87F0DAB04F1}"/>
              </a:ext>
            </a:extLst>
          </p:cNvPr>
          <p:cNvCxnSpPr/>
          <p:nvPr userDrawn="1"/>
        </p:nvCxnSpPr>
        <p:spPr>
          <a:xfrm>
            <a:off x="0" y="3277363"/>
            <a:ext cx="121920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4">
            <a:extLst>
              <a:ext uri="{FF2B5EF4-FFF2-40B4-BE49-F238E27FC236}">
                <a16:creationId xmlns:a16="http://schemas.microsoft.com/office/drawing/2014/main" id="{FD3040F0-F99F-E542-942E-C6B8AD8A7537}"/>
              </a:ext>
            </a:extLst>
          </p:cNvPr>
          <p:cNvSpPr>
            <a:spLocks noGrp="1"/>
          </p:cNvSpPr>
          <p:nvPr>
            <p:ph type="body" sz="quarter" idx="10" hasCustomPrompt="1"/>
          </p:nvPr>
        </p:nvSpPr>
        <p:spPr>
          <a:xfrm>
            <a:off x="5280951" y="5184774"/>
            <a:ext cx="6432630" cy="1181301"/>
          </a:xfrm>
        </p:spPr>
        <p:txBody>
          <a:bodyPr lIns="0">
            <a:normAutofit/>
          </a:bodyPr>
          <a:lstStyle>
            <a:lvl1pPr marL="0" indent="0">
              <a:lnSpc>
                <a:spcPts val="2400"/>
              </a:lnSpc>
              <a:buNone/>
              <a:defRPr sz="2000" b="0" i="0">
                <a:solidFill>
                  <a:srgbClr val="F1F4F7"/>
                </a:solidFill>
                <a:latin typeface="Neue Haas Grotesk Display Pro 6" panose="020B0504020202020204" pitchFamily="34" charset="77"/>
              </a:defRPr>
            </a:lvl1pPr>
          </a:lstStyle>
          <a:p>
            <a:pPr lvl="0"/>
            <a:r>
              <a:rPr lang="en-US" dirty="0"/>
              <a:t>Speaker Name and Title</a:t>
            </a:r>
          </a:p>
        </p:txBody>
      </p:sp>
      <p:sp>
        <p:nvSpPr>
          <p:cNvPr id="7" name="Text Placeholder 6">
            <a:extLst>
              <a:ext uri="{FF2B5EF4-FFF2-40B4-BE49-F238E27FC236}">
                <a16:creationId xmlns:a16="http://schemas.microsoft.com/office/drawing/2014/main" id="{54317654-C294-EF48-A819-903B7082F7C6}"/>
              </a:ext>
            </a:extLst>
          </p:cNvPr>
          <p:cNvSpPr>
            <a:spLocks noGrp="1"/>
          </p:cNvSpPr>
          <p:nvPr>
            <p:ph type="body" sz="quarter" idx="11" hasCustomPrompt="1"/>
          </p:nvPr>
        </p:nvSpPr>
        <p:spPr>
          <a:xfrm>
            <a:off x="8738245" y="491925"/>
            <a:ext cx="2998486" cy="416422"/>
          </a:xfrm>
        </p:spPr>
        <p:txBody>
          <a:bodyPr anchor="ctr" anchorCtr="0">
            <a:normAutofit/>
          </a:bodyPr>
          <a:lstStyle>
            <a:lvl1pPr marL="0" indent="0" algn="r">
              <a:buNone/>
              <a:defRPr sz="2000" b="0" i="0">
                <a:solidFill>
                  <a:srgbClr val="F1F4F7"/>
                </a:solidFill>
                <a:latin typeface="Neue Haas Grotesk Display Pro 6" panose="020B0504020202020204" pitchFamily="34" charset="77"/>
              </a:defRPr>
            </a:lvl1pPr>
          </a:lstStyle>
          <a:p>
            <a:pPr lvl="0"/>
            <a:r>
              <a:rPr lang="en-US" dirty="0"/>
              <a:t>Date</a:t>
            </a:r>
          </a:p>
        </p:txBody>
      </p:sp>
      <p:pic>
        <p:nvPicPr>
          <p:cNvPr id="6" name="Picture 5">
            <a:extLst>
              <a:ext uri="{FF2B5EF4-FFF2-40B4-BE49-F238E27FC236}">
                <a16:creationId xmlns:a16="http://schemas.microsoft.com/office/drawing/2014/main" id="{E8989CB0-7EE1-D64A-BCDE-6EE74F0B27C6}"/>
              </a:ext>
            </a:extLst>
          </p:cNvPr>
          <p:cNvPicPr>
            <a:picLocks noChangeAspect="1"/>
          </p:cNvPicPr>
          <p:nvPr userDrawn="1"/>
        </p:nvPicPr>
        <p:blipFill>
          <a:blip r:embed="rId2"/>
          <a:stretch>
            <a:fillRect/>
          </a:stretch>
        </p:blipFill>
        <p:spPr>
          <a:xfrm>
            <a:off x="411272" y="342685"/>
            <a:ext cx="2699675" cy="477381"/>
          </a:xfrm>
          <a:prstGeom prst="rect">
            <a:avLst/>
          </a:prstGeom>
        </p:spPr>
      </p:pic>
      <p:sp>
        <p:nvSpPr>
          <p:cNvPr id="10" name="Text Placeholder 8">
            <a:extLst>
              <a:ext uri="{FF2B5EF4-FFF2-40B4-BE49-F238E27FC236}">
                <a16:creationId xmlns:a16="http://schemas.microsoft.com/office/drawing/2014/main" id="{5A04659C-9D48-E843-9CF9-9183C7BF9195}"/>
              </a:ext>
            </a:extLst>
          </p:cNvPr>
          <p:cNvSpPr>
            <a:spLocks noGrp="1"/>
          </p:cNvSpPr>
          <p:nvPr>
            <p:ph type="body" sz="quarter" idx="13" hasCustomPrompt="1"/>
          </p:nvPr>
        </p:nvSpPr>
        <p:spPr>
          <a:xfrm>
            <a:off x="3528274" y="425753"/>
            <a:ext cx="2998486" cy="1582738"/>
          </a:xfrm>
        </p:spPr>
        <p:txBody>
          <a:bodyPr>
            <a:normAutofit/>
          </a:bodyPr>
          <a:lstStyle>
            <a:lvl1pPr marL="0" indent="0">
              <a:buNone/>
              <a:defRPr sz="1800" b="0" i="0">
                <a:solidFill>
                  <a:schemeClr val="bg1"/>
                </a:solidFill>
                <a:latin typeface="Neue Haas Grotesk Display Pro 6" panose="020B0504020202020204" pitchFamily="34" charset="77"/>
              </a:defRPr>
            </a:lvl1pPr>
          </a:lstStyle>
          <a:p>
            <a:pPr lvl="0"/>
            <a:r>
              <a:rPr lang="en-US" dirty="0"/>
              <a:t>(Optional) Center, Program, or Division Name</a:t>
            </a:r>
          </a:p>
        </p:txBody>
      </p:sp>
    </p:spTree>
    <p:extLst>
      <p:ext uri="{BB962C8B-B14F-4D97-AF65-F5344CB8AC3E}">
        <p14:creationId xmlns:p14="http://schemas.microsoft.com/office/powerpoint/2010/main" val="841522982"/>
      </p:ext>
    </p:extLst>
  </p:cSld>
  <p:clrMapOvr>
    <a:masterClrMapping/>
  </p:clrMapOvr>
  <p:extLst>
    <p:ext uri="{DCECCB84-F9BA-43D5-87BE-67443E8EF086}">
      <p15:sldGuideLst xmlns:p15="http://schemas.microsoft.com/office/powerpoint/2012/main">
        <p15:guide id="1" orient="horz" pos="2064">
          <p15:clr>
            <a:srgbClr val="FBAE40"/>
          </p15:clr>
        </p15:guide>
        <p15:guide id="2" pos="331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Divi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0A01E-DF31-B94D-94BE-4ECDF48E0CA8}"/>
              </a:ext>
            </a:extLst>
          </p:cNvPr>
          <p:cNvSpPr>
            <a:spLocks noGrp="1"/>
          </p:cNvSpPr>
          <p:nvPr>
            <p:ph type="title"/>
          </p:nvPr>
        </p:nvSpPr>
        <p:spPr>
          <a:xfrm>
            <a:off x="831850" y="1543733"/>
            <a:ext cx="10515600" cy="2436792"/>
          </a:xfrm>
          <a:prstGeom prst="rect">
            <a:avLst/>
          </a:prstGeom>
        </p:spPr>
        <p:txBody>
          <a:bodyPr lIns="0" bIns="0" anchor="b"/>
          <a:lstStyle>
            <a:lvl1pPr>
              <a:defRPr sz="6000">
                <a:solidFill>
                  <a:srgbClr val="1A1A1C"/>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04B7EA88-C0F0-5748-B9E3-2FD0FEC4AF5A}"/>
              </a:ext>
            </a:extLst>
          </p:cNvPr>
          <p:cNvSpPr>
            <a:spLocks noGrp="1"/>
          </p:cNvSpPr>
          <p:nvPr>
            <p:ph type="body" idx="1"/>
          </p:nvPr>
        </p:nvSpPr>
        <p:spPr>
          <a:xfrm>
            <a:off x="831850" y="4114451"/>
            <a:ext cx="10515600" cy="1500187"/>
          </a:xfrm>
          <a:prstGeom prst="rect">
            <a:avLst/>
          </a:prstGeom>
        </p:spPr>
        <p:txBody>
          <a:bodyPr lIns="0">
            <a:normAutofit/>
          </a:bodyPr>
          <a:lstStyle>
            <a:lvl1pPr marL="0" indent="0">
              <a:buNone/>
              <a:defRPr sz="2600" b="0" i="0">
                <a:solidFill>
                  <a:srgbClr val="1A1A1C"/>
                </a:solidFill>
                <a:latin typeface="Neue Haas Grotesk Display Pro 5" panose="020B0504020202020204" pitchFamily="34"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cxnSp>
        <p:nvCxnSpPr>
          <p:cNvPr id="7" name="Straight Connector 6">
            <a:extLst>
              <a:ext uri="{FF2B5EF4-FFF2-40B4-BE49-F238E27FC236}">
                <a16:creationId xmlns:a16="http://schemas.microsoft.com/office/drawing/2014/main" id="{25E2F487-CDFD-8349-BD14-BEE97F788A1F}"/>
              </a:ext>
            </a:extLst>
          </p:cNvPr>
          <p:cNvCxnSpPr/>
          <p:nvPr userDrawn="1"/>
        </p:nvCxnSpPr>
        <p:spPr>
          <a:xfrm>
            <a:off x="0" y="3980525"/>
            <a:ext cx="12192000" cy="0"/>
          </a:xfrm>
          <a:prstGeom prst="line">
            <a:avLst/>
          </a:prstGeom>
          <a:ln>
            <a:solidFill>
              <a:srgbClr val="181A1C"/>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15BA0483-0EBB-4349-96D1-D13BB640B723}"/>
              </a:ext>
            </a:extLst>
          </p:cNvPr>
          <p:cNvSpPr/>
          <p:nvPr userDrawn="1"/>
        </p:nvSpPr>
        <p:spPr>
          <a:xfrm>
            <a:off x="831850" y="3979507"/>
            <a:ext cx="304800" cy="67981"/>
          </a:xfrm>
          <a:prstGeom prst="rect">
            <a:avLst/>
          </a:prstGeom>
          <a:solidFill>
            <a:srgbClr val="009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D415645-A8BD-AB4A-A9E9-19A9F639BFA5}"/>
              </a:ext>
            </a:extLst>
          </p:cNvPr>
          <p:cNvPicPr>
            <a:picLocks noChangeAspect="1"/>
          </p:cNvPicPr>
          <p:nvPr userDrawn="1"/>
        </p:nvPicPr>
        <p:blipFill>
          <a:blip r:embed="rId2"/>
          <a:srcRect/>
          <a:stretch/>
        </p:blipFill>
        <p:spPr>
          <a:xfrm>
            <a:off x="411274" y="342685"/>
            <a:ext cx="2699671" cy="477381"/>
          </a:xfrm>
          <a:prstGeom prst="rect">
            <a:avLst/>
          </a:prstGeom>
        </p:spPr>
      </p:pic>
    </p:spTree>
    <p:extLst>
      <p:ext uri="{BB962C8B-B14F-4D97-AF65-F5344CB8AC3E}">
        <p14:creationId xmlns:p14="http://schemas.microsoft.com/office/powerpoint/2010/main" val="523526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FF5ED-9D6E-DB42-A3F6-02AFC2E5B889}"/>
              </a:ext>
            </a:extLst>
          </p:cNvPr>
          <p:cNvSpPr>
            <a:spLocks noGrp="1"/>
          </p:cNvSpPr>
          <p:nvPr>
            <p:ph type="title"/>
          </p:nvPr>
        </p:nvSpPr>
        <p:spPr>
          <a:xfrm>
            <a:off x="838200" y="523318"/>
            <a:ext cx="10515600" cy="659434"/>
          </a:xfrm>
          <a:prstGeom prst="rect">
            <a:avLst/>
          </a:prstGeom>
        </p:spPr>
        <p:txBody>
          <a:bodyPr tIns="0"/>
          <a:lstStyle/>
          <a:p>
            <a:r>
              <a:rPr lang="en-US" dirty="0"/>
              <a:t>Click to edit Master title style</a:t>
            </a:r>
          </a:p>
        </p:txBody>
      </p:sp>
      <p:sp>
        <p:nvSpPr>
          <p:cNvPr id="3" name="Content Placeholder 2">
            <a:extLst>
              <a:ext uri="{FF2B5EF4-FFF2-40B4-BE49-F238E27FC236}">
                <a16:creationId xmlns:a16="http://schemas.microsoft.com/office/drawing/2014/main" id="{2E66CBD6-CB37-E04D-9A47-D2D523865AFA}"/>
              </a:ext>
            </a:extLst>
          </p:cNvPr>
          <p:cNvSpPr>
            <a:spLocks noGrp="1"/>
          </p:cNvSpPr>
          <p:nvPr>
            <p:ph idx="1" hasCustomPrompt="1"/>
          </p:nvPr>
        </p:nvSpPr>
        <p:spPr>
          <a:xfrm>
            <a:off x="838200" y="1488618"/>
            <a:ext cx="10515600" cy="4351338"/>
          </a:xfrm>
          <a:prstGeom prst="rect">
            <a:avLst/>
          </a:prstGeom>
        </p:spPr>
        <p:txBody>
          <a:bodyPr/>
          <a:lstStyle>
            <a:lvl1pPr marL="228600" indent="-228600">
              <a:buClr>
                <a:srgbClr val="9E9E9E"/>
              </a:buClr>
              <a:buFont typeface="System Font Regular"/>
              <a:buChar char="–"/>
              <a:defRPr/>
            </a:lvl1pPr>
            <a:lvl2pPr marL="685800" indent="-228600">
              <a:buClr>
                <a:srgbClr val="9E9E9E"/>
              </a:buClr>
              <a:buFont typeface="System Font Regular"/>
              <a:buChar char="–"/>
              <a:defRPr/>
            </a:lvl2pPr>
            <a:lvl3pPr marL="1143000" indent="-228600">
              <a:buClr>
                <a:srgbClr val="9E9E9E"/>
              </a:buClr>
              <a:buFont typeface="System Font Regular"/>
              <a:buChar char="–"/>
              <a:defRPr/>
            </a:lvl3pPr>
            <a:lvl4pPr marL="1600200" indent="-228600">
              <a:buClr>
                <a:srgbClr val="9E9E9E"/>
              </a:buClr>
              <a:buFont typeface="System Font Regular"/>
              <a:buChar char="–"/>
              <a:defRPr/>
            </a:lvl4pPr>
            <a:lvl5pPr marL="2057400" indent="-228600">
              <a:buClr>
                <a:srgbClr val="9E9E9E"/>
              </a:buClr>
              <a:buFont typeface="System Font Regular"/>
              <a:buChar char="–"/>
              <a:defRPr/>
            </a:lvl5pPr>
          </a:lstStyle>
          <a:p>
            <a:pPr lvl="0"/>
            <a:r>
              <a:rPr lang="en-US" dirty="0"/>
              <a:t> Click to edit Master text styles</a:t>
            </a:r>
          </a:p>
          <a:p>
            <a:pPr lvl="1"/>
            <a:r>
              <a:rPr lang="en-US" dirty="0"/>
              <a:t> Second level</a:t>
            </a:r>
          </a:p>
          <a:p>
            <a:pPr lvl="2"/>
            <a:r>
              <a:rPr lang="en-US" dirty="0"/>
              <a:t>Third level</a:t>
            </a:r>
          </a:p>
          <a:p>
            <a:pPr lvl="3"/>
            <a:r>
              <a:rPr lang="en-US" dirty="0"/>
              <a:t>Fourth level</a:t>
            </a:r>
          </a:p>
          <a:p>
            <a:pPr lvl="4"/>
            <a:r>
              <a:rPr lang="en-US" dirty="0"/>
              <a:t>Fifth level</a:t>
            </a:r>
          </a:p>
        </p:txBody>
      </p:sp>
      <p:cxnSp>
        <p:nvCxnSpPr>
          <p:cNvPr id="7" name="Straight Connector 6">
            <a:extLst>
              <a:ext uri="{FF2B5EF4-FFF2-40B4-BE49-F238E27FC236}">
                <a16:creationId xmlns:a16="http://schemas.microsoft.com/office/drawing/2014/main" id="{FE0F6C81-D090-2241-80CE-63094035FC9A}"/>
              </a:ext>
            </a:extLst>
          </p:cNvPr>
          <p:cNvCxnSpPr/>
          <p:nvPr userDrawn="1"/>
        </p:nvCxnSpPr>
        <p:spPr>
          <a:xfrm>
            <a:off x="0" y="513379"/>
            <a:ext cx="12192000" cy="0"/>
          </a:xfrm>
          <a:prstGeom prst="line">
            <a:avLst/>
          </a:prstGeom>
          <a:ln>
            <a:solidFill>
              <a:srgbClr val="181A1C"/>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AE1D5B05-97AA-C54F-BC3F-61DB4A999244}"/>
              </a:ext>
            </a:extLst>
          </p:cNvPr>
          <p:cNvPicPr>
            <a:picLocks noChangeAspect="1"/>
          </p:cNvPicPr>
          <p:nvPr userDrawn="1"/>
        </p:nvPicPr>
        <p:blipFill>
          <a:blip r:embed="rId2"/>
          <a:stretch>
            <a:fillRect/>
          </a:stretch>
        </p:blipFill>
        <p:spPr>
          <a:xfrm>
            <a:off x="9309313" y="6145823"/>
            <a:ext cx="2925500" cy="750930"/>
          </a:xfrm>
          <a:prstGeom prst="rect">
            <a:avLst/>
          </a:prstGeom>
        </p:spPr>
      </p:pic>
      <p:sp>
        <p:nvSpPr>
          <p:cNvPr id="5" name="Text Placeholder 4">
            <a:extLst>
              <a:ext uri="{FF2B5EF4-FFF2-40B4-BE49-F238E27FC236}">
                <a16:creationId xmlns:a16="http://schemas.microsoft.com/office/drawing/2014/main" id="{19A8BB83-4FD8-5242-8148-9E75CA62F6F3}"/>
              </a:ext>
            </a:extLst>
          </p:cNvPr>
          <p:cNvSpPr>
            <a:spLocks noGrp="1"/>
          </p:cNvSpPr>
          <p:nvPr>
            <p:ph type="body" sz="quarter" idx="10" hasCustomPrompt="1"/>
          </p:nvPr>
        </p:nvSpPr>
        <p:spPr>
          <a:xfrm>
            <a:off x="838200" y="36092"/>
            <a:ext cx="5407025" cy="417512"/>
          </a:xfrm>
        </p:spPr>
        <p:txBody>
          <a:bodyPr anchor="ctr" anchorCtr="0">
            <a:normAutofit/>
          </a:bodyPr>
          <a:lstStyle>
            <a:lvl1pPr marL="0" indent="0">
              <a:buNone/>
              <a:defRPr sz="1200" b="0" i="0">
                <a:solidFill>
                  <a:srgbClr val="181A1C"/>
                </a:solidFill>
                <a:latin typeface="Neue Haas Grotesk Display Pro 6" panose="020B0504020202020204" pitchFamily="34" charset="77"/>
              </a:defRPr>
            </a:lvl1pPr>
          </a:lstStyle>
          <a:p>
            <a:pPr lvl="0"/>
            <a:r>
              <a:rPr lang="en-US" dirty="0"/>
              <a:t>Title of Presentation – Edit using Master Slides</a:t>
            </a:r>
          </a:p>
        </p:txBody>
      </p:sp>
    </p:spTree>
    <p:extLst>
      <p:ext uri="{BB962C8B-B14F-4D97-AF65-F5344CB8AC3E}">
        <p14:creationId xmlns:p14="http://schemas.microsoft.com/office/powerpoint/2010/main" val="3228976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ingle Talking Point">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B920ED7-C5A1-2544-9572-F2AF41CB5A8C}"/>
              </a:ext>
            </a:extLst>
          </p:cNvPr>
          <p:cNvSpPr/>
          <p:nvPr userDrawn="1"/>
        </p:nvSpPr>
        <p:spPr>
          <a:xfrm>
            <a:off x="0" y="0"/>
            <a:ext cx="12192000" cy="6145823"/>
          </a:xfrm>
          <a:prstGeom prst="rect">
            <a:avLst/>
          </a:prstGeom>
          <a:solidFill>
            <a:srgbClr val="F1F4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20275F-86FC-8540-8EC3-BB1C02C04F52}"/>
              </a:ext>
            </a:extLst>
          </p:cNvPr>
          <p:cNvSpPr>
            <a:spLocks noGrp="1"/>
          </p:cNvSpPr>
          <p:nvPr>
            <p:ph type="title" hasCustomPrompt="1"/>
          </p:nvPr>
        </p:nvSpPr>
        <p:spPr>
          <a:xfrm>
            <a:off x="838200" y="365125"/>
            <a:ext cx="8004858" cy="4461518"/>
          </a:xfrm>
        </p:spPr>
        <p:txBody>
          <a:bodyPr>
            <a:normAutofit/>
          </a:bodyPr>
          <a:lstStyle>
            <a:lvl1pPr>
              <a:lnSpc>
                <a:spcPts val="4000"/>
              </a:lnSpc>
              <a:defRPr sz="4000">
                <a:solidFill>
                  <a:srgbClr val="181A1C"/>
                </a:solidFill>
              </a:defRPr>
            </a:lvl1pPr>
          </a:lstStyle>
          <a:p>
            <a:r>
              <a:rPr lang="en-US" dirty="0"/>
              <a:t>Single talking point</a:t>
            </a:r>
          </a:p>
        </p:txBody>
      </p:sp>
      <p:pic>
        <p:nvPicPr>
          <p:cNvPr id="5" name="Picture 4">
            <a:extLst>
              <a:ext uri="{FF2B5EF4-FFF2-40B4-BE49-F238E27FC236}">
                <a16:creationId xmlns:a16="http://schemas.microsoft.com/office/drawing/2014/main" id="{2328750C-F954-AF44-9155-0A270DE599DA}"/>
              </a:ext>
            </a:extLst>
          </p:cNvPr>
          <p:cNvPicPr>
            <a:picLocks noChangeAspect="1"/>
          </p:cNvPicPr>
          <p:nvPr userDrawn="1"/>
        </p:nvPicPr>
        <p:blipFill>
          <a:blip r:embed="rId2"/>
          <a:stretch>
            <a:fillRect/>
          </a:stretch>
        </p:blipFill>
        <p:spPr>
          <a:xfrm>
            <a:off x="23150" y="6145823"/>
            <a:ext cx="2925500" cy="750930"/>
          </a:xfrm>
          <a:prstGeom prst="rect">
            <a:avLst/>
          </a:prstGeom>
        </p:spPr>
      </p:pic>
      <p:cxnSp>
        <p:nvCxnSpPr>
          <p:cNvPr id="7" name="Straight Connector 6">
            <a:extLst>
              <a:ext uri="{FF2B5EF4-FFF2-40B4-BE49-F238E27FC236}">
                <a16:creationId xmlns:a16="http://schemas.microsoft.com/office/drawing/2014/main" id="{B4B70EEE-40E6-C540-A277-FA92F80A0C99}"/>
              </a:ext>
            </a:extLst>
          </p:cNvPr>
          <p:cNvCxnSpPr/>
          <p:nvPr userDrawn="1"/>
        </p:nvCxnSpPr>
        <p:spPr>
          <a:xfrm>
            <a:off x="0" y="6142367"/>
            <a:ext cx="12192000" cy="0"/>
          </a:xfrm>
          <a:prstGeom prst="line">
            <a:avLst/>
          </a:prstGeom>
          <a:ln>
            <a:solidFill>
              <a:srgbClr val="181A1C"/>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9DE8D747-B65F-8E49-AC3E-DDF6EDC1E523}"/>
              </a:ext>
            </a:extLst>
          </p:cNvPr>
          <p:cNvPicPr>
            <a:picLocks noChangeAspect="1"/>
          </p:cNvPicPr>
          <p:nvPr userDrawn="1"/>
        </p:nvPicPr>
        <p:blipFill>
          <a:blip r:embed="rId3"/>
          <a:stretch>
            <a:fillRect/>
          </a:stretch>
        </p:blipFill>
        <p:spPr>
          <a:xfrm>
            <a:off x="8554655" y="214005"/>
            <a:ext cx="3429000" cy="3429000"/>
          </a:xfrm>
          <a:prstGeom prst="rect">
            <a:avLst/>
          </a:prstGeom>
        </p:spPr>
      </p:pic>
    </p:spTree>
    <p:extLst>
      <p:ext uri="{BB962C8B-B14F-4D97-AF65-F5344CB8AC3E}">
        <p14:creationId xmlns:p14="http://schemas.microsoft.com/office/powerpoint/2010/main" val="3692498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or Pictures">
    <p:bg>
      <p:bgPr>
        <a:solidFill>
          <a:srgbClr val="F1F4F7"/>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2139A93-2842-264E-917C-05D95B1FCF2A}"/>
              </a:ext>
            </a:extLst>
          </p:cNvPr>
          <p:cNvPicPr>
            <a:picLocks noChangeAspect="1"/>
          </p:cNvPicPr>
          <p:nvPr userDrawn="1"/>
        </p:nvPicPr>
        <p:blipFill>
          <a:blip r:embed="rId2"/>
          <a:stretch>
            <a:fillRect/>
          </a:stretch>
        </p:blipFill>
        <p:spPr>
          <a:xfrm>
            <a:off x="9309313" y="6145823"/>
            <a:ext cx="2925500" cy="750930"/>
          </a:xfrm>
          <a:prstGeom prst="rect">
            <a:avLst/>
          </a:prstGeom>
        </p:spPr>
      </p:pic>
      <p:sp>
        <p:nvSpPr>
          <p:cNvPr id="8" name="Picture Placeholder 7">
            <a:extLst>
              <a:ext uri="{FF2B5EF4-FFF2-40B4-BE49-F238E27FC236}">
                <a16:creationId xmlns:a16="http://schemas.microsoft.com/office/drawing/2014/main" id="{C34F29B7-3A76-6549-B152-7AC21B2E8101}"/>
              </a:ext>
            </a:extLst>
          </p:cNvPr>
          <p:cNvSpPr>
            <a:spLocks noGrp="1"/>
          </p:cNvSpPr>
          <p:nvPr>
            <p:ph type="pic" sz="quarter" idx="10"/>
          </p:nvPr>
        </p:nvSpPr>
        <p:spPr>
          <a:xfrm>
            <a:off x="2975188" y="1044585"/>
            <a:ext cx="6334125" cy="4491038"/>
          </a:xfrm>
        </p:spPr>
        <p:txBody>
          <a:bodyPr/>
          <a:lstStyle/>
          <a:p>
            <a:endParaRPr lang="en-US"/>
          </a:p>
        </p:txBody>
      </p:sp>
    </p:spTree>
    <p:extLst>
      <p:ext uri="{BB962C8B-B14F-4D97-AF65-F5344CB8AC3E}">
        <p14:creationId xmlns:p14="http://schemas.microsoft.com/office/powerpoint/2010/main" val="1634403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3682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losing">
    <p:bg>
      <p:bgPr>
        <a:solidFill>
          <a:srgbClr val="687078"/>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C163C72-0336-2B40-B240-CA0966E91C61}"/>
              </a:ext>
            </a:extLst>
          </p:cNvPr>
          <p:cNvPicPr>
            <a:picLocks noChangeAspect="1"/>
          </p:cNvPicPr>
          <p:nvPr userDrawn="1"/>
        </p:nvPicPr>
        <p:blipFill>
          <a:blip r:embed="rId2"/>
          <a:stretch>
            <a:fillRect/>
          </a:stretch>
        </p:blipFill>
        <p:spPr>
          <a:xfrm>
            <a:off x="416688" y="406502"/>
            <a:ext cx="3113590" cy="550574"/>
          </a:xfrm>
          <a:prstGeom prst="rect">
            <a:avLst/>
          </a:prstGeom>
        </p:spPr>
      </p:pic>
      <p:sp>
        <p:nvSpPr>
          <p:cNvPr id="7" name="Text Placeholder 6">
            <a:extLst>
              <a:ext uri="{FF2B5EF4-FFF2-40B4-BE49-F238E27FC236}">
                <a16:creationId xmlns:a16="http://schemas.microsoft.com/office/drawing/2014/main" id="{02A68D94-1AC2-4749-A0EC-AF7FBD0688C1}"/>
              </a:ext>
            </a:extLst>
          </p:cNvPr>
          <p:cNvSpPr>
            <a:spLocks noGrp="1"/>
          </p:cNvSpPr>
          <p:nvPr>
            <p:ph type="body" sz="quarter" idx="10" hasCustomPrompt="1"/>
          </p:nvPr>
        </p:nvSpPr>
        <p:spPr>
          <a:xfrm>
            <a:off x="682947" y="5278219"/>
            <a:ext cx="9421813" cy="1065213"/>
          </a:xfrm>
        </p:spPr>
        <p:txBody>
          <a:bodyPr anchor="b" anchorCtr="0">
            <a:normAutofit/>
          </a:bodyPr>
          <a:lstStyle>
            <a:lvl1pPr marL="0" indent="0">
              <a:buNone/>
              <a:defRPr sz="6000" b="0" i="0">
                <a:solidFill>
                  <a:schemeClr val="bg1"/>
                </a:solidFill>
                <a:latin typeface="Neue Haas Grotesk Display Pro 6" panose="020B0504020202020204" pitchFamily="34" charset="77"/>
              </a:defRPr>
            </a:lvl1pPr>
          </a:lstStyle>
          <a:p>
            <a:pPr lvl="0"/>
            <a:r>
              <a:rPr lang="en-US" dirty="0"/>
              <a:t>Closing statement</a:t>
            </a:r>
          </a:p>
        </p:txBody>
      </p:sp>
    </p:spTree>
    <p:extLst>
      <p:ext uri="{BB962C8B-B14F-4D97-AF65-F5344CB8AC3E}">
        <p14:creationId xmlns:p14="http://schemas.microsoft.com/office/powerpoint/2010/main" val="904097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p:bg>
      <p:bgPr>
        <a:solidFill>
          <a:srgbClr val="009BD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FC975-48D4-E344-AA0E-6BF906D04B8F}"/>
              </a:ext>
            </a:extLst>
          </p:cNvPr>
          <p:cNvSpPr>
            <a:spLocks noGrp="1"/>
          </p:cNvSpPr>
          <p:nvPr>
            <p:ph type="title"/>
          </p:nvPr>
        </p:nvSpPr>
        <p:spPr>
          <a:xfrm>
            <a:off x="5280951" y="3302241"/>
            <a:ext cx="6432630" cy="1605426"/>
          </a:xfrm>
        </p:spPr>
        <p:txBody>
          <a:bodyPr lIns="0" tIns="91440" rIns="0" bIns="0" anchor="t" anchorCtr="0">
            <a:normAutofit/>
          </a:bodyPr>
          <a:lstStyle>
            <a:lvl1pPr>
              <a:lnSpc>
                <a:spcPts val="3600"/>
              </a:lnSpc>
              <a:defRPr sz="3600">
                <a:solidFill>
                  <a:srgbClr val="F1F4F7"/>
                </a:solidFill>
              </a:defRPr>
            </a:lvl1pPr>
          </a:lstStyle>
          <a:p>
            <a:r>
              <a:rPr lang="en-US" dirty="0"/>
              <a:t>Click to edit Master title style</a:t>
            </a:r>
          </a:p>
        </p:txBody>
      </p:sp>
      <p:cxnSp>
        <p:nvCxnSpPr>
          <p:cNvPr id="3" name="Straight Connector 2">
            <a:extLst>
              <a:ext uri="{FF2B5EF4-FFF2-40B4-BE49-F238E27FC236}">
                <a16:creationId xmlns:a16="http://schemas.microsoft.com/office/drawing/2014/main" id="{25822FE9-D507-C840-A53B-A87F0DAB04F1}"/>
              </a:ext>
            </a:extLst>
          </p:cNvPr>
          <p:cNvCxnSpPr/>
          <p:nvPr userDrawn="1"/>
        </p:nvCxnSpPr>
        <p:spPr>
          <a:xfrm>
            <a:off x="0" y="3277363"/>
            <a:ext cx="121920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4">
            <a:extLst>
              <a:ext uri="{FF2B5EF4-FFF2-40B4-BE49-F238E27FC236}">
                <a16:creationId xmlns:a16="http://schemas.microsoft.com/office/drawing/2014/main" id="{FD3040F0-F99F-E542-942E-C6B8AD8A7537}"/>
              </a:ext>
            </a:extLst>
          </p:cNvPr>
          <p:cNvSpPr>
            <a:spLocks noGrp="1"/>
          </p:cNvSpPr>
          <p:nvPr>
            <p:ph type="body" sz="quarter" idx="10" hasCustomPrompt="1"/>
          </p:nvPr>
        </p:nvSpPr>
        <p:spPr>
          <a:xfrm>
            <a:off x="5280951" y="5184774"/>
            <a:ext cx="6432630" cy="1181301"/>
          </a:xfrm>
        </p:spPr>
        <p:txBody>
          <a:bodyPr lIns="0">
            <a:normAutofit/>
          </a:bodyPr>
          <a:lstStyle>
            <a:lvl1pPr marL="0" indent="0">
              <a:lnSpc>
                <a:spcPts val="2400"/>
              </a:lnSpc>
              <a:buNone/>
              <a:defRPr sz="2000" b="0" i="0">
                <a:solidFill>
                  <a:srgbClr val="F1F4F7"/>
                </a:solidFill>
                <a:latin typeface="Neue Haas Grotesk Display Pro 6" panose="020B0504020202020204" pitchFamily="34" charset="77"/>
              </a:defRPr>
            </a:lvl1pPr>
          </a:lstStyle>
          <a:p>
            <a:pPr lvl="0"/>
            <a:r>
              <a:rPr lang="en-US" dirty="0"/>
              <a:t>Speaker Name and Title</a:t>
            </a:r>
          </a:p>
        </p:txBody>
      </p:sp>
      <p:sp>
        <p:nvSpPr>
          <p:cNvPr id="7" name="Text Placeholder 6">
            <a:extLst>
              <a:ext uri="{FF2B5EF4-FFF2-40B4-BE49-F238E27FC236}">
                <a16:creationId xmlns:a16="http://schemas.microsoft.com/office/drawing/2014/main" id="{54317654-C294-EF48-A819-903B7082F7C6}"/>
              </a:ext>
            </a:extLst>
          </p:cNvPr>
          <p:cNvSpPr>
            <a:spLocks noGrp="1"/>
          </p:cNvSpPr>
          <p:nvPr>
            <p:ph type="body" sz="quarter" idx="11" hasCustomPrompt="1"/>
          </p:nvPr>
        </p:nvSpPr>
        <p:spPr>
          <a:xfrm>
            <a:off x="8738245" y="491925"/>
            <a:ext cx="2998486" cy="416422"/>
          </a:xfrm>
        </p:spPr>
        <p:txBody>
          <a:bodyPr anchor="ctr" anchorCtr="0">
            <a:normAutofit/>
          </a:bodyPr>
          <a:lstStyle>
            <a:lvl1pPr marL="0" indent="0" algn="r">
              <a:buNone/>
              <a:defRPr sz="2000" b="0" i="0">
                <a:solidFill>
                  <a:srgbClr val="F1F4F7"/>
                </a:solidFill>
                <a:latin typeface="Neue Haas Grotesk Display Pro 6" panose="020B0504020202020204" pitchFamily="34" charset="77"/>
              </a:defRPr>
            </a:lvl1pPr>
          </a:lstStyle>
          <a:p>
            <a:pPr lvl="0"/>
            <a:r>
              <a:rPr lang="en-US" dirty="0"/>
              <a:t>Date</a:t>
            </a:r>
          </a:p>
        </p:txBody>
      </p:sp>
      <p:pic>
        <p:nvPicPr>
          <p:cNvPr id="6" name="Picture 5">
            <a:extLst>
              <a:ext uri="{FF2B5EF4-FFF2-40B4-BE49-F238E27FC236}">
                <a16:creationId xmlns:a16="http://schemas.microsoft.com/office/drawing/2014/main" id="{0FEBC7CA-A196-B94B-BFAB-96CD0373E90C}"/>
              </a:ext>
            </a:extLst>
          </p:cNvPr>
          <p:cNvPicPr>
            <a:picLocks noChangeAspect="1"/>
          </p:cNvPicPr>
          <p:nvPr userDrawn="1"/>
        </p:nvPicPr>
        <p:blipFill>
          <a:blip r:embed="rId2"/>
          <a:stretch>
            <a:fillRect/>
          </a:stretch>
        </p:blipFill>
        <p:spPr>
          <a:xfrm>
            <a:off x="411272" y="342685"/>
            <a:ext cx="2699675" cy="477381"/>
          </a:xfrm>
          <a:prstGeom prst="rect">
            <a:avLst/>
          </a:prstGeom>
        </p:spPr>
      </p:pic>
      <p:sp>
        <p:nvSpPr>
          <p:cNvPr id="8" name="Text Placeholder 8">
            <a:extLst>
              <a:ext uri="{FF2B5EF4-FFF2-40B4-BE49-F238E27FC236}">
                <a16:creationId xmlns:a16="http://schemas.microsoft.com/office/drawing/2014/main" id="{B1A05A3F-1493-B94B-8610-C082B2A031EA}"/>
              </a:ext>
            </a:extLst>
          </p:cNvPr>
          <p:cNvSpPr>
            <a:spLocks noGrp="1"/>
          </p:cNvSpPr>
          <p:nvPr>
            <p:ph type="body" sz="quarter" idx="12" hasCustomPrompt="1"/>
          </p:nvPr>
        </p:nvSpPr>
        <p:spPr>
          <a:xfrm>
            <a:off x="3528274" y="425753"/>
            <a:ext cx="2998486" cy="1582738"/>
          </a:xfrm>
        </p:spPr>
        <p:txBody>
          <a:bodyPr>
            <a:normAutofit/>
          </a:bodyPr>
          <a:lstStyle>
            <a:lvl1pPr marL="0" indent="0">
              <a:buNone/>
              <a:defRPr sz="1800" b="0" i="0">
                <a:solidFill>
                  <a:schemeClr val="bg1"/>
                </a:solidFill>
                <a:latin typeface="Neue Haas Grotesk Display Pro 6" panose="020B0504020202020204" pitchFamily="34" charset="77"/>
              </a:defRPr>
            </a:lvl1pPr>
          </a:lstStyle>
          <a:p>
            <a:pPr lvl="0"/>
            <a:r>
              <a:rPr lang="en-US" dirty="0"/>
              <a:t>(Optional) Center, Program, or Division Name</a:t>
            </a:r>
          </a:p>
        </p:txBody>
      </p:sp>
    </p:spTree>
    <p:extLst>
      <p:ext uri="{BB962C8B-B14F-4D97-AF65-F5344CB8AC3E}">
        <p14:creationId xmlns:p14="http://schemas.microsoft.com/office/powerpoint/2010/main" val="1174949114"/>
      </p:ext>
    </p:extLst>
  </p:cSld>
  <p:clrMapOvr>
    <a:masterClrMapping/>
  </p:clrMapOvr>
  <p:extLst>
    <p:ext uri="{DCECCB84-F9BA-43D5-87BE-67443E8EF086}">
      <p15:sldGuideLst xmlns:p15="http://schemas.microsoft.com/office/powerpoint/2012/main">
        <p15:guide id="1" orient="horz" pos="2064">
          <p15:clr>
            <a:srgbClr val="FBAE40"/>
          </p15:clr>
        </p15:guide>
        <p15:guide id="2" pos="331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4F7"/>
        </a:solidFill>
        <a:effectLst/>
      </p:bgPr>
    </p:bg>
    <p:spTree>
      <p:nvGrpSpPr>
        <p:cNvPr id="1" name=""/>
        <p:cNvGrpSpPr/>
        <p:nvPr/>
      </p:nvGrpSpPr>
      <p:grpSpPr>
        <a:xfrm>
          <a:off x="0" y="0"/>
          <a:ext cx="0" cy="0"/>
          <a:chOff x="0" y="0"/>
          <a:chExt cx="0" cy="0"/>
        </a:xfrm>
      </p:grpSpPr>
      <p:sp>
        <p:nvSpPr>
          <p:cNvPr id="9" name="Title Placeholder 8">
            <a:extLst>
              <a:ext uri="{FF2B5EF4-FFF2-40B4-BE49-F238E27FC236}">
                <a16:creationId xmlns:a16="http://schemas.microsoft.com/office/drawing/2014/main" id="{CCECC6B5-B58A-574A-B188-965A3EA680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115DFB91-512B-3844-A114-92FBEDCA92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 Click to edit Master text styles</a:t>
            </a:r>
          </a:p>
          <a:p>
            <a:pPr lvl="1"/>
            <a:r>
              <a:rPr lang="en-US" dirty="0"/>
              <a:t> 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2002363"/>
      </p:ext>
    </p:extLst>
  </p:cSld>
  <p:clrMap bg1="lt1" tx1="dk1" bg2="lt2" tx2="dk2" accent1="accent1" accent2="accent2" accent3="accent3" accent4="accent4" accent5="accent5" accent6="accent6" hlink="hlink" folHlink="folHlink"/>
  <p:sldLayoutIdLst>
    <p:sldLayoutId id="2147483652" r:id="rId1"/>
    <p:sldLayoutId id="2147483666" r:id="rId2"/>
    <p:sldLayoutId id="2147483651" r:id="rId3"/>
    <p:sldLayoutId id="2147483654" r:id="rId4"/>
    <p:sldLayoutId id="2147483653" r:id="rId5"/>
    <p:sldLayoutId id="2147483655" r:id="rId6"/>
    <p:sldLayoutId id="2147483656" r:id="rId7"/>
    <p:sldLayoutId id="2147483657" r:id="rId8"/>
  </p:sldLayoutIdLst>
  <p:txStyles>
    <p:title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p:titleStyle>
    <p:body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1F4F7"/>
        </a:solidFill>
        <a:effectLst/>
      </p:bgPr>
    </p:bg>
    <p:spTree>
      <p:nvGrpSpPr>
        <p:cNvPr id="1" name=""/>
        <p:cNvGrpSpPr/>
        <p:nvPr/>
      </p:nvGrpSpPr>
      <p:grpSpPr>
        <a:xfrm>
          <a:off x="0" y="0"/>
          <a:ext cx="0" cy="0"/>
          <a:chOff x="0" y="0"/>
          <a:chExt cx="0" cy="0"/>
        </a:xfrm>
      </p:grpSpPr>
      <p:sp>
        <p:nvSpPr>
          <p:cNvPr id="9" name="Title Placeholder 8">
            <a:extLst>
              <a:ext uri="{FF2B5EF4-FFF2-40B4-BE49-F238E27FC236}">
                <a16:creationId xmlns:a16="http://schemas.microsoft.com/office/drawing/2014/main" id="{CCECC6B5-B58A-574A-B188-965A3EA680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115DFB91-512B-3844-A114-92FBEDCA92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 Click to edit Master text styles</a:t>
            </a:r>
          </a:p>
          <a:p>
            <a:pPr lvl="1"/>
            <a:r>
              <a:rPr lang="en-US" dirty="0"/>
              <a:t> 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06861112"/>
      </p:ext>
    </p:extLst>
  </p:cSld>
  <p:clrMap bg1="lt1" tx1="dk1" bg2="lt2" tx2="dk2" accent1="accent1" accent2="accent2" accent3="accent3" accent4="accent4" accent5="accent5" accent6="accent6" hlink="hlink" folHlink="folHlink"/>
  <p:sldLayoutIdLst>
    <p:sldLayoutId id="2147483659" r:id="rId1"/>
    <p:sldLayoutId id="2147483667" r:id="rId2"/>
    <p:sldLayoutId id="2147483660" r:id="rId3"/>
    <p:sldLayoutId id="2147483661" r:id="rId4"/>
    <p:sldLayoutId id="2147483662" r:id="rId5"/>
    <p:sldLayoutId id="2147483663" r:id="rId6"/>
    <p:sldLayoutId id="2147483664" r:id="rId7"/>
    <p:sldLayoutId id="2147483665" r:id="rId8"/>
  </p:sldLayoutIdLst>
  <p:txStyles>
    <p:title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p:titleStyle>
    <p:body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s://prodigyfinance.com/" TargetMode="External"/><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hyperlink" Target="https://www.mpowerfinancing.com/"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s://www.irs.gov/pub/irs-pdf/p970.pdf" TargetMode="External"/><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s://business.columbia.edu/socialenterprise/careers/loan-assistance" TargetMode="External"/><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0.xml"/><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1.xml.rels><?xml version="1.0" encoding="UTF-8" standalone="yes"?>
<Relationships xmlns="http://schemas.openxmlformats.org/package/2006/relationships"><Relationship Id="rId3" Type="http://schemas.openxmlformats.org/officeDocument/2006/relationships/hyperlink" Target="https://studentloans.gov/myDirectLoan/index.action" TargetMode="External"/><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hyperlink" Target="mailto:finaid@gsb.columbia.edu" TargetMode="External"/><Relationship Id="rId2" Type="http://schemas.openxmlformats.org/officeDocument/2006/relationships/notesSlide" Target="../notesSlides/notesSlide22.xml"/><Relationship Id="rId1" Type="http://schemas.openxmlformats.org/officeDocument/2006/relationships/slideLayout" Target="../slideLayouts/slideLayout8.xml"/><Relationship Id="rId4" Type="http://schemas.openxmlformats.org/officeDocument/2006/relationships/hyperlink" Target="https://gsb-columbia-edu.zoom.us/j/93124145604?pwd=azVpZlVQekQvcHl6OVUxYlJWQ050dz09"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hyperlink" Target="https://support.prodigyfinance.com/hc/en-us/articles/360002787657-How-do-I-make-a-payment-through-Flywire-/" TargetMode="External"/><Relationship Id="rId2" Type="http://schemas.openxmlformats.org/officeDocument/2006/relationships/hyperlink" Target="https://support.prodigyfinance.com/hc/en-us/articles/360000750938-How-to-set-up-a-recurring-auto-debit-ACH-" TargetMode="Externa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hyperlink" Target="mailto:payments@prodigyfinance.com" TargetMode="External"/><Relationship Id="rId2" Type="http://schemas.openxmlformats.org/officeDocument/2006/relationships/hyperlink" Target="mailto:contactus@prodigyfinance.com" TargetMode="Externa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hyperlink" Target="https://studentaid.gov/loan-simulator/" TargetMode="Externa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8" Type="http://schemas.openxmlformats.org/officeDocument/2006/relationships/hyperlink" Target="http://www.salliemae.com/" TargetMode="External"/><Relationship Id="rId3" Type="http://schemas.openxmlformats.org/officeDocument/2006/relationships/hyperlink" Target="https://www.collegeavestudentloans.com/" TargetMode="External"/><Relationship Id="rId7" Type="http://schemas.openxmlformats.org/officeDocument/2006/relationships/hyperlink" Target="laurelroad.com/" TargetMode="External"/><Relationship Id="rId2" Type="http://schemas.openxmlformats.org/officeDocument/2006/relationships/hyperlink" Target="http://www.citizensbank.com/student-services/" TargetMode="External"/><Relationship Id="rId1" Type="http://schemas.openxmlformats.org/officeDocument/2006/relationships/slideLayout" Target="../slideLayouts/slideLayout5.xml"/><Relationship Id="rId6" Type="http://schemas.openxmlformats.org/officeDocument/2006/relationships/hyperlink" Target="https://www.earnest.com/student-loans" TargetMode="External"/><Relationship Id="rId11" Type="http://schemas.openxmlformats.org/officeDocument/2006/relationships/hyperlink" Target="http://www.wellsfargo.com/" TargetMode="External"/><Relationship Id="rId5" Type="http://schemas.openxmlformats.org/officeDocument/2006/relationships/hyperlink" Target="http://www.discover.com/student-loans" TargetMode="External"/><Relationship Id="rId10" Type="http://schemas.openxmlformats.org/officeDocument/2006/relationships/hyperlink" Target="http://www.aessuccess.org/" TargetMode="External"/><Relationship Id="rId4" Type="http://schemas.openxmlformats.org/officeDocument/2006/relationships/hyperlink" Target="https://commonbond.co/" TargetMode="External"/><Relationship Id="rId9" Type="http://schemas.openxmlformats.org/officeDocument/2006/relationships/hyperlink" Target="https://www.sofi.com/"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https://studentaid.gov/manage-loans/repayment/plans" TargetMode="External"/><Relationship Id="rId2" Type="http://schemas.openxmlformats.org/officeDocument/2006/relationships/hyperlink" Target="https://business.columbia.edu/financial-aid/loans/loan-repayment/loan-repayment-tools/calculators" TargetMode="External"/><Relationship Id="rId1" Type="http://schemas.openxmlformats.org/officeDocument/2006/relationships/slideLayout" Target="../slideLayouts/slideLayout6.xml"/><Relationship Id="rId5" Type="http://schemas.openxmlformats.org/officeDocument/2006/relationships/hyperlink" Target="https://studentaid.gov/loan-simulator/" TargetMode="External"/><Relationship Id="rId4" Type="http://schemas.openxmlformats.org/officeDocument/2006/relationships/hyperlink" Target="https://finaid.org/calculators/prepayment/" TargetMode="Externa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studentaid.gov/manage-loans/repayment/servicers"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514415"/>
            <a:ext cx="8004858" cy="4461518"/>
          </a:xfrm>
        </p:spPr>
        <p:txBody>
          <a:bodyPr>
            <a:normAutofit/>
          </a:bodyPr>
          <a:lstStyle/>
          <a:p>
            <a:pPr algn="ctr"/>
            <a:r>
              <a:rPr lang="en-US" altLang="en-US" sz="4800" dirty="0">
                <a:latin typeface="Neue Haas Grotesk Display Pro 6" panose="020B0504020202020204"/>
              </a:rPr>
              <a:t>Navigating Your Student Loan Repayment</a:t>
            </a:r>
            <a:br>
              <a:rPr lang="en-US" altLang="en-US" sz="4800" dirty="0">
                <a:latin typeface="Neue Haas Grotesk Display Pro 6" panose="020B0504020202020204"/>
              </a:rPr>
            </a:br>
            <a:br>
              <a:rPr lang="en-US" altLang="en-US" sz="4800" dirty="0">
                <a:latin typeface="Neue Haas Grotesk Display Pro 6" panose="020B0504020202020204"/>
              </a:rPr>
            </a:br>
            <a:br>
              <a:rPr lang="en-US" altLang="en-US" sz="4800" dirty="0">
                <a:latin typeface="Neue Haas Grotesk Display Pro 6" panose="020B0504020202020204"/>
              </a:rPr>
            </a:br>
            <a:r>
              <a:rPr lang="en-US" altLang="en-US" sz="3600" dirty="0">
                <a:latin typeface="Neue Haas Grotesk Display Pro 6" panose="020B0504020202020204"/>
              </a:rPr>
              <a:t>May 2024 </a:t>
            </a:r>
            <a:br>
              <a:rPr lang="en-US" altLang="en-US" sz="3600" dirty="0">
                <a:latin typeface="Neue Haas Grotesk Display Pro 6" panose="020B0504020202020204"/>
              </a:rPr>
            </a:br>
            <a:r>
              <a:rPr lang="en-US" altLang="en-US" sz="3600" dirty="0">
                <a:latin typeface="Neue Haas Grotesk Display Pro 6" panose="020B0504020202020204"/>
              </a:rPr>
              <a:t>Graduates</a:t>
            </a:r>
            <a:endParaRPr lang="en-US" sz="3600" dirty="0">
              <a:latin typeface="Neue Haas Grotesk Display Pro 6" panose="020B0504020202020204"/>
            </a:endParaRPr>
          </a:p>
        </p:txBody>
      </p:sp>
    </p:spTree>
    <p:extLst>
      <p:ext uri="{BB962C8B-B14F-4D97-AF65-F5344CB8AC3E}">
        <p14:creationId xmlns:p14="http://schemas.microsoft.com/office/powerpoint/2010/main" val="1559407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6"/>
          <p:cNvSpPr txBox="1">
            <a:spLocks/>
          </p:cNvSpPr>
          <p:nvPr/>
        </p:nvSpPr>
        <p:spPr>
          <a:xfrm>
            <a:off x="457199" y="274638"/>
            <a:ext cx="9262533" cy="568741"/>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solidFill>
                  <a:schemeClr val="tx1"/>
                </a:solidFill>
              </a:rPr>
              <a:t>Example Repayment (Level 10 Years)*</a:t>
            </a:r>
          </a:p>
        </p:txBody>
      </p:sp>
      <p:sp>
        <p:nvSpPr>
          <p:cNvPr id="5" name="Rectangle 4"/>
          <p:cNvSpPr/>
          <p:nvPr/>
        </p:nvSpPr>
        <p:spPr>
          <a:xfrm>
            <a:off x="457200" y="5766469"/>
            <a:ext cx="11040533" cy="661720"/>
          </a:xfrm>
          <a:prstGeom prst="rect">
            <a:avLst/>
          </a:prstGeom>
        </p:spPr>
        <p:txBody>
          <a:bodyPr wrap="square">
            <a:spAutoFit/>
          </a:bodyPr>
          <a:lstStyle/>
          <a:p>
            <a:pPr algn="ctr"/>
            <a:r>
              <a:rPr lang="en-US" sz="1500" dirty="0">
                <a:latin typeface="Neue Haas Grotesk Display Pro 6" panose="020B0504020202020204"/>
              </a:rPr>
              <a:t>*Amounts are estimated</a:t>
            </a:r>
          </a:p>
          <a:p>
            <a:endParaRPr lang="en-US" sz="2200" dirty="0">
              <a:latin typeface="Neue Haas Grotesk Display Pro 6" panose="020B0504020202020204"/>
            </a:endParaRPr>
          </a:p>
        </p:txBody>
      </p:sp>
      <p:pic>
        <p:nvPicPr>
          <p:cNvPr id="6" name="Picture 5">
            <a:extLst>
              <a:ext uri="{FF2B5EF4-FFF2-40B4-BE49-F238E27FC236}">
                <a16:creationId xmlns:a16="http://schemas.microsoft.com/office/drawing/2014/main" id="{3F1F1327-AF9A-E7F1-8993-B9A2B08ABC0A}"/>
              </a:ext>
            </a:extLst>
          </p:cNvPr>
          <p:cNvPicPr>
            <a:picLocks noChangeAspect="1"/>
          </p:cNvPicPr>
          <p:nvPr/>
        </p:nvPicPr>
        <p:blipFill>
          <a:blip r:embed="rId3"/>
          <a:stretch>
            <a:fillRect/>
          </a:stretch>
        </p:blipFill>
        <p:spPr>
          <a:xfrm>
            <a:off x="493856" y="1177290"/>
            <a:ext cx="10635544" cy="4274820"/>
          </a:xfrm>
          <a:prstGeom prst="rect">
            <a:avLst/>
          </a:prstGeom>
        </p:spPr>
      </p:pic>
    </p:spTree>
    <p:extLst>
      <p:ext uri="{BB962C8B-B14F-4D97-AF65-F5344CB8AC3E}">
        <p14:creationId xmlns:p14="http://schemas.microsoft.com/office/powerpoint/2010/main" val="16827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txBox="1">
            <a:spLocks/>
          </p:cNvSpPr>
          <p:nvPr/>
        </p:nvSpPr>
        <p:spPr>
          <a:xfrm>
            <a:off x="457199" y="274638"/>
            <a:ext cx="10380133" cy="568741"/>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solidFill>
                  <a:schemeClr val="tx1"/>
                </a:solidFill>
              </a:rPr>
              <a:t>Private Loan Repayment Considerations</a:t>
            </a:r>
          </a:p>
        </p:txBody>
      </p:sp>
      <p:sp>
        <p:nvSpPr>
          <p:cNvPr id="9" name="Content Placeholder 7"/>
          <p:cNvSpPr txBox="1">
            <a:spLocks/>
          </p:cNvSpPr>
          <p:nvPr/>
        </p:nvSpPr>
        <p:spPr>
          <a:xfrm>
            <a:off x="457200" y="996287"/>
            <a:ext cx="11328400" cy="5213444"/>
          </a:xfrm>
          <a:prstGeom prst="rect">
            <a:avLst/>
          </a:prstGeom>
        </p:spPr>
        <p:txBody>
          <a:bodyPr>
            <a:noAutofit/>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System Font Regular"/>
              <a:buNone/>
            </a:pPr>
            <a:r>
              <a:rPr lang="en-US" altLang="en-US" sz="1800" dirty="0">
                <a:solidFill>
                  <a:schemeClr val="tx1"/>
                </a:solidFill>
                <a:latin typeface="Neue Haas Grotesk Display Pro 6" panose="020B0504020202020204"/>
              </a:rPr>
              <a:t>Private loans may have a fixed or variable rate. You may review your promissory note/loan agreement to confirm your rate or you may reach out to your lender. </a:t>
            </a:r>
          </a:p>
          <a:p>
            <a:pPr>
              <a:buFont typeface="Arial" panose="020B0604020202020204" pitchFamily="34" charset="0"/>
              <a:buChar char="•"/>
            </a:pPr>
            <a:r>
              <a:rPr lang="en-US" altLang="en-US" sz="1800" dirty="0">
                <a:solidFill>
                  <a:schemeClr val="tx1"/>
                </a:solidFill>
                <a:latin typeface="Neue Haas Grotesk Display Pro 6" panose="020B0504020202020204"/>
              </a:rPr>
              <a:t>Accrued interest paid by borrower or capitalized at repayment</a:t>
            </a:r>
          </a:p>
          <a:p>
            <a:pPr>
              <a:buFont typeface="Arial" panose="020B0604020202020204" pitchFamily="34" charset="0"/>
              <a:buChar char="•"/>
            </a:pPr>
            <a:r>
              <a:rPr lang="en-US" altLang="en-US" sz="1800" dirty="0">
                <a:solidFill>
                  <a:schemeClr val="tx1"/>
                </a:solidFill>
                <a:latin typeface="Neue Haas Grotesk Display Pro 6" panose="020B0504020202020204"/>
              </a:rPr>
              <a:t>Generally, repayment period is 7-20 years </a:t>
            </a:r>
          </a:p>
          <a:p>
            <a:pPr lvl="1">
              <a:buFont typeface="Arial" panose="020B0604020202020204" pitchFamily="34" charset="0"/>
              <a:buChar char="•"/>
            </a:pPr>
            <a:r>
              <a:rPr lang="en-US" altLang="en-US" sz="1800" dirty="0">
                <a:solidFill>
                  <a:schemeClr val="tx1"/>
                </a:solidFill>
                <a:latin typeface="Neue Haas Grotesk Display Pro 6" panose="020B0504020202020204"/>
              </a:rPr>
              <a:t>Determined at the time of application, at repayment, or based on your total borrowed amount – check with your lender on your options</a:t>
            </a:r>
          </a:p>
          <a:p>
            <a:pPr>
              <a:buFont typeface="Arial" panose="020B0604020202020204" pitchFamily="34" charset="0"/>
              <a:buChar char="•"/>
            </a:pPr>
            <a:r>
              <a:rPr lang="en-US" altLang="en-US" sz="1800" dirty="0">
                <a:solidFill>
                  <a:schemeClr val="tx1"/>
                </a:solidFill>
                <a:latin typeface="Neue Haas Grotesk Display Pro 6" panose="020B0504020202020204"/>
              </a:rPr>
              <a:t>6-month grace period </a:t>
            </a:r>
          </a:p>
          <a:p>
            <a:pPr>
              <a:buFont typeface="Arial" panose="020B0604020202020204" pitchFamily="34" charset="0"/>
              <a:buChar char="•"/>
            </a:pPr>
            <a:r>
              <a:rPr lang="en-US" altLang="en-US" sz="1800" dirty="0">
                <a:solidFill>
                  <a:schemeClr val="tx1"/>
                </a:solidFill>
                <a:latin typeface="Neue Haas Grotesk Display Pro 6" panose="020B0504020202020204"/>
              </a:rPr>
              <a:t>Managing variable rate private loans</a:t>
            </a:r>
          </a:p>
          <a:p>
            <a:pPr lvl="2">
              <a:buFont typeface="Arial" panose="020B0604020202020204" pitchFamily="34" charset="0"/>
              <a:buChar char="•"/>
            </a:pPr>
            <a:r>
              <a:rPr lang="en-US" altLang="en-US" sz="1800" dirty="0">
                <a:solidFill>
                  <a:schemeClr val="tx1"/>
                </a:solidFill>
                <a:latin typeface="Neue Haas Grotesk Display Pro 6" panose="020B0504020202020204"/>
              </a:rPr>
              <a:t>Payment amounts can change monthly, quarterly, or annually, depending on the loan terms </a:t>
            </a:r>
          </a:p>
          <a:p>
            <a:pPr lvl="2">
              <a:buFont typeface="Arial" panose="020B0604020202020204" pitchFamily="34" charset="0"/>
              <a:buChar char="•"/>
            </a:pPr>
            <a:r>
              <a:rPr lang="en-US" altLang="en-US" sz="1800" dirty="0">
                <a:solidFill>
                  <a:schemeClr val="tx1"/>
                </a:solidFill>
                <a:latin typeface="Neue Haas Grotesk Display Pro 6" panose="020B0504020202020204"/>
              </a:rPr>
              <a:t>Harder to forecast</a:t>
            </a:r>
          </a:p>
          <a:p>
            <a:pPr lvl="3">
              <a:buFont typeface="Arial" panose="020B0604020202020204" pitchFamily="34" charset="0"/>
              <a:buChar char="•"/>
            </a:pPr>
            <a:r>
              <a:rPr lang="en-US" altLang="en-US" dirty="0">
                <a:solidFill>
                  <a:schemeClr val="tx1"/>
                </a:solidFill>
                <a:latin typeface="Neue Haas Grotesk Display Pro 6" panose="020B0504020202020204"/>
              </a:rPr>
              <a:t>Requires more careful budgeting</a:t>
            </a:r>
          </a:p>
          <a:p>
            <a:pPr lvl="3">
              <a:buFont typeface="Arial" panose="020B0604020202020204" pitchFamily="34" charset="0"/>
              <a:buChar char="•"/>
            </a:pPr>
            <a:r>
              <a:rPr lang="en-US" altLang="en-US" dirty="0">
                <a:solidFill>
                  <a:schemeClr val="tx1"/>
                </a:solidFill>
                <a:latin typeface="Neue Haas Grotesk Display Pro 6" panose="020B0504020202020204"/>
              </a:rPr>
              <a:t>Example below assumes a $36,500 original principal and 10-year repayment</a:t>
            </a:r>
          </a:p>
          <a:p>
            <a:pPr lvl="3">
              <a:buFont typeface="Arial" panose="020B0604020202020204" pitchFamily="34" charset="0"/>
              <a:buChar char="•"/>
            </a:pPr>
            <a:endParaRPr lang="en-US" altLang="en-US" dirty="0">
              <a:solidFill>
                <a:schemeClr val="tx1"/>
              </a:solidFill>
              <a:latin typeface="Neue Haas Grotesk Display Pro 6" panose="020B0504020202020204"/>
            </a:endParaRPr>
          </a:p>
          <a:p>
            <a:pPr lvl="3">
              <a:buFont typeface="Arial" panose="020B0604020202020204" pitchFamily="34" charset="0"/>
              <a:buChar char="•"/>
            </a:pPr>
            <a:endParaRPr lang="en-US" altLang="en-US" dirty="0">
              <a:solidFill>
                <a:schemeClr val="tx1"/>
              </a:solidFill>
              <a:latin typeface="Neue Haas Grotesk Display Pro 6" panose="020B0504020202020204"/>
            </a:endParaRPr>
          </a:p>
          <a:p>
            <a:pPr lvl="3">
              <a:buFont typeface="Arial" panose="020B0604020202020204" pitchFamily="34" charset="0"/>
              <a:buChar char="•"/>
            </a:pPr>
            <a:endParaRPr lang="en-US" altLang="en-US" dirty="0">
              <a:solidFill>
                <a:schemeClr val="tx1"/>
              </a:solidFill>
              <a:latin typeface="Neue Haas Grotesk Display Pro 6" panose="020B0504020202020204"/>
            </a:endParaRPr>
          </a:p>
          <a:p>
            <a:pPr lvl="3">
              <a:buFont typeface="Arial" panose="020B0604020202020204" pitchFamily="34" charset="0"/>
              <a:buChar char="•"/>
            </a:pPr>
            <a:endParaRPr lang="en-US" altLang="en-US" dirty="0">
              <a:solidFill>
                <a:schemeClr val="tx1"/>
              </a:solidFill>
              <a:latin typeface="Neue Haas Grotesk Display Pro 6" panose="020B0504020202020204"/>
            </a:endParaRPr>
          </a:p>
          <a:p>
            <a:pPr lvl="3">
              <a:buFont typeface="Arial" panose="020B0604020202020204" pitchFamily="34" charset="0"/>
              <a:buChar char="•"/>
            </a:pPr>
            <a:endParaRPr lang="en-US" altLang="en-US" dirty="0">
              <a:solidFill>
                <a:schemeClr val="tx1"/>
              </a:solidFill>
              <a:latin typeface="Neue Haas Grotesk Display Pro 6" panose="020B0504020202020204"/>
            </a:endParaRPr>
          </a:p>
          <a:p>
            <a:pPr lvl="3">
              <a:buFont typeface="Arial" panose="020B0604020202020204" pitchFamily="34" charset="0"/>
              <a:buChar char="•"/>
            </a:pPr>
            <a:endParaRPr lang="en-US" altLang="en-US" dirty="0">
              <a:solidFill>
                <a:schemeClr val="tx1"/>
              </a:solidFill>
              <a:latin typeface="Neue Haas Grotesk Display Pro 6" panose="020B0504020202020204"/>
            </a:endParaRPr>
          </a:p>
          <a:p>
            <a:pPr lvl="3">
              <a:buFont typeface="Arial" panose="020B0604020202020204" pitchFamily="34" charset="0"/>
              <a:buChar char="•"/>
            </a:pPr>
            <a:endParaRPr lang="en-US" altLang="en-US" dirty="0">
              <a:solidFill>
                <a:schemeClr val="tx1"/>
              </a:solidFill>
              <a:latin typeface="Neue Haas Grotesk Display Pro 6" panose="020B0504020202020204"/>
            </a:endParaRPr>
          </a:p>
          <a:p>
            <a:pPr lvl="3">
              <a:buFont typeface="Arial" panose="020B0604020202020204" pitchFamily="34" charset="0"/>
              <a:buChar char="•"/>
            </a:pPr>
            <a:endParaRPr lang="en-US" altLang="en-US" dirty="0">
              <a:solidFill>
                <a:schemeClr val="tx1"/>
              </a:solidFill>
              <a:latin typeface="Neue Haas Grotesk Display Pro 6" panose="020B0504020202020204"/>
            </a:endParaRPr>
          </a:p>
          <a:p>
            <a:pPr lvl="1">
              <a:buFont typeface="Arial" panose="020B0604020202020204" pitchFamily="34" charset="0"/>
              <a:buChar char="•"/>
            </a:pPr>
            <a:endParaRPr lang="en-US" altLang="en-US" sz="1800" dirty="0">
              <a:solidFill>
                <a:schemeClr val="tx1"/>
              </a:solidFill>
              <a:latin typeface="Neue Haas Grotesk Display Pro 6" panose="020B0504020202020204"/>
            </a:endParaRPr>
          </a:p>
          <a:p>
            <a:pPr lvl="1">
              <a:buFont typeface="Arial" panose="020B0604020202020204" pitchFamily="34" charset="0"/>
              <a:buChar char="•"/>
            </a:pPr>
            <a:endParaRPr lang="en-US" altLang="en-US" sz="1800" dirty="0">
              <a:solidFill>
                <a:schemeClr val="tx1"/>
              </a:solidFill>
              <a:latin typeface="Neue Haas Grotesk Display Pro 6" panose="020B0504020202020204"/>
            </a:endParaRPr>
          </a:p>
          <a:p>
            <a:pPr lvl="1">
              <a:buFont typeface="Arial" panose="020B0604020202020204" pitchFamily="34" charset="0"/>
              <a:buChar char="•"/>
            </a:pPr>
            <a:endParaRPr lang="en-US" altLang="en-US" sz="1800" dirty="0">
              <a:solidFill>
                <a:schemeClr val="tx1"/>
              </a:solidFill>
              <a:latin typeface="Neue Haas Grotesk Display Pro 6" panose="020B0504020202020204"/>
            </a:endParaRPr>
          </a:p>
          <a:p>
            <a:pPr lvl="1">
              <a:buFont typeface="Arial" panose="020B0604020202020204" pitchFamily="34" charset="0"/>
              <a:buChar char="•"/>
            </a:pPr>
            <a:endParaRPr lang="en-US" altLang="en-US" sz="1800" dirty="0">
              <a:solidFill>
                <a:schemeClr val="tx1"/>
              </a:solidFill>
              <a:latin typeface="Neue Haas Grotesk Display Pro 6" panose="020B0504020202020204"/>
            </a:endParaRPr>
          </a:p>
          <a:p>
            <a:pPr lvl="1">
              <a:buFont typeface="Arial" panose="020B0604020202020204" pitchFamily="34" charset="0"/>
              <a:buChar char="•"/>
            </a:pPr>
            <a:endParaRPr lang="en-US" altLang="en-US" sz="1800" dirty="0">
              <a:solidFill>
                <a:schemeClr val="tx1"/>
              </a:solidFill>
              <a:latin typeface="Neue Haas Grotesk Display Pro 6" panose="020B0504020202020204"/>
            </a:endParaRPr>
          </a:p>
          <a:p>
            <a:pPr lvl="1">
              <a:buFont typeface="Arial" panose="020B0604020202020204" pitchFamily="34" charset="0"/>
              <a:buChar char="•"/>
            </a:pPr>
            <a:endParaRPr lang="en-US" altLang="en-US" sz="1800" dirty="0">
              <a:solidFill>
                <a:schemeClr val="tx1"/>
              </a:solidFill>
              <a:latin typeface="Neue Haas Grotesk Display Pro 6" panose="020B0504020202020204"/>
            </a:endParaRPr>
          </a:p>
          <a:p>
            <a:pPr lvl="1">
              <a:buFont typeface="Arial" panose="020B0604020202020204" pitchFamily="34" charset="0"/>
              <a:buChar char="•"/>
            </a:pPr>
            <a:endParaRPr lang="en-US" altLang="en-US" sz="1800" dirty="0">
              <a:solidFill>
                <a:schemeClr val="tx1"/>
              </a:solidFill>
              <a:latin typeface="Neue Haas Grotesk Display Pro 6" panose="020B0504020202020204"/>
            </a:endParaRPr>
          </a:p>
          <a:p>
            <a:pPr lvl="1">
              <a:buFont typeface="Arial" panose="020B0604020202020204" pitchFamily="34" charset="0"/>
              <a:buChar char="•"/>
            </a:pPr>
            <a:endParaRPr lang="en-US" altLang="en-US" sz="1800" dirty="0">
              <a:solidFill>
                <a:schemeClr val="tx1"/>
              </a:solidFill>
              <a:latin typeface="Neue Haas Grotesk Display Pro 6" panose="020B0504020202020204"/>
            </a:endParaRPr>
          </a:p>
          <a:p>
            <a:pPr lvl="1">
              <a:buFont typeface="Arial" panose="020B0604020202020204" pitchFamily="34" charset="0"/>
              <a:buChar char="•"/>
            </a:pPr>
            <a:endParaRPr lang="en-US" altLang="en-US" sz="1800" dirty="0">
              <a:solidFill>
                <a:schemeClr val="tx1"/>
              </a:solidFill>
              <a:latin typeface="Neue Haas Grotesk Display Pro 6" panose="020B0504020202020204"/>
            </a:endParaRPr>
          </a:p>
          <a:p>
            <a:pPr lvl="1">
              <a:buFont typeface="Arial" panose="020B0604020202020204" pitchFamily="34" charset="0"/>
              <a:buChar char="•"/>
            </a:pPr>
            <a:endParaRPr lang="en-US" altLang="en-US" sz="1800" dirty="0">
              <a:solidFill>
                <a:schemeClr val="tx1"/>
              </a:solidFill>
              <a:latin typeface="Neue Haas Grotesk Display Pro 6" panose="020B0504020202020204"/>
            </a:endParaRPr>
          </a:p>
          <a:p>
            <a:pPr>
              <a:buFont typeface="Arial" panose="020B0604020202020204" pitchFamily="34" charset="0"/>
              <a:buChar char="•"/>
            </a:pPr>
            <a:r>
              <a:rPr lang="en-US" altLang="en-US" sz="1800" dirty="0">
                <a:solidFill>
                  <a:schemeClr val="tx1"/>
                </a:solidFill>
                <a:latin typeface="Neue Haas Grotesk Display Pro 6" panose="020B0504020202020204"/>
              </a:rPr>
              <a:t>Extending your Federal loan repayment out to 25 years can help with lowering monthly payments which can offer more funds to focus on repaying higher, variable rate private loans</a:t>
            </a:r>
          </a:p>
          <a:p>
            <a:pPr>
              <a:buFont typeface="Arial" panose="020B0604020202020204" pitchFamily="34" charset="0"/>
              <a:buChar char="•"/>
            </a:pPr>
            <a:r>
              <a:rPr lang="en-US" altLang="en-US" sz="1800" dirty="0">
                <a:solidFill>
                  <a:schemeClr val="tx1"/>
                </a:solidFill>
                <a:latin typeface="Neue Haas Grotesk Display Pro 6" panose="020B0504020202020204"/>
              </a:rPr>
              <a:t>Should I consider private loan refinancing to get a fixed interest rate?</a:t>
            </a:r>
          </a:p>
          <a:p>
            <a:endParaRPr lang="en-US" sz="1800" dirty="0">
              <a:solidFill>
                <a:schemeClr val="tx1"/>
              </a:solidFill>
              <a:latin typeface="Neue Haas Grotesk Display Pro 6" panose="020B0504020202020204"/>
            </a:endParaRPr>
          </a:p>
        </p:txBody>
      </p:sp>
      <p:graphicFrame>
        <p:nvGraphicFramePr>
          <p:cNvPr id="10" name="Table 9"/>
          <p:cNvGraphicFramePr>
            <a:graphicFrameLocks noGrp="1"/>
          </p:cNvGraphicFramePr>
          <p:nvPr>
            <p:extLst>
              <p:ext uri="{D42A27DB-BD31-4B8C-83A1-F6EECF244321}">
                <p14:modId xmlns:p14="http://schemas.microsoft.com/office/powerpoint/2010/main" val="1654004631"/>
              </p:ext>
            </p:extLst>
          </p:nvPr>
        </p:nvGraphicFramePr>
        <p:xfrm>
          <a:off x="2264087" y="4922797"/>
          <a:ext cx="5564092" cy="1676400"/>
        </p:xfrm>
        <a:graphic>
          <a:graphicData uri="http://schemas.openxmlformats.org/drawingml/2006/table">
            <a:tbl>
              <a:tblPr firstRow="1" bandRow="1">
                <a:tableStyleId>{5C22544A-7EE6-4342-B048-85BDC9FD1C3A}</a:tableStyleId>
              </a:tblPr>
              <a:tblGrid>
                <a:gridCol w="2782046">
                  <a:extLst>
                    <a:ext uri="{9D8B030D-6E8A-4147-A177-3AD203B41FA5}">
                      <a16:colId xmlns:a16="http://schemas.microsoft.com/office/drawing/2014/main" val="20000"/>
                    </a:ext>
                  </a:extLst>
                </a:gridCol>
                <a:gridCol w="2782046">
                  <a:extLst>
                    <a:ext uri="{9D8B030D-6E8A-4147-A177-3AD203B41FA5}">
                      <a16:colId xmlns:a16="http://schemas.microsoft.com/office/drawing/2014/main" val="20001"/>
                    </a:ext>
                  </a:extLst>
                </a:gridCol>
              </a:tblGrid>
              <a:tr h="298938">
                <a:tc>
                  <a:txBody>
                    <a:bodyPr/>
                    <a:lstStyle/>
                    <a:p>
                      <a:pPr algn="ctr"/>
                      <a:r>
                        <a:rPr lang="en-US" sz="1600" baseline="0" dirty="0">
                          <a:solidFill>
                            <a:schemeClr val="tx1"/>
                          </a:solidFill>
                          <a:latin typeface="Neue Haas Grotesk Display Pro 6" panose="020B0504020202020204"/>
                        </a:rPr>
                        <a:t>Interest Rate</a:t>
                      </a:r>
                      <a:endParaRPr lang="en-US" sz="1600" dirty="0">
                        <a:solidFill>
                          <a:schemeClr val="tx1"/>
                        </a:solidFill>
                        <a:latin typeface="Neue Haas Grotesk Display Pro 6" panose="020B0504020202020204"/>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solidFill>
                            <a:schemeClr val="tx1"/>
                          </a:solidFill>
                          <a:latin typeface="Neue Haas Grotesk Display Pro 6" panose="020B0504020202020204"/>
                        </a:rPr>
                        <a:t>Monthly Payment Amount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05209">
                <a:tc>
                  <a:txBody>
                    <a:bodyPr/>
                    <a:lstStyle/>
                    <a:p>
                      <a:pPr algn="ctr"/>
                      <a:r>
                        <a:rPr lang="en-US" sz="1600" dirty="0">
                          <a:latin typeface="Neue Haas Grotesk Display Pro 6" panose="020B0504020202020204"/>
                        </a:rPr>
                        <a:t>3.25%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latin typeface="Neue Haas Grotesk Display Pro 6" panose="020B0504020202020204"/>
                        </a:rPr>
                        <a:t>$369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05209">
                <a:tc>
                  <a:txBody>
                    <a:bodyPr/>
                    <a:lstStyle/>
                    <a:p>
                      <a:pPr algn="ctr"/>
                      <a:r>
                        <a:rPr lang="en-US" sz="1600" dirty="0">
                          <a:latin typeface="Neue Haas Grotesk Display Pro 6" panose="020B0504020202020204"/>
                        </a:rPr>
                        <a:t>5.25%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latin typeface="Neue Haas Grotesk Display Pro 6" panose="020B0504020202020204"/>
                        </a:rPr>
                        <a:t>$413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05209">
                <a:tc>
                  <a:txBody>
                    <a:bodyPr/>
                    <a:lstStyle/>
                    <a:p>
                      <a:pPr algn="ctr"/>
                      <a:r>
                        <a:rPr lang="en-US" sz="1600" dirty="0">
                          <a:latin typeface="Neue Haas Grotesk Display Pro 6" panose="020B0504020202020204"/>
                        </a:rPr>
                        <a:t>7.25%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latin typeface="Neue Haas Grotesk Display Pro 6" panose="020B0504020202020204"/>
                        </a:rPr>
                        <a:t>$461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05209">
                <a:tc>
                  <a:txBody>
                    <a:bodyPr/>
                    <a:lstStyle/>
                    <a:p>
                      <a:pPr algn="ctr"/>
                      <a:r>
                        <a:rPr lang="en-US" sz="1600" dirty="0">
                          <a:latin typeface="Neue Haas Grotesk Display Pro 6" panose="020B0504020202020204"/>
                        </a:rPr>
                        <a:t>9.25%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latin typeface="Neue Haas Grotesk Display Pro 6" panose="020B0504020202020204"/>
                        </a:rPr>
                        <a:t>$512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94337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521494" y="241538"/>
            <a:ext cx="10637573" cy="594810"/>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solidFill>
                  <a:schemeClr val="tx1"/>
                </a:solidFill>
              </a:rPr>
              <a:t>No Cosigner Loans: Repayment Options</a:t>
            </a:r>
          </a:p>
        </p:txBody>
      </p:sp>
      <p:sp>
        <p:nvSpPr>
          <p:cNvPr id="7" name="Content Placeholder 2"/>
          <p:cNvSpPr txBox="1">
            <a:spLocks/>
          </p:cNvSpPr>
          <p:nvPr/>
        </p:nvSpPr>
        <p:spPr>
          <a:xfrm>
            <a:off x="521494" y="1215860"/>
            <a:ext cx="10976239" cy="4499140"/>
          </a:xfrm>
          <a:prstGeom prst="rect">
            <a:avLst/>
          </a:prstGeom>
        </p:spPr>
        <p:txBody>
          <a:bodyPr>
            <a:normAutofit/>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tx1"/>
                </a:solidFill>
              </a:rPr>
              <a:t>Prodigy – </a:t>
            </a:r>
            <a:r>
              <a:rPr lang="en-US" dirty="0">
                <a:solidFill>
                  <a:schemeClr val="tx1"/>
                </a:solidFill>
                <a:hlinkClick r:id="rId3"/>
              </a:rPr>
              <a:t>prodigyfinance.com</a:t>
            </a:r>
            <a:endParaRPr lang="en-US" dirty="0">
              <a:solidFill>
                <a:schemeClr val="tx1"/>
              </a:solidFill>
            </a:endParaRPr>
          </a:p>
          <a:p>
            <a:pPr lvl="1"/>
            <a:r>
              <a:rPr lang="en-US" dirty="0">
                <a:solidFill>
                  <a:schemeClr val="tx1"/>
                </a:solidFill>
              </a:rPr>
              <a:t>Payment options include auto-debit from a U.S. bank account, wire transfer, </a:t>
            </a:r>
            <a:r>
              <a:rPr lang="en-US" dirty="0" err="1">
                <a:solidFill>
                  <a:schemeClr val="tx1"/>
                </a:solidFill>
              </a:rPr>
              <a:t>FlyWire</a:t>
            </a:r>
            <a:r>
              <a:rPr lang="en-US" dirty="0">
                <a:solidFill>
                  <a:schemeClr val="tx1"/>
                </a:solidFill>
              </a:rPr>
              <a:t>, or Wise</a:t>
            </a:r>
          </a:p>
          <a:p>
            <a:pPr lvl="1"/>
            <a:endParaRPr lang="en-US" dirty="0">
              <a:solidFill>
                <a:schemeClr val="tx1"/>
              </a:solidFill>
            </a:endParaRPr>
          </a:p>
          <a:p>
            <a:r>
              <a:rPr lang="en-US" dirty="0">
                <a:solidFill>
                  <a:schemeClr val="tx1"/>
                </a:solidFill>
              </a:rPr>
              <a:t>MPOWER – </a:t>
            </a:r>
            <a:r>
              <a:rPr lang="en-US" dirty="0">
                <a:solidFill>
                  <a:schemeClr val="tx1"/>
                </a:solidFill>
                <a:hlinkClick r:id="rId4"/>
              </a:rPr>
              <a:t>mpowerfinancing.com</a:t>
            </a:r>
            <a:endParaRPr lang="en-US" dirty="0">
              <a:solidFill>
                <a:schemeClr val="tx1"/>
              </a:solidFill>
            </a:endParaRPr>
          </a:p>
          <a:p>
            <a:pPr lvl="1"/>
            <a:r>
              <a:rPr lang="en-US" dirty="0">
                <a:solidFill>
                  <a:schemeClr val="tx1"/>
                </a:solidFill>
              </a:rPr>
              <a:t>Payment options include electronic through your MPOWER account or international money transfer</a:t>
            </a:r>
          </a:p>
        </p:txBody>
      </p:sp>
    </p:spTree>
    <p:extLst>
      <p:ext uri="{BB962C8B-B14F-4D97-AF65-F5344CB8AC3E}">
        <p14:creationId xmlns:p14="http://schemas.microsoft.com/office/powerpoint/2010/main" val="3727846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idx="4294967295"/>
          </p:nvPr>
        </p:nvSpPr>
        <p:spPr>
          <a:xfrm>
            <a:off x="457200" y="274638"/>
            <a:ext cx="8229600" cy="524352"/>
          </a:xfrm>
        </p:spPr>
        <p:txBody>
          <a:bodyPr>
            <a:noAutofit/>
          </a:bodyPr>
          <a:lstStyle/>
          <a:p>
            <a:r>
              <a:rPr lang="en-US" sz="4200" dirty="0">
                <a:solidFill>
                  <a:schemeClr val="tx1"/>
                </a:solidFill>
              </a:rPr>
              <a:t>Strategies for Repayment</a:t>
            </a:r>
          </a:p>
        </p:txBody>
      </p:sp>
      <p:sp>
        <p:nvSpPr>
          <p:cNvPr id="7" name="Content Placeholder 2"/>
          <p:cNvSpPr txBox="1">
            <a:spLocks/>
          </p:cNvSpPr>
          <p:nvPr/>
        </p:nvSpPr>
        <p:spPr>
          <a:xfrm>
            <a:off x="457200" y="1219200"/>
            <a:ext cx="8229600" cy="4908645"/>
          </a:xfrm>
          <a:prstGeom prst="rect">
            <a:avLst/>
          </a:prstGeom>
        </p:spPr>
        <p:txBody>
          <a:bodyPr>
            <a:normAutofit lnSpcReduction="10000"/>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System Font Regular"/>
              <a:buNone/>
            </a:pPr>
            <a:r>
              <a:rPr lang="en-US" altLang="en-US" sz="2800" dirty="0">
                <a:solidFill>
                  <a:schemeClr val="tx1"/>
                </a:solidFill>
              </a:rPr>
              <a:t>Private Loan Refinancing</a:t>
            </a:r>
          </a:p>
          <a:p>
            <a:pPr>
              <a:buFont typeface="Arial" panose="020B0604020202020204" pitchFamily="34" charset="0"/>
              <a:buChar char="•"/>
            </a:pPr>
            <a:r>
              <a:rPr lang="en-US" altLang="en-US" sz="2600" dirty="0">
                <a:solidFill>
                  <a:schemeClr val="tx1"/>
                </a:solidFill>
              </a:rPr>
              <a:t>Several lenders have come to market with a refinance loan.  This loan is a private loan and unrelated to the federal loan consolidation product.</a:t>
            </a:r>
          </a:p>
          <a:p>
            <a:pPr>
              <a:buFont typeface="Arial" panose="020B0604020202020204" pitchFamily="34" charset="0"/>
              <a:buChar char="•"/>
            </a:pPr>
            <a:r>
              <a:rPr lang="en-US" altLang="en-US" sz="2600" dirty="0">
                <a:solidFill>
                  <a:schemeClr val="tx1"/>
                </a:solidFill>
              </a:rPr>
              <a:t>Borrowers who need flexible repayment options, are considering careers in public service or non-profit, or who are not comfortable with the uncertainty of borrowing through a start-up should </a:t>
            </a:r>
            <a:r>
              <a:rPr lang="en-US" altLang="en-US" sz="2600" b="1" i="1" u="sng" dirty="0">
                <a:solidFill>
                  <a:schemeClr val="tx1"/>
                </a:solidFill>
              </a:rPr>
              <a:t>not</a:t>
            </a:r>
            <a:r>
              <a:rPr lang="en-US" altLang="en-US" sz="2600" dirty="0">
                <a:solidFill>
                  <a:schemeClr val="tx1"/>
                </a:solidFill>
              </a:rPr>
              <a:t> consider this loan product.</a:t>
            </a:r>
          </a:p>
          <a:p>
            <a:pPr>
              <a:buFont typeface="Arial" panose="020B0604020202020204" pitchFamily="34" charset="0"/>
              <a:buChar char="•"/>
            </a:pPr>
            <a:r>
              <a:rPr lang="en-US" altLang="en-US" sz="2600" dirty="0">
                <a:solidFill>
                  <a:schemeClr val="tx1"/>
                </a:solidFill>
              </a:rPr>
              <a:t>This loan product is likely only beneficial to those who plan to repay their loans quickly, have no worries related to unemployment or economic hardship, or who will never need a repayment plan to coincide with their income levels.</a:t>
            </a:r>
          </a:p>
          <a:p>
            <a:endParaRPr lang="en-US" dirty="0">
              <a:solidFill>
                <a:schemeClr val="tx1"/>
              </a:solidFill>
            </a:endParaRPr>
          </a:p>
        </p:txBody>
      </p:sp>
    </p:spTree>
    <p:extLst>
      <p:ext uri="{BB962C8B-B14F-4D97-AF65-F5344CB8AC3E}">
        <p14:creationId xmlns:p14="http://schemas.microsoft.com/office/powerpoint/2010/main" val="2688543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idx="4294967295"/>
          </p:nvPr>
        </p:nvSpPr>
        <p:spPr>
          <a:xfrm>
            <a:off x="457200" y="274638"/>
            <a:ext cx="8229600" cy="524352"/>
          </a:xfrm>
        </p:spPr>
        <p:txBody>
          <a:bodyPr>
            <a:noAutofit/>
          </a:bodyPr>
          <a:lstStyle/>
          <a:p>
            <a:r>
              <a:rPr lang="en-US" sz="4200" dirty="0">
                <a:solidFill>
                  <a:schemeClr val="tx1"/>
                </a:solidFill>
              </a:rPr>
              <a:t>Strategies for Repayment</a:t>
            </a:r>
          </a:p>
        </p:txBody>
      </p:sp>
      <p:sp>
        <p:nvSpPr>
          <p:cNvPr id="7" name="Content Placeholder 2"/>
          <p:cNvSpPr txBox="1">
            <a:spLocks/>
          </p:cNvSpPr>
          <p:nvPr/>
        </p:nvSpPr>
        <p:spPr>
          <a:xfrm>
            <a:off x="457200" y="1219200"/>
            <a:ext cx="8229600" cy="4721755"/>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System Font Regular"/>
              <a:buNone/>
            </a:pPr>
            <a:r>
              <a:rPr lang="en-US" altLang="en-US" sz="2800" dirty="0">
                <a:solidFill>
                  <a:schemeClr val="tx1"/>
                </a:solidFill>
              </a:rPr>
              <a:t>Private Loan Refinancing – Additional Considerations</a:t>
            </a:r>
          </a:p>
          <a:p>
            <a:pPr>
              <a:buFont typeface="Arial" panose="020B0604020202020204" pitchFamily="34" charset="0"/>
              <a:buChar char="•"/>
            </a:pPr>
            <a:r>
              <a:rPr lang="en-US" altLang="en-US" sz="2600" dirty="0">
                <a:solidFill>
                  <a:schemeClr val="tx1"/>
                </a:solidFill>
              </a:rPr>
              <a:t>If you are planning to apply for a mortgage, the ability to lower your required monthly payment by extending your repayment plan under the federal loan program may be beneficial </a:t>
            </a:r>
          </a:p>
          <a:p>
            <a:pPr lvl="1">
              <a:buFont typeface="Arial" panose="020B0604020202020204" pitchFamily="34" charset="0"/>
              <a:buChar char="•"/>
            </a:pPr>
            <a:r>
              <a:rPr lang="en-US" altLang="en-US" dirty="0">
                <a:solidFill>
                  <a:schemeClr val="tx1"/>
                </a:solidFill>
              </a:rPr>
              <a:t>Underwriters consider your </a:t>
            </a:r>
            <a:r>
              <a:rPr lang="en-US" altLang="en-US" u="sng" dirty="0">
                <a:solidFill>
                  <a:schemeClr val="tx1"/>
                </a:solidFill>
              </a:rPr>
              <a:t>monthly</a:t>
            </a:r>
            <a:r>
              <a:rPr lang="en-US" altLang="en-US" dirty="0">
                <a:solidFill>
                  <a:schemeClr val="tx1"/>
                </a:solidFill>
              </a:rPr>
              <a:t> debt-to-income in determining how much you can afford in a mortgage</a:t>
            </a:r>
          </a:p>
          <a:p>
            <a:pPr>
              <a:buFont typeface="Arial" panose="020B0604020202020204" pitchFamily="34" charset="0"/>
              <a:buChar char="•"/>
            </a:pPr>
            <a:r>
              <a:rPr lang="en-US" altLang="en-US" sz="2600" dirty="0">
                <a:solidFill>
                  <a:schemeClr val="tx1"/>
                </a:solidFill>
              </a:rPr>
              <a:t>There is no ability to refinance </a:t>
            </a:r>
            <a:r>
              <a:rPr lang="en-US" altLang="en-US" sz="2600" i="1" dirty="0">
                <a:solidFill>
                  <a:schemeClr val="tx1"/>
                </a:solidFill>
              </a:rPr>
              <a:t>back</a:t>
            </a:r>
            <a:r>
              <a:rPr lang="en-US" altLang="en-US" sz="2600" dirty="0">
                <a:solidFill>
                  <a:schemeClr val="tx1"/>
                </a:solidFill>
              </a:rPr>
              <a:t> into the federal loan program – once you </a:t>
            </a:r>
            <a:r>
              <a:rPr lang="en-US" altLang="en-US" sz="2600" dirty="0" err="1">
                <a:solidFill>
                  <a:schemeClr val="tx1"/>
                </a:solidFill>
              </a:rPr>
              <a:t>refi</a:t>
            </a:r>
            <a:r>
              <a:rPr lang="en-US" altLang="en-US" sz="2600" dirty="0">
                <a:solidFill>
                  <a:schemeClr val="tx1"/>
                </a:solidFill>
              </a:rPr>
              <a:t> into a private loan you forfeit all of the benefits associated with the federal loan program for the loans you have refinanced</a:t>
            </a:r>
          </a:p>
          <a:p>
            <a:pPr lvl="1">
              <a:buFont typeface="Arial" panose="020B0604020202020204" pitchFamily="34" charset="0"/>
              <a:buChar char="•"/>
            </a:pPr>
            <a:r>
              <a:rPr lang="en-US" altLang="en-US" dirty="0">
                <a:solidFill>
                  <a:schemeClr val="tx1"/>
                </a:solidFill>
              </a:rPr>
              <a:t>Additional consideration should be given to the timing of refinancing given the current 0% interest rate on federal loans effective until August 31</a:t>
            </a:r>
          </a:p>
          <a:p>
            <a:endParaRPr lang="en-US" dirty="0">
              <a:solidFill>
                <a:schemeClr val="tx1"/>
              </a:solidFill>
            </a:endParaRPr>
          </a:p>
        </p:txBody>
      </p:sp>
    </p:spTree>
    <p:extLst>
      <p:ext uri="{BB962C8B-B14F-4D97-AF65-F5344CB8AC3E}">
        <p14:creationId xmlns:p14="http://schemas.microsoft.com/office/powerpoint/2010/main" val="4279723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274638"/>
            <a:ext cx="8229600" cy="568741"/>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altLang="en-US" sz="4200" dirty="0">
                <a:solidFill>
                  <a:schemeClr val="tx1"/>
                </a:solidFill>
              </a:rPr>
              <a:t>Prepayment Consideration…</a:t>
            </a:r>
          </a:p>
        </p:txBody>
      </p:sp>
      <p:sp>
        <p:nvSpPr>
          <p:cNvPr id="9" name="Oval Callout 8"/>
          <p:cNvSpPr/>
          <p:nvPr/>
        </p:nvSpPr>
        <p:spPr>
          <a:xfrm>
            <a:off x="6129866" y="1072984"/>
            <a:ext cx="3703451" cy="1813934"/>
          </a:xfrm>
          <a:prstGeom prst="wedgeEllipseCallout">
            <a:avLst/>
          </a:prstGeom>
        </p:spPr>
        <p:style>
          <a:lnRef idx="1">
            <a:schemeClr val="accent1"/>
          </a:lnRef>
          <a:fillRef idx="3">
            <a:schemeClr val="accent1"/>
          </a:fillRef>
          <a:effectRef idx="2">
            <a:schemeClr val="accent1"/>
          </a:effectRef>
          <a:fontRef idx="minor">
            <a:schemeClr val="lt1"/>
          </a:fontRef>
        </p:style>
        <p:txBody>
          <a:bodyPr rtlCol="0" anchor="ctr"/>
          <a:lstStyle/>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dirty="0">
                <a:ln>
                  <a:noFill/>
                </a:ln>
                <a:solidFill>
                  <a:prstClr val="white"/>
                </a:solidFill>
                <a:effectLst/>
                <a:uLnTx/>
                <a:uFillTx/>
                <a:latin typeface="Neue Haas Grotesk Display Pro 6" panose="020B0504020202020204"/>
              </a:rPr>
              <a:t>Do you have an established emergency fund?</a:t>
            </a:r>
          </a:p>
        </p:txBody>
      </p:sp>
      <p:sp>
        <p:nvSpPr>
          <p:cNvPr id="10" name="Oval Callout 9"/>
          <p:cNvSpPr/>
          <p:nvPr/>
        </p:nvSpPr>
        <p:spPr>
          <a:xfrm flipH="1">
            <a:off x="2067516" y="1020945"/>
            <a:ext cx="3557239" cy="1865973"/>
          </a:xfrm>
          <a:prstGeom prst="wedgeEllipseCallout">
            <a:avLst/>
          </a:prstGeom>
        </p:spPr>
        <p:style>
          <a:lnRef idx="1">
            <a:schemeClr val="accent1"/>
          </a:lnRef>
          <a:fillRef idx="3">
            <a:schemeClr val="accent1"/>
          </a:fillRef>
          <a:effectRef idx="2">
            <a:schemeClr val="accent1"/>
          </a:effectRef>
          <a:fontRef idx="minor">
            <a:schemeClr val="lt1"/>
          </a:fontRef>
        </p:style>
        <p:txBody>
          <a:bodyPr rtlCol="0" anchor="ctr"/>
          <a:lstStyle/>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dirty="0">
                <a:ln>
                  <a:noFill/>
                </a:ln>
                <a:solidFill>
                  <a:prstClr val="white"/>
                </a:solidFill>
                <a:effectLst/>
                <a:uLnTx/>
                <a:uFillTx/>
                <a:latin typeface="Neue Haas Grotesk Display Pro 6" panose="020B0504020202020204"/>
              </a:rPr>
              <a:t>Should I focus on prepayment?</a:t>
            </a:r>
          </a:p>
        </p:txBody>
      </p:sp>
      <p:sp>
        <p:nvSpPr>
          <p:cNvPr id="11" name="TextBox 10"/>
          <p:cNvSpPr txBox="1"/>
          <p:nvPr/>
        </p:nvSpPr>
        <p:spPr>
          <a:xfrm>
            <a:off x="457200" y="3316415"/>
            <a:ext cx="11345333" cy="338554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Neue Haas Grotesk Display Pro 6" panose="020B0504020202020204"/>
              </a:rPr>
              <a:t>Lowering your debt is great, but in times of uncertainty, consider where this falls in your list of financial priorities.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Neue Haas Grotesk Display Pro 6" panose="020B0504020202020204"/>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Neue Haas Grotesk Display Pro 6" panose="020B0504020202020204"/>
              </a:rPr>
              <a:t>Most loans have deferment and forbearance options to forgo payments during periods of financial difficulties but chances are your rent or mortgage will still be due each month.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Neue Haas Grotesk Display Pro 6" panose="020B0504020202020204"/>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Neue Haas Grotesk Display Pro 6" panose="020B0504020202020204"/>
              </a:rPr>
              <a:t>Housing &gt; Lowering your Debt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Neue Haas Grotesk Display Pro 6" panose="020B0504020202020204"/>
            </a:endParaRPr>
          </a:p>
        </p:txBody>
      </p:sp>
    </p:spTree>
    <p:extLst>
      <p:ext uri="{BB962C8B-B14F-4D97-AF65-F5344CB8AC3E}">
        <p14:creationId xmlns:p14="http://schemas.microsoft.com/office/powerpoint/2010/main" val="4108903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457200" y="274638"/>
            <a:ext cx="11089178" cy="550985"/>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altLang="en-US" sz="4200">
                <a:solidFill>
                  <a:schemeClr val="tx1"/>
                </a:solidFill>
              </a:rPr>
              <a:t>Deferment and Forbearance	</a:t>
            </a:r>
            <a:endParaRPr lang="en-US" altLang="en-US" sz="4200" dirty="0">
              <a:solidFill>
                <a:schemeClr val="tx1"/>
              </a:solidFill>
            </a:endParaRPr>
          </a:p>
        </p:txBody>
      </p:sp>
      <p:sp>
        <p:nvSpPr>
          <p:cNvPr id="4" name="Rectangle 3"/>
          <p:cNvSpPr txBox="1">
            <a:spLocks noChangeArrowheads="1"/>
          </p:cNvSpPr>
          <p:nvPr/>
        </p:nvSpPr>
        <p:spPr>
          <a:xfrm>
            <a:off x="457199" y="1198485"/>
            <a:ext cx="11294533" cy="4965577"/>
          </a:xfrm>
          <a:prstGeom prst="rect">
            <a:avLst/>
          </a:prstGeom>
        </p:spPr>
        <p:txBody>
          <a:bodyPr>
            <a:normAutofit lnSpcReduction="10000"/>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80000"/>
              </a:lnSpc>
              <a:buFont typeface="System Font Regular"/>
              <a:buNone/>
            </a:pPr>
            <a:r>
              <a:rPr lang="en-US" altLang="en-US" sz="2200" b="1" dirty="0">
                <a:solidFill>
                  <a:schemeClr val="tx1"/>
                </a:solidFill>
              </a:rPr>
              <a:t>What is deferment?</a:t>
            </a:r>
            <a:endParaRPr lang="en-US" altLang="en-US" sz="2200" dirty="0">
              <a:solidFill>
                <a:schemeClr val="tx1"/>
              </a:solidFill>
            </a:endParaRPr>
          </a:p>
          <a:p>
            <a:pPr>
              <a:lnSpc>
                <a:spcPct val="80000"/>
              </a:lnSpc>
              <a:buFont typeface="Arial" panose="020B0604020202020204" pitchFamily="34" charset="0"/>
              <a:buChar char="•"/>
            </a:pPr>
            <a:r>
              <a:rPr lang="en-US" altLang="en-US" sz="2000" dirty="0">
                <a:solidFill>
                  <a:schemeClr val="tx1"/>
                </a:solidFill>
              </a:rPr>
              <a:t>If you find that you are unable to meet your monthly payment obligations, contact your loan servicer right away.  You may qualify for a deferment that will allow you to postpone making principal payments on your loan.  The most common deferments granted are those for:</a:t>
            </a:r>
          </a:p>
          <a:p>
            <a:pPr lvl="1">
              <a:lnSpc>
                <a:spcPct val="80000"/>
              </a:lnSpc>
              <a:buFont typeface="Arial" panose="020B0604020202020204" pitchFamily="34" charset="0"/>
              <a:buChar char="•"/>
            </a:pPr>
            <a:r>
              <a:rPr lang="en-US" altLang="en-US" sz="2000" dirty="0">
                <a:solidFill>
                  <a:schemeClr val="tx1"/>
                </a:solidFill>
              </a:rPr>
              <a:t>In-school periods  ------------granted without time limit</a:t>
            </a:r>
          </a:p>
          <a:p>
            <a:pPr lvl="1">
              <a:lnSpc>
                <a:spcPct val="80000"/>
              </a:lnSpc>
              <a:buFont typeface="Arial" panose="020B0604020202020204" pitchFamily="34" charset="0"/>
              <a:buChar char="•"/>
            </a:pPr>
            <a:r>
              <a:rPr lang="en-US" altLang="en-US" sz="2000" dirty="0">
                <a:solidFill>
                  <a:schemeClr val="tx1"/>
                </a:solidFill>
              </a:rPr>
              <a:t>Unemployment ------------applied for annually for up to 36 months maximum</a:t>
            </a:r>
          </a:p>
          <a:p>
            <a:pPr lvl="1">
              <a:lnSpc>
                <a:spcPct val="80000"/>
              </a:lnSpc>
              <a:buFont typeface="Arial" panose="020B0604020202020204" pitchFamily="34" charset="0"/>
              <a:buChar char="•"/>
            </a:pPr>
            <a:r>
              <a:rPr lang="en-US" altLang="en-US" sz="2000" dirty="0">
                <a:solidFill>
                  <a:schemeClr val="tx1"/>
                </a:solidFill>
              </a:rPr>
              <a:t>Economic hardship -------applied for annually for up to 36 months maximum</a:t>
            </a:r>
          </a:p>
          <a:p>
            <a:pPr lvl="1">
              <a:lnSpc>
                <a:spcPct val="80000"/>
              </a:lnSpc>
              <a:buFont typeface="Arial" panose="020B0604020202020204" pitchFamily="34" charset="0"/>
              <a:buChar char="•"/>
            </a:pPr>
            <a:r>
              <a:rPr lang="en-US" altLang="en-US" sz="2000" dirty="0">
                <a:solidFill>
                  <a:schemeClr val="tx1"/>
                </a:solidFill>
              </a:rPr>
              <a:t>Other deferment options may be available – contact your servicer</a:t>
            </a:r>
          </a:p>
          <a:p>
            <a:pPr>
              <a:lnSpc>
                <a:spcPct val="80000"/>
              </a:lnSpc>
              <a:buFont typeface="Arial" panose="020B0604020202020204" pitchFamily="34" charset="0"/>
              <a:buChar char="•"/>
            </a:pPr>
            <a:endParaRPr lang="en-US" altLang="en-US" sz="900" dirty="0">
              <a:solidFill>
                <a:schemeClr val="tx1"/>
              </a:solidFill>
            </a:endParaRPr>
          </a:p>
          <a:p>
            <a:pPr marL="0" indent="0">
              <a:lnSpc>
                <a:spcPct val="80000"/>
              </a:lnSpc>
              <a:buFont typeface="System Font Regular"/>
              <a:buNone/>
            </a:pPr>
            <a:r>
              <a:rPr lang="en-US" altLang="en-US" sz="2200" b="1" dirty="0">
                <a:solidFill>
                  <a:schemeClr val="tx1"/>
                </a:solidFill>
              </a:rPr>
              <a:t>What is forbearance?</a:t>
            </a:r>
            <a:endParaRPr lang="en-US" altLang="en-US" sz="2200" dirty="0">
              <a:solidFill>
                <a:schemeClr val="tx1"/>
              </a:solidFill>
            </a:endParaRPr>
          </a:p>
          <a:p>
            <a:pPr>
              <a:lnSpc>
                <a:spcPct val="80000"/>
              </a:lnSpc>
              <a:buFont typeface="Arial" panose="020B0604020202020204" pitchFamily="34" charset="0"/>
              <a:buChar char="•"/>
            </a:pPr>
            <a:r>
              <a:rPr lang="en-US" altLang="en-US" sz="2000" dirty="0">
                <a:solidFill>
                  <a:schemeClr val="tx1"/>
                </a:solidFill>
              </a:rPr>
              <a:t>For borrowers with temporary financial issues who do not meet the requirements for deferment, you may suspend your payments under certain circumstances by requesting forbearance.  You will be responsible for the interest that accrues on your loan. This interest is added to the amount you owe when you re-enter repayment and must be repaid when payments resume.</a:t>
            </a:r>
          </a:p>
          <a:p>
            <a:pPr>
              <a:lnSpc>
                <a:spcPct val="80000"/>
              </a:lnSpc>
              <a:buFont typeface="Arial" panose="020B0604020202020204" pitchFamily="34" charset="0"/>
              <a:buChar char="•"/>
            </a:pPr>
            <a:r>
              <a:rPr lang="en-US" altLang="en-US" sz="2000" dirty="0">
                <a:solidFill>
                  <a:schemeClr val="tx1"/>
                </a:solidFill>
              </a:rPr>
              <a:t>Forbearances are at the loan servicer’s discretion and many have a cap on how long a forbearance can last.  Use this sparingly in case of an emergency down the road.</a:t>
            </a:r>
          </a:p>
          <a:p>
            <a:pPr>
              <a:lnSpc>
                <a:spcPct val="80000"/>
              </a:lnSpc>
              <a:buFont typeface="Arial" panose="020B0604020202020204" pitchFamily="34" charset="0"/>
              <a:buChar char="•"/>
            </a:pPr>
            <a:endParaRPr lang="en-US" altLang="en-US" sz="1800" dirty="0">
              <a:solidFill>
                <a:schemeClr val="tx1"/>
              </a:solidFill>
            </a:endParaRPr>
          </a:p>
          <a:p>
            <a:pPr marL="0" lvl="1" indent="0">
              <a:lnSpc>
                <a:spcPct val="80000"/>
              </a:lnSpc>
              <a:buFont typeface="System Font Regular"/>
              <a:buNone/>
            </a:pPr>
            <a:r>
              <a:rPr lang="en-US" altLang="en-US" sz="2200" b="1" u="sng" dirty="0">
                <a:solidFill>
                  <a:schemeClr val="tx1"/>
                </a:solidFill>
              </a:rPr>
              <a:t>You must apply for a deferment or forbearance when not in school – it is not automatic.</a:t>
            </a:r>
          </a:p>
          <a:p>
            <a:pPr>
              <a:lnSpc>
                <a:spcPct val="80000"/>
              </a:lnSpc>
              <a:buFont typeface="Arial" panose="020B0604020202020204" pitchFamily="34" charset="0"/>
              <a:buChar char="•"/>
            </a:pPr>
            <a:endParaRPr lang="en-US" altLang="en-US" sz="1800" dirty="0">
              <a:solidFill>
                <a:schemeClr val="tx1"/>
              </a:solidFill>
            </a:endParaRPr>
          </a:p>
        </p:txBody>
      </p:sp>
    </p:spTree>
    <p:extLst>
      <p:ext uri="{BB962C8B-B14F-4D97-AF65-F5344CB8AC3E}">
        <p14:creationId xmlns:p14="http://schemas.microsoft.com/office/powerpoint/2010/main" val="3373957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457200" y="274638"/>
            <a:ext cx="8229600" cy="568741"/>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altLang="en-US" sz="4200" dirty="0">
                <a:solidFill>
                  <a:schemeClr val="tx1"/>
                </a:solidFill>
              </a:rPr>
              <a:t>Strategies for Repayment</a:t>
            </a:r>
          </a:p>
        </p:txBody>
      </p:sp>
      <p:sp>
        <p:nvSpPr>
          <p:cNvPr id="4" name="Rectangle 3"/>
          <p:cNvSpPr txBox="1">
            <a:spLocks noChangeArrowheads="1"/>
          </p:cNvSpPr>
          <p:nvPr/>
        </p:nvSpPr>
        <p:spPr>
          <a:xfrm>
            <a:off x="457199" y="1220480"/>
            <a:ext cx="11328401" cy="5135869"/>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Arial" panose="020B0604020202020204" pitchFamily="34" charset="0"/>
              <a:buChar char="•"/>
            </a:pPr>
            <a:r>
              <a:rPr lang="en-US" altLang="en-US" sz="2900" dirty="0">
                <a:solidFill>
                  <a:schemeClr val="tx1"/>
                </a:solidFill>
              </a:rPr>
              <a:t>Consider paying down/off interest before it capitalizes</a:t>
            </a:r>
          </a:p>
          <a:p>
            <a:pPr lvl="1">
              <a:buFont typeface="Arial" panose="020B0604020202020204" pitchFamily="34" charset="0"/>
              <a:buChar char="•"/>
            </a:pPr>
            <a:r>
              <a:rPr lang="en-US" altLang="en-US" sz="2400" dirty="0">
                <a:solidFill>
                  <a:schemeClr val="tx1"/>
                </a:solidFill>
              </a:rPr>
              <a:t>Interest is capitalized on your federal Direct Unsubsidized loan and most private loans just before you enter repayment; the federal Graduate PLUS loan may capitalize just prior to graduation and again just before you enter repayment</a:t>
            </a:r>
          </a:p>
          <a:p>
            <a:pPr lvl="1">
              <a:buFont typeface="Arial" panose="020B0604020202020204" pitchFamily="34" charset="0"/>
              <a:buChar char="•"/>
            </a:pPr>
            <a:r>
              <a:rPr lang="en-US" altLang="en-US" sz="2400" dirty="0">
                <a:solidFill>
                  <a:schemeClr val="tx1"/>
                </a:solidFill>
              </a:rPr>
              <a:t>Up to $2,500 in interest payments may qualify for a tax deduction – more information may be found in </a:t>
            </a:r>
            <a:r>
              <a:rPr lang="en-US" altLang="en-US" sz="2400" dirty="0">
                <a:solidFill>
                  <a:schemeClr val="tx1"/>
                </a:solidFill>
                <a:hlinkClick r:id="rId3"/>
              </a:rPr>
              <a:t>IRS Publication 970</a:t>
            </a:r>
            <a:r>
              <a:rPr lang="en-US" altLang="en-US" sz="2400" dirty="0">
                <a:solidFill>
                  <a:schemeClr val="tx1"/>
                </a:solidFill>
              </a:rPr>
              <a:t> (income caps apply)</a:t>
            </a:r>
          </a:p>
          <a:p>
            <a:pPr lvl="1">
              <a:buFont typeface="Arial" panose="020B0604020202020204" pitchFamily="34" charset="0"/>
              <a:buChar char="•"/>
            </a:pPr>
            <a:endParaRPr lang="en-US" altLang="en-US" sz="1100" dirty="0">
              <a:solidFill>
                <a:schemeClr val="tx1"/>
              </a:solidFill>
            </a:endParaRPr>
          </a:p>
          <a:p>
            <a:pPr>
              <a:buFont typeface="Arial" panose="020B0604020202020204" pitchFamily="34" charset="0"/>
              <a:buChar char="•"/>
            </a:pPr>
            <a:r>
              <a:rPr lang="en-US" altLang="en-US" sz="2900" dirty="0">
                <a:solidFill>
                  <a:schemeClr val="tx1"/>
                </a:solidFill>
              </a:rPr>
              <a:t>Debt Stacking – Pay down your highest interest/riskiest debt first</a:t>
            </a:r>
          </a:p>
          <a:p>
            <a:pPr lvl="1">
              <a:buFont typeface="Arial" panose="020B0604020202020204" pitchFamily="34" charset="0"/>
              <a:buChar char="•"/>
            </a:pPr>
            <a:r>
              <a:rPr lang="en-US" altLang="en-US" sz="2400" dirty="0">
                <a:solidFill>
                  <a:schemeClr val="tx1"/>
                </a:solidFill>
              </a:rPr>
              <a:t>Credit card debt</a:t>
            </a:r>
          </a:p>
          <a:p>
            <a:pPr lvl="1">
              <a:buFont typeface="Arial" panose="020B0604020202020204" pitchFamily="34" charset="0"/>
              <a:buChar char="•"/>
            </a:pPr>
            <a:r>
              <a:rPr lang="en-US" altLang="en-US" sz="2400" dirty="0">
                <a:solidFill>
                  <a:schemeClr val="tx1"/>
                </a:solidFill>
              </a:rPr>
              <a:t>May want to consider paying down private loans before federal even if the interest rate is currently lower</a:t>
            </a:r>
          </a:p>
          <a:p>
            <a:pPr lvl="1">
              <a:buFont typeface="Arial" panose="020B0604020202020204" pitchFamily="34" charset="0"/>
              <a:buChar char="•"/>
            </a:pPr>
            <a:endParaRPr lang="en-US" altLang="en-US" sz="1100" dirty="0">
              <a:solidFill>
                <a:schemeClr val="tx1"/>
              </a:solidFill>
            </a:endParaRPr>
          </a:p>
          <a:p>
            <a:pPr>
              <a:buFont typeface="Arial" panose="020B0604020202020204" pitchFamily="34" charset="0"/>
              <a:buChar char="•"/>
            </a:pPr>
            <a:r>
              <a:rPr lang="en-US" altLang="en-US" sz="2800" dirty="0">
                <a:solidFill>
                  <a:schemeClr val="tx1"/>
                </a:solidFill>
              </a:rPr>
              <a:t>Overpayments toward the principal (PREPAYMENT)</a:t>
            </a:r>
          </a:p>
          <a:p>
            <a:pPr lvl="1">
              <a:buFont typeface="Arial" panose="020B0604020202020204" pitchFamily="34" charset="0"/>
              <a:buChar char="•"/>
            </a:pPr>
            <a:r>
              <a:rPr lang="en-US" altLang="en-US" sz="2400" dirty="0">
                <a:solidFill>
                  <a:schemeClr val="tx1"/>
                </a:solidFill>
              </a:rPr>
              <a:t>Request the lowest minimum required payment possible to put more money in your pocket…THEN =&gt;</a:t>
            </a:r>
          </a:p>
          <a:p>
            <a:pPr lvl="1">
              <a:buFont typeface="Arial" panose="020B0604020202020204" pitchFamily="34" charset="0"/>
              <a:buChar char="•"/>
            </a:pPr>
            <a:r>
              <a:rPr lang="en-US" altLang="en-US" sz="2400" dirty="0">
                <a:solidFill>
                  <a:schemeClr val="tx1"/>
                </a:solidFill>
              </a:rPr>
              <a:t>Make the minimum payments AND an additional overpayment and request that overpayments be applied directly to the principal of your most expensive loans</a:t>
            </a:r>
          </a:p>
          <a:p>
            <a:pPr lvl="1">
              <a:buFont typeface="Arial" panose="020B0604020202020204" pitchFamily="34" charset="0"/>
              <a:buChar char="•"/>
            </a:pPr>
            <a:endParaRPr lang="en-US" altLang="en-US" sz="1100" dirty="0">
              <a:solidFill>
                <a:schemeClr val="tx1"/>
              </a:solidFill>
            </a:endParaRPr>
          </a:p>
          <a:p>
            <a:pPr lvl="1">
              <a:buFont typeface="Wingdings" pitchFamily="2" charset="2"/>
              <a:buNone/>
            </a:pPr>
            <a:endParaRPr lang="en-US" altLang="en-US" sz="2400" dirty="0">
              <a:solidFill>
                <a:schemeClr val="tx1"/>
              </a:solidFill>
            </a:endParaRPr>
          </a:p>
        </p:txBody>
      </p:sp>
    </p:spTree>
    <p:extLst>
      <p:ext uri="{BB962C8B-B14F-4D97-AF65-F5344CB8AC3E}">
        <p14:creationId xmlns:p14="http://schemas.microsoft.com/office/powerpoint/2010/main" val="2749297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457200" y="274638"/>
            <a:ext cx="8229600" cy="568741"/>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altLang="en-US" sz="4200" dirty="0">
                <a:solidFill>
                  <a:schemeClr val="tx1"/>
                </a:solidFill>
              </a:rPr>
              <a:t>Power of Prepayment!</a:t>
            </a:r>
          </a:p>
        </p:txBody>
      </p:sp>
      <p:sp>
        <p:nvSpPr>
          <p:cNvPr id="4" name="Rectangle 3"/>
          <p:cNvSpPr txBox="1">
            <a:spLocks noChangeArrowheads="1"/>
          </p:cNvSpPr>
          <p:nvPr/>
        </p:nvSpPr>
        <p:spPr>
          <a:xfrm>
            <a:off x="457199" y="1156317"/>
            <a:ext cx="11006667" cy="1071978"/>
          </a:xfrm>
          <a:prstGeom prst="rect">
            <a:avLst/>
          </a:prstGeom>
        </p:spPr>
        <p:txBody>
          <a:bodyPr>
            <a:normAutofit/>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buFont typeface="System Font Regular"/>
              <a:buNone/>
            </a:pPr>
            <a:r>
              <a:rPr lang="en-US" altLang="en-US" sz="2800" dirty="0">
                <a:solidFill>
                  <a:schemeClr val="tx1"/>
                </a:solidFill>
              </a:rPr>
              <a:t>By prepaying $500 per month on a loan fixed at 7% and an original principal of $60,000 you would save…</a:t>
            </a:r>
          </a:p>
          <a:p>
            <a:pPr lvl="1">
              <a:buFont typeface="Wingdings" pitchFamily="2" charset="2"/>
              <a:buNone/>
            </a:pPr>
            <a:endParaRPr lang="en-US" altLang="en-US" sz="2400" dirty="0">
              <a:solidFill>
                <a:schemeClr val="tx1"/>
              </a:solidFill>
            </a:endParaRPr>
          </a:p>
        </p:txBody>
      </p:sp>
      <p:graphicFrame>
        <p:nvGraphicFramePr>
          <p:cNvPr id="6" name="Group 147"/>
          <p:cNvGraphicFramePr>
            <a:graphicFrameLocks/>
          </p:cNvGraphicFramePr>
          <p:nvPr>
            <p:extLst>
              <p:ext uri="{D42A27DB-BD31-4B8C-83A1-F6EECF244321}">
                <p14:modId xmlns:p14="http://schemas.microsoft.com/office/powerpoint/2010/main" val="1689270515"/>
              </p:ext>
            </p:extLst>
          </p:nvPr>
        </p:nvGraphicFramePr>
        <p:xfrm>
          <a:off x="2245475" y="2255257"/>
          <a:ext cx="7474258" cy="3528778"/>
        </p:xfrm>
        <a:graphic>
          <a:graphicData uri="http://schemas.openxmlformats.org/drawingml/2006/table">
            <a:tbl>
              <a:tblPr/>
              <a:tblGrid>
                <a:gridCol w="1868565">
                  <a:extLst>
                    <a:ext uri="{9D8B030D-6E8A-4147-A177-3AD203B41FA5}">
                      <a16:colId xmlns:a16="http://schemas.microsoft.com/office/drawing/2014/main" val="20000"/>
                    </a:ext>
                  </a:extLst>
                </a:gridCol>
                <a:gridCol w="1866853">
                  <a:extLst>
                    <a:ext uri="{9D8B030D-6E8A-4147-A177-3AD203B41FA5}">
                      <a16:colId xmlns:a16="http://schemas.microsoft.com/office/drawing/2014/main" val="20001"/>
                    </a:ext>
                  </a:extLst>
                </a:gridCol>
                <a:gridCol w="1870275">
                  <a:extLst>
                    <a:ext uri="{9D8B030D-6E8A-4147-A177-3AD203B41FA5}">
                      <a16:colId xmlns:a16="http://schemas.microsoft.com/office/drawing/2014/main" val="20002"/>
                    </a:ext>
                  </a:extLst>
                </a:gridCol>
                <a:gridCol w="1868565">
                  <a:extLst>
                    <a:ext uri="{9D8B030D-6E8A-4147-A177-3AD203B41FA5}">
                      <a16:colId xmlns:a16="http://schemas.microsoft.com/office/drawing/2014/main" val="20003"/>
                    </a:ext>
                  </a:extLst>
                </a:gridCol>
              </a:tblGrid>
              <a:tr h="1002714">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1" i="0" u="none" strike="noStrike" cap="none" normalizeH="0" baseline="0" dirty="0">
                          <a:ln>
                            <a:noFill/>
                          </a:ln>
                          <a:solidFill>
                            <a:schemeClr val="tx1"/>
                          </a:solidFill>
                          <a:effectLst/>
                          <a:latin typeface="Neue Haas Grotesk Display Pro 6" panose="020B0504020202020204"/>
                          <a:cs typeface="Arial" charset="0"/>
                        </a:rPr>
                        <a:t>Length of Repayment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1" i="0" u="none" strike="noStrike" cap="none" normalizeH="0" baseline="0" dirty="0">
                          <a:ln>
                            <a:noFill/>
                          </a:ln>
                          <a:solidFill>
                            <a:schemeClr val="tx1"/>
                          </a:solidFill>
                          <a:effectLst/>
                          <a:latin typeface="Neue Haas Grotesk Display Pro 6" panose="020B0504020202020204"/>
                          <a:cs typeface="Arial" charset="0"/>
                        </a:rPr>
                        <a:t> Number of Monthly Payments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1" i="0" u="none" strike="noStrike" cap="none" normalizeH="0" baseline="0" dirty="0">
                          <a:ln>
                            <a:noFill/>
                          </a:ln>
                          <a:solidFill>
                            <a:schemeClr val="tx1"/>
                          </a:solidFill>
                          <a:effectLst/>
                          <a:latin typeface="Neue Haas Grotesk Display Pro 6" panose="020B0504020202020204"/>
                          <a:cs typeface="Arial" charset="0"/>
                        </a:rPr>
                        <a:t>Total Paid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1" i="0" u="none" strike="noStrike" cap="none" normalizeH="0" baseline="0" dirty="0">
                          <a:ln>
                            <a:noFill/>
                          </a:ln>
                          <a:solidFill>
                            <a:schemeClr val="tx1"/>
                          </a:solidFill>
                          <a:effectLst/>
                          <a:latin typeface="Neue Haas Grotesk Display Pro 6" panose="020B0504020202020204"/>
                          <a:cs typeface="Arial" charset="0"/>
                        </a:rPr>
                        <a:t>Interest Paid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6685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a:ln>
                            <a:noFill/>
                          </a:ln>
                          <a:solidFill>
                            <a:schemeClr val="tx1"/>
                          </a:solidFill>
                          <a:effectLst/>
                          <a:latin typeface="Neue Haas Grotesk Display Pro 6" panose="020B0504020202020204"/>
                          <a:cs typeface="Arial" charset="0"/>
                        </a:rPr>
                        <a:t>25 years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a:ln>
                            <a:noFill/>
                          </a:ln>
                          <a:solidFill>
                            <a:schemeClr val="tx1"/>
                          </a:solidFill>
                          <a:effectLst/>
                          <a:latin typeface="Neue Haas Grotesk Display Pro 6" panose="020B0504020202020204"/>
                          <a:cs typeface="Arial" charset="0"/>
                        </a:rPr>
                        <a:t>300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a:ln>
                            <a:noFill/>
                          </a:ln>
                          <a:solidFill>
                            <a:srgbClr val="000000"/>
                          </a:solidFill>
                          <a:effectLst/>
                          <a:latin typeface="Neue Haas Grotesk Display Pro 6" panose="020B0504020202020204"/>
                          <a:cs typeface="Arial" charset="0"/>
                        </a:rPr>
                        <a:t>$127,643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a:ln>
                            <a:noFill/>
                          </a:ln>
                          <a:solidFill>
                            <a:srgbClr val="000000"/>
                          </a:solidFill>
                          <a:effectLst/>
                          <a:latin typeface="Neue Haas Grotesk Display Pro 6" panose="020B0504020202020204"/>
                          <a:cs typeface="Arial" charset="0"/>
                        </a:rPr>
                        <a:t>$67,643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657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a:ln>
                            <a:noFill/>
                          </a:ln>
                          <a:solidFill>
                            <a:schemeClr val="tx1"/>
                          </a:solidFill>
                          <a:effectLst/>
                          <a:latin typeface="Neue Haas Grotesk Display Pro 6" panose="020B0504020202020204"/>
                          <a:cs typeface="Arial" charset="0"/>
                        </a:rPr>
                        <a:t>25 years</a:t>
                      </a:r>
                    </a:p>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a:ln>
                            <a:noFill/>
                          </a:ln>
                          <a:solidFill>
                            <a:schemeClr val="tx1"/>
                          </a:solidFill>
                          <a:effectLst/>
                          <a:latin typeface="Neue Haas Grotesk Display Pro 6" panose="020B0504020202020204"/>
                          <a:cs typeface="Arial" charset="0"/>
                        </a:rPr>
                        <a:t>With prepay</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a:ln>
                            <a:noFill/>
                          </a:ln>
                          <a:solidFill>
                            <a:schemeClr val="tx1"/>
                          </a:solidFill>
                          <a:effectLst/>
                          <a:latin typeface="Neue Haas Grotesk Display Pro 6" panose="020B0504020202020204"/>
                          <a:cs typeface="Arial" charset="0"/>
                        </a:rPr>
                        <a:t>82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a:ln>
                            <a:noFill/>
                          </a:ln>
                          <a:solidFill>
                            <a:srgbClr val="000000"/>
                          </a:solidFill>
                          <a:effectLst/>
                          <a:latin typeface="Neue Haas Grotesk Display Pro 6" panose="020B0504020202020204"/>
                          <a:cs typeface="Arial" charset="0"/>
                        </a:rPr>
                        <a:t>$75,629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a:ln>
                            <a:noFill/>
                          </a:ln>
                          <a:solidFill>
                            <a:srgbClr val="000000"/>
                          </a:solidFill>
                          <a:effectLst/>
                          <a:latin typeface="Neue Haas Grotesk Display Pro 6" panose="020B0504020202020204"/>
                          <a:cs typeface="Arial" charset="0"/>
                        </a:rPr>
                        <a:t>$15,629</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0573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a:ln>
                            <a:noFill/>
                          </a:ln>
                          <a:solidFill>
                            <a:schemeClr val="tx1"/>
                          </a:solidFill>
                          <a:effectLst/>
                          <a:latin typeface="Neue Haas Grotesk Display Pro 6" panose="020B0504020202020204"/>
                          <a:cs typeface="Arial" charset="0"/>
                        </a:rPr>
                        <a:t>Savings!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a:ln>
                            <a:noFill/>
                          </a:ln>
                          <a:solidFill>
                            <a:schemeClr val="tx1"/>
                          </a:solidFill>
                          <a:effectLst/>
                          <a:latin typeface="Neue Haas Grotesk Display Pro 6" panose="020B0504020202020204"/>
                          <a:cs typeface="Arial" charset="0"/>
                        </a:rPr>
                        <a:t>218</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a:ln>
                            <a:noFill/>
                          </a:ln>
                          <a:solidFill>
                            <a:schemeClr val="tx1"/>
                          </a:solidFill>
                          <a:effectLst/>
                          <a:latin typeface="Neue Haas Grotesk Display Pro 6" panose="020B0504020202020204"/>
                          <a:cs typeface="Arial" charset="0"/>
                        </a:rPr>
                        <a:t>$52,014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1" u="none" strike="noStrike" cap="none" normalizeH="0" baseline="0" dirty="0">
                          <a:ln>
                            <a:noFill/>
                          </a:ln>
                          <a:solidFill>
                            <a:schemeClr val="tx1"/>
                          </a:solidFill>
                          <a:effectLst/>
                          <a:latin typeface="Neue Haas Grotesk Display Pro 6" panose="020B0504020202020204"/>
                          <a:cs typeface="Arial" charset="0"/>
                        </a:rPr>
                        <a:t>$52,014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664492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199" y="8308"/>
            <a:ext cx="11396133" cy="1143000"/>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br>
              <a:rPr lang="en-US" altLang="en-US" sz="3800" dirty="0">
                <a:solidFill>
                  <a:schemeClr val="tx1"/>
                </a:solidFill>
              </a:rPr>
            </a:br>
            <a:r>
              <a:rPr lang="en-US" altLang="en-US" sz="3800" dirty="0">
                <a:solidFill>
                  <a:schemeClr val="tx1"/>
                </a:solidFill>
              </a:rPr>
              <a:t>Loan Assistance and Loan Forgiveness Programs</a:t>
            </a:r>
            <a:br>
              <a:rPr lang="en-US" altLang="en-US" sz="3800" dirty="0">
                <a:solidFill>
                  <a:schemeClr val="tx1"/>
                </a:solidFill>
              </a:rPr>
            </a:br>
            <a:endParaRPr lang="en-US" altLang="en-US" sz="3800" dirty="0">
              <a:solidFill>
                <a:schemeClr val="tx1"/>
              </a:solidFill>
            </a:endParaRPr>
          </a:p>
        </p:txBody>
      </p:sp>
      <p:sp>
        <p:nvSpPr>
          <p:cNvPr id="4" name="Content Placeholder 2"/>
          <p:cNvSpPr txBox="1">
            <a:spLocks/>
          </p:cNvSpPr>
          <p:nvPr/>
        </p:nvSpPr>
        <p:spPr>
          <a:xfrm>
            <a:off x="457199" y="1090655"/>
            <a:ext cx="11413550" cy="5334000"/>
          </a:xfrm>
          <a:prstGeom prst="rect">
            <a:avLst/>
          </a:prstGeom>
        </p:spPr>
        <p:txBody>
          <a:bodyPr>
            <a:noAutofit/>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System Font Regular"/>
              <a:buNone/>
            </a:pPr>
            <a:r>
              <a:rPr lang="en-US" altLang="en-US" sz="2000" dirty="0">
                <a:solidFill>
                  <a:schemeClr val="tx1"/>
                </a:solidFill>
              </a:rPr>
              <a:t>Loan Assistance Programs (LAP) and loan forgiveness may be available if borrowers qualify and funding is available.</a:t>
            </a:r>
          </a:p>
          <a:p>
            <a:pPr>
              <a:buFont typeface="Arial" panose="020B0604020202020204" pitchFamily="34" charset="0"/>
              <a:buChar char="•"/>
            </a:pPr>
            <a:r>
              <a:rPr lang="en-US" altLang="en-US" sz="2000" dirty="0">
                <a:solidFill>
                  <a:schemeClr val="tx1"/>
                </a:solidFill>
              </a:rPr>
              <a:t>Programs typically are sponsored/funded by:</a:t>
            </a:r>
          </a:p>
          <a:p>
            <a:pPr lvl="1">
              <a:spcBef>
                <a:spcPct val="25000"/>
              </a:spcBef>
              <a:buFont typeface="Arial" panose="020B0604020202020204" pitchFamily="34" charset="0"/>
              <a:buChar char="•"/>
            </a:pPr>
            <a:r>
              <a:rPr lang="en-US" altLang="en-US" sz="2000" dirty="0">
                <a:solidFill>
                  <a:schemeClr val="tx1"/>
                </a:solidFill>
              </a:rPr>
              <a:t>School of attendance – Tamer Center for Social Enterprise</a:t>
            </a:r>
          </a:p>
          <a:p>
            <a:pPr lvl="2">
              <a:spcBef>
                <a:spcPct val="25000"/>
              </a:spcBef>
              <a:buFont typeface="Arial" panose="020B0604020202020204" pitchFamily="34" charset="0"/>
              <a:buChar char="•"/>
            </a:pPr>
            <a:r>
              <a:rPr lang="en-US" altLang="en-US" sz="2000" dirty="0">
                <a:solidFill>
                  <a:schemeClr val="tx1"/>
                </a:solidFill>
                <a:hlinkClick r:id="rId3"/>
              </a:rPr>
              <a:t>https://business.columbia.edu/socialenterprise/careers/loan-assistance</a:t>
            </a:r>
            <a:r>
              <a:rPr lang="en-US" altLang="en-US" sz="2000" dirty="0">
                <a:solidFill>
                  <a:schemeClr val="tx1"/>
                </a:solidFill>
              </a:rPr>
              <a:t> </a:t>
            </a:r>
          </a:p>
          <a:p>
            <a:pPr lvl="2">
              <a:spcBef>
                <a:spcPct val="25000"/>
              </a:spcBef>
              <a:buFont typeface="Arial" panose="020B0604020202020204" pitchFamily="34" charset="0"/>
              <a:buChar char="•"/>
            </a:pPr>
            <a:r>
              <a:rPr lang="en-US" altLang="en-US" sz="2000" dirty="0">
                <a:solidFill>
                  <a:schemeClr val="tx1"/>
                </a:solidFill>
              </a:rPr>
              <a:t>October 15 deadline</a:t>
            </a:r>
          </a:p>
          <a:p>
            <a:pPr lvl="1">
              <a:spcBef>
                <a:spcPct val="0"/>
              </a:spcBef>
              <a:buFont typeface="Arial" panose="020B0604020202020204" pitchFamily="34" charset="0"/>
              <a:buChar char="•"/>
            </a:pPr>
            <a:r>
              <a:rPr lang="en-US" altLang="en-US" sz="2000" dirty="0">
                <a:solidFill>
                  <a:schemeClr val="tx1"/>
                </a:solidFill>
              </a:rPr>
              <a:t>Employer</a:t>
            </a:r>
          </a:p>
          <a:p>
            <a:pPr lvl="2">
              <a:spcBef>
                <a:spcPct val="0"/>
              </a:spcBef>
              <a:buFont typeface="Arial" panose="020B0604020202020204" pitchFamily="34" charset="0"/>
              <a:buChar char="•"/>
            </a:pPr>
            <a:r>
              <a:rPr lang="en-US" sz="2000" dirty="0">
                <a:solidFill>
                  <a:schemeClr val="tx1"/>
                </a:solidFill>
              </a:rPr>
              <a:t>Employers have begun instituting student loan repayment benefits</a:t>
            </a:r>
          </a:p>
          <a:p>
            <a:pPr lvl="2">
              <a:spcBef>
                <a:spcPct val="0"/>
              </a:spcBef>
              <a:buFont typeface="Arial" panose="020B0604020202020204" pitchFamily="34" charset="0"/>
              <a:buChar char="•"/>
            </a:pPr>
            <a:r>
              <a:rPr lang="en-US" altLang="en-US" sz="2000" dirty="0">
                <a:solidFill>
                  <a:schemeClr val="tx1"/>
                </a:solidFill>
              </a:rPr>
              <a:t>If your employer does not offer this type of benefit – ask!</a:t>
            </a:r>
          </a:p>
          <a:p>
            <a:pPr lvl="1">
              <a:spcBef>
                <a:spcPts val="0"/>
              </a:spcBef>
              <a:buFont typeface="Arial" panose="020B0604020202020204" pitchFamily="34" charset="0"/>
              <a:buChar char="•"/>
            </a:pPr>
            <a:r>
              <a:rPr lang="en-US" altLang="en-US" sz="2000" dirty="0">
                <a:solidFill>
                  <a:schemeClr val="tx1"/>
                </a:solidFill>
              </a:rPr>
              <a:t>Federal, state or local government/jurisdiction</a:t>
            </a:r>
          </a:p>
          <a:p>
            <a:pPr lvl="2">
              <a:spcBef>
                <a:spcPts val="0"/>
              </a:spcBef>
              <a:buFont typeface="Arial" panose="020B0604020202020204" pitchFamily="34" charset="0"/>
              <a:buChar char="•"/>
            </a:pPr>
            <a:r>
              <a:rPr lang="en-US" altLang="en-US" sz="2000" dirty="0">
                <a:solidFill>
                  <a:schemeClr val="tx1"/>
                </a:solidFill>
              </a:rPr>
              <a:t>Public Service Loan Forgiveness Program (Federal PSLFP)</a:t>
            </a:r>
          </a:p>
          <a:p>
            <a:pPr lvl="3">
              <a:spcBef>
                <a:spcPts val="0"/>
              </a:spcBef>
              <a:buFont typeface="Arial" panose="020B0604020202020204" pitchFamily="34" charset="0"/>
              <a:buChar char="•"/>
            </a:pPr>
            <a:r>
              <a:rPr lang="en-US" altLang="en-US" sz="2000" dirty="0">
                <a:solidFill>
                  <a:schemeClr val="tx1"/>
                </a:solidFill>
              </a:rPr>
              <a:t>Will discharge the remaining debt after 10 years of full-time employment in public service </a:t>
            </a:r>
          </a:p>
          <a:p>
            <a:pPr lvl="3">
              <a:spcBef>
                <a:spcPts val="0"/>
              </a:spcBef>
              <a:buFont typeface="Arial" panose="020B0604020202020204" pitchFamily="34" charset="0"/>
              <a:buChar char="•"/>
            </a:pPr>
            <a:r>
              <a:rPr lang="en-US" altLang="en-US" sz="2000" dirty="0">
                <a:solidFill>
                  <a:schemeClr val="tx1"/>
                </a:solidFill>
              </a:rPr>
              <a:t>Borrower must have made 120 qualified payments under IDR plan as part of the </a:t>
            </a:r>
            <a:r>
              <a:rPr lang="en-US" altLang="en-US" sz="2000" u="sng" dirty="0">
                <a:solidFill>
                  <a:schemeClr val="tx1"/>
                </a:solidFill>
              </a:rPr>
              <a:t>Direct Loan program </a:t>
            </a:r>
            <a:r>
              <a:rPr lang="en-US" altLang="en-US" sz="2000" dirty="0">
                <a:solidFill>
                  <a:schemeClr val="tx1"/>
                </a:solidFill>
              </a:rPr>
              <a:t>in order to obtain this benefit. Only payments made on or after October 1, 2007 count toward the required 120 monthly payments </a:t>
            </a:r>
          </a:p>
          <a:p>
            <a:pPr lvl="3">
              <a:spcBef>
                <a:spcPts val="0"/>
              </a:spcBef>
              <a:buFont typeface="Arial" panose="020B0604020202020204" pitchFamily="34" charset="0"/>
              <a:buChar char="•"/>
            </a:pPr>
            <a:r>
              <a:rPr lang="en-US" altLang="en-US" sz="2000" dirty="0">
                <a:solidFill>
                  <a:schemeClr val="tx1"/>
                </a:solidFill>
              </a:rPr>
              <a:t>There are many restrictions to this type of loan forgiveness.  Please research this thoroughly before committing to it.</a:t>
            </a:r>
          </a:p>
          <a:p>
            <a:pPr lvl="2">
              <a:spcBef>
                <a:spcPct val="25000"/>
              </a:spcBef>
            </a:pPr>
            <a:endParaRPr lang="en-US" altLang="en-US" sz="2000" dirty="0">
              <a:solidFill>
                <a:schemeClr val="tx1"/>
              </a:solidFill>
            </a:endParaRPr>
          </a:p>
        </p:txBody>
      </p:sp>
    </p:spTree>
    <p:extLst>
      <p:ext uri="{BB962C8B-B14F-4D97-AF65-F5344CB8AC3E}">
        <p14:creationId xmlns:p14="http://schemas.microsoft.com/office/powerpoint/2010/main" val="169008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8004858" cy="1337551"/>
          </a:xfrm>
        </p:spPr>
        <p:txBody>
          <a:bodyPr>
            <a:normAutofit/>
          </a:bodyPr>
          <a:lstStyle/>
          <a:p>
            <a:r>
              <a:rPr lang="en-US" sz="4200" dirty="0"/>
              <a:t>Overview</a:t>
            </a:r>
          </a:p>
        </p:txBody>
      </p:sp>
      <p:sp>
        <p:nvSpPr>
          <p:cNvPr id="3" name="Rectangle 2"/>
          <p:cNvSpPr/>
          <p:nvPr/>
        </p:nvSpPr>
        <p:spPr>
          <a:xfrm>
            <a:off x="838199" y="1337551"/>
            <a:ext cx="7526867" cy="4832092"/>
          </a:xfrm>
          <a:prstGeom prst="rect">
            <a:avLst/>
          </a:prstGeom>
        </p:spPr>
        <p:txBody>
          <a:bodyPr wrap="square">
            <a:spAutoFit/>
          </a:bodyPr>
          <a:lstStyle/>
          <a:p>
            <a:pPr>
              <a:buFont typeface="Arial" panose="020B0604020202020204" pitchFamily="34" charset="0"/>
              <a:buChar char="•"/>
            </a:pPr>
            <a:r>
              <a:rPr lang="en-US" altLang="en-US" sz="2800" dirty="0">
                <a:latin typeface="Neue Haas Grotesk Display Pro 6" panose="020B0504020202020204"/>
              </a:rPr>
              <a:t>Determining Your Loan Portfolio</a:t>
            </a:r>
          </a:p>
          <a:p>
            <a:pPr lvl="1">
              <a:buFont typeface="Arial" panose="020B0604020202020204" pitchFamily="34" charset="0"/>
              <a:buChar char="•"/>
            </a:pPr>
            <a:r>
              <a:rPr lang="en-US" altLang="en-US" sz="2800" dirty="0">
                <a:latin typeface="Neue Haas Grotesk Display Pro 6" panose="020B0504020202020204"/>
              </a:rPr>
              <a:t>What You Borrowed and Where to Find it</a:t>
            </a:r>
          </a:p>
          <a:p>
            <a:pPr>
              <a:buFont typeface="Arial" panose="020B0604020202020204" pitchFamily="34" charset="0"/>
              <a:buChar char="•"/>
            </a:pPr>
            <a:r>
              <a:rPr lang="en-US" altLang="en-US" sz="2800" dirty="0">
                <a:latin typeface="Neue Haas Grotesk Display Pro 6" panose="020B0504020202020204"/>
              </a:rPr>
              <a:t>Debt Management </a:t>
            </a:r>
          </a:p>
          <a:p>
            <a:pPr marL="857250" lvl="1" indent="-457200">
              <a:buFont typeface="Arial" panose="020B0604020202020204" pitchFamily="34" charset="0"/>
              <a:buChar char="•"/>
            </a:pPr>
            <a:r>
              <a:rPr lang="en-US" altLang="en-US" sz="2800" dirty="0">
                <a:latin typeface="Neue Haas Grotesk Display Pro 6" panose="020B0504020202020204"/>
              </a:rPr>
              <a:t>Repayment Plans, Strategies, Other Considerations</a:t>
            </a:r>
          </a:p>
          <a:p>
            <a:pPr marL="857250" lvl="1" indent="-457200">
              <a:buFont typeface="Arial" panose="020B0604020202020204" pitchFamily="34" charset="0"/>
              <a:buChar char="•"/>
            </a:pPr>
            <a:r>
              <a:rPr lang="en-US" altLang="en-US" sz="2800" dirty="0">
                <a:latin typeface="Neue Haas Grotesk Display Pro 6" panose="020B0504020202020204"/>
              </a:rPr>
              <a:t>COVID-19 – CARES Act</a:t>
            </a:r>
          </a:p>
          <a:p>
            <a:pPr>
              <a:buFont typeface="Arial" panose="020B0604020202020204" pitchFamily="34" charset="0"/>
              <a:buChar char="•"/>
            </a:pPr>
            <a:r>
              <a:rPr lang="en-US" altLang="en-US" sz="2800" dirty="0">
                <a:latin typeface="Neue Haas Grotesk Display Pro 6" panose="020B0504020202020204"/>
              </a:rPr>
              <a:t>Next Steps</a:t>
            </a:r>
          </a:p>
          <a:p>
            <a:pPr lvl="1">
              <a:buFont typeface="Arial" panose="020B0604020202020204" pitchFamily="34" charset="0"/>
              <a:buChar char="•"/>
            </a:pPr>
            <a:r>
              <a:rPr lang="en-US" altLang="en-US" sz="2800" dirty="0">
                <a:latin typeface="Neue Haas Grotesk Display Pro 6" panose="020B0504020202020204"/>
              </a:rPr>
              <a:t>What to Expect and When to Take Action</a:t>
            </a:r>
          </a:p>
          <a:p>
            <a:pPr>
              <a:buFont typeface="Arial" panose="020B0604020202020204" pitchFamily="34" charset="0"/>
              <a:buChar char="•"/>
            </a:pPr>
            <a:r>
              <a:rPr lang="en-US" altLang="en-US" sz="2800" dirty="0">
                <a:latin typeface="Neue Haas Grotesk Display Pro 6" panose="020B0504020202020204"/>
              </a:rPr>
              <a:t>Q&amp;A</a:t>
            </a:r>
          </a:p>
          <a:p>
            <a:pPr>
              <a:buFont typeface="Arial" panose="020B0604020202020204" pitchFamily="34" charset="0"/>
              <a:buChar char="•"/>
            </a:pPr>
            <a:endParaRPr lang="en-US" altLang="en-US" sz="2800" dirty="0">
              <a:latin typeface="Neue Haas Grotesk Display Pro 6" panose="020B0504020202020204"/>
            </a:endParaRPr>
          </a:p>
          <a:p>
            <a:endParaRPr lang="en-US" sz="2800" dirty="0">
              <a:latin typeface="Neue Haas Grotesk Display Pro 6" panose="020B0504020202020204"/>
            </a:endParaRPr>
          </a:p>
        </p:txBody>
      </p:sp>
    </p:spTree>
    <p:extLst>
      <p:ext uri="{BB962C8B-B14F-4D97-AF65-F5344CB8AC3E}">
        <p14:creationId xmlns:p14="http://schemas.microsoft.com/office/powerpoint/2010/main" val="28978386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457200" y="274638"/>
            <a:ext cx="8229600" cy="568741"/>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altLang="en-US" sz="4200" dirty="0">
                <a:solidFill>
                  <a:schemeClr val="tx1"/>
                </a:solidFill>
              </a:rPr>
              <a:t>Next Steps </a:t>
            </a:r>
          </a:p>
        </p:txBody>
      </p:sp>
      <p:graphicFrame>
        <p:nvGraphicFramePr>
          <p:cNvPr id="8" name="Diagram 7"/>
          <p:cNvGraphicFramePr/>
          <p:nvPr>
            <p:extLst>
              <p:ext uri="{D42A27DB-BD31-4B8C-83A1-F6EECF244321}">
                <p14:modId xmlns:p14="http://schemas.microsoft.com/office/powerpoint/2010/main" val="3236321118"/>
              </p:ext>
            </p:extLst>
          </p:nvPr>
        </p:nvGraphicFramePr>
        <p:xfrm>
          <a:off x="1023021" y="1215483"/>
          <a:ext cx="10423912" cy="46500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225278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457200" y="8308"/>
            <a:ext cx="8229600" cy="1143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altLang="en-US" sz="4200" dirty="0">
                <a:solidFill>
                  <a:schemeClr val="tx1"/>
                </a:solidFill>
              </a:rPr>
              <a:t>Next Steps – Summary </a:t>
            </a:r>
          </a:p>
        </p:txBody>
      </p:sp>
      <p:sp>
        <p:nvSpPr>
          <p:cNvPr id="4" name="Rectangle 3"/>
          <p:cNvSpPr txBox="1">
            <a:spLocks noChangeArrowheads="1"/>
          </p:cNvSpPr>
          <p:nvPr/>
        </p:nvSpPr>
        <p:spPr>
          <a:xfrm>
            <a:off x="457200" y="1056443"/>
            <a:ext cx="8229600" cy="4980373"/>
          </a:xfrm>
          <a:prstGeom prst="rect">
            <a:avLst/>
          </a:prstGeom>
        </p:spPr>
        <p:txBody>
          <a:bodyPr>
            <a:normAutofit/>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sz="1800" dirty="0">
                <a:solidFill>
                  <a:schemeClr val="tx1"/>
                </a:solidFill>
              </a:rPr>
              <a:t>Identify all loans borrowed and when they go into repayment – plug the dates into your electronic calendars</a:t>
            </a:r>
          </a:p>
          <a:p>
            <a:pPr lvl="1"/>
            <a:r>
              <a:rPr lang="en-US" altLang="en-US" sz="1500" dirty="0">
                <a:solidFill>
                  <a:schemeClr val="tx1"/>
                </a:solidFill>
              </a:rPr>
              <a:t>If you have outstanding loans from prior degrees, your loan repayment will begin again immediately at graduation.</a:t>
            </a:r>
          </a:p>
          <a:p>
            <a:r>
              <a:rPr lang="en-US" altLang="en-US" sz="1800" dirty="0">
                <a:solidFill>
                  <a:schemeClr val="tx1"/>
                </a:solidFill>
              </a:rPr>
              <a:t>Come up with a repayment strategy that best suits your needs, financial plans, salary, bonuses, etc.</a:t>
            </a:r>
          </a:p>
          <a:p>
            <a:r>
              <a:rPr lang="en-US" altLang="en-US" sz="1800" dirty="0">
                <a:solidFill>
                  <a:schemeClr val="tx1"/>
                </a:solidFill>
              </a:rPr>
              <a:t>Log onto the lender/loan servicer websites and call them to:</a:t>
            </a:r>
          </a:p>
          <a:p>
            <a:pPr lvl="1"/>
            <a:r>
              <a:rPr lang="en-US" altLang="en-US" sz="1500" dirty="0">
                <a:solidFill>
                  <a:schemeClr val="tx1"/>
                </a:solidFill>
              </a:rPr>
              <a:t>Sign up for ACH auto-debit</a:t>
            </a:r>
          </a:p>
          <a:p>
            <a:pPr lvl="1"/>
            <a:r>
              <a:rPr lang="en-US" altLang="en-US" sz="1500" dirty="0">
                <a:solidFill>
                  <a:schemeClr val="tx1"/>
                </a:solidFill>
              </a:rPr>
              <a:t>Update addresses and other contact information </a:t>
            </a:r>
          </a:p>
          <a:p>
            <a:pPr lvl="1"/>
            <a:r>
              <a:rPr lang="en-US" altLang="en-US" sz="1500" dirty="0">
                <a:solidFill>
                  <a:schemeClr val="tx1"/>
                </a:solidFill>
              </a:rPr>
              <a:t>Review your loans and use loan repayment calculators to estimate monthly payments</a:t>
            </a:r>
          </a:p>
          <a:p>
            <a:pPr lvl="1"/>
            <a:r>
              <a:rPr lang="en-US" altLang="en-US" sz="1500" dirty="0">
                <a:solidFill>
                  <a:schemeClr val="tx1"/>
                </a:solidFill>
              </a:rPr>
              <a:t>Inform them of any difficulties you are having with loan repayment</a:t>
            </a:r>
          </a:p>
          <a:p>
            <a:r>
              <a:rPr lang="en-US" altLang="en-US" sz="1800" dirty="0">
                <a:solidFill>
                  <a:schemeClr val="tx1"/>
                </a:solidFill>
              </a:rPr>
              <a:t>Make sure there are no HOLDS or account balances on your Columbia account – diploma will not be released.</a:t>
            </a:r>
          </a:p>
          <a:p>
            <a:r>
              <a:rPr lang="en-US" altLang="en-US" sz="1800" dirty="0">
                <a:solidFill>
                  <a:schemeClr val="tx1"/>
                </a:solidFill>
                <a:hlinkClick r:id="rId3"/>
              </a:rPr>
              <a:t>Complete Loan Exit Counseling online </a:t>
            </a:r>
            <a:endParaRPr lang="en-US" altLang="en-US" sz="1800" dirty="0">
              <a:solidFill>
                <a:schemeClr val="tx1"/>
              </a:solidFill>
            </a:endParaRPr>
          </a:p>
        </p:txBody>
      </p:sp>
    </p:spTree>
    <p:extLst>
      <p:ext uri="{BB962C8B-B14F-4D97-AF65-F5344CB8AC3E}">
        <p14:creationId xmlns:p14="http://schemas.microsoft.com/office/powerpoint/2010/main" val="4833841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99516" y="1191683"/>
            <a:ext cx="8229600" cy="613129"/>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pPr algn="ctr"/>
            <a:endParaRPr lang="en-US" sz="4200" dirty="0">
              <a:solidFill>
                <a:schemeClr val="bg1"/>
              </a:solidFill>
            </a:endParaRPr>
          </a:p>
        </p:txBody>
      </p:sp>
      <p:sp>
        <p:nvSpPr>
          <p:cNvPr id="5" name="Content Placeholder 2"/>
          <p:cNvSpPr txBox="1">
            <a:spLocks/>
          </p:cNvSpPr>
          <p:nvPr/>
        </p:nvSpPr>
        <p:spPr>
          <a:xfrm>
            <a:off x="1999516" y="2161646"/>
            <a:ext cx="8229600" cy="4340754"/>
          </a:xfrm>
          <a:prstGeom prst="rect">
            <a:avLst/>
          </a:prstGeom>
        </p:spPr>
        <p:txBody>
          <a:bodyPr>
            <a:noAutofit/>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tLang="en-US" sz="3600" dirty="0"/>
              <a:t>Contact Us:</a:t>
            </a:r>
            <a:br>
              <a:rPr lang="en-US" altLang="en-US" sz="3600" dirty="0"/>
            </a:br>
            <a:r>
              <a:rPr lang="en-US" altLang="en-US" sz="3600" dirty="0">
                <a:hlinkClick r:id="rId3"/>
              </a:rPr>
              <a:t>finaid@gsb.columbia.edu</a:t>
            </a:r>
            <a:r>
              <a:rPr lang="en-US" altLang="en-US" sz="3600" dirty="0"/>
              <a:t> </a:t>
            </a:r>
            <a:br>
              <a:rPr lang="en-US" altLang="en-US" sz="3600" dirty="0"/>
            </a:br>
            <a:br>
              <a:rPr lang="en-US" altLang="en-US" sz="3600" dirty="0"/>
            </a:br>
            <a:r>
              <a:rPr lang="en-US" sz="3600" dirty="0"/>
              <a:t>Drop-In Zoom Hours:  </a:t>
            </a:r>
            <a:br>
              <a:rPr lang="en-US" sz="3600" dirty="0"/>
            </a:br>
            <a:r>
              <a:rPr lang="fr-FR" sz="3600" u="sng" dirty="0">
                <a:hlinkClick r:id="rId4"/>
              </a:rPr>
              <a:t>M - F:  10:30am – 12:30pm EST, </a:t>
            </a:r>
            <a:r>
              <a:rPr lang="fr-FR" sz="3600" u="sng" dirty="0" err="1">
                <a:hlinkClick r:id="rId4"/>
              </a:rPr>
              <a:t>Password</a:t>
            </a:r>
            <a:r>
              <a:rPr lang="fr-FR" sz="3600" u="sng" dirty="0">
                <a:hlinkClick r:id="rId4"/>
              </a:rPr>
              <a:t> 211086</a:t>
            </a:r>
            <a:endParaRPr lang="en-US" sz="3600" u="sng" dirty="0"/>
          </a:p>
          <a:p>
            <a:pPr marL="0" indent="0" algn="ctr">
              <a:buFont typeface="System Font Regular"/>
              <a:buNone/>
            </a:pPr>
            <a:endParaRPr lang="en-US" sz="3600" dirty="0"/>
          </a:p>
          <a:p>
            <a:pPr marL="0" indent="0" algn="ctr">
              <a:buFont typeface="System Font Regular"/>
              <a:buNone/>
            </a:pPr>
            <a:r>
              <a:rPr lang="en-US" sz="3600" dirty="0"/>
              <a:t> </a:t>
            </a:r>
          </a:p>
          <a:p>
            <a:pPr marL="0" indent="0" algn="ctr">
              <a:buFont typeface="System Font Regular"/>
              <a:buNone/>
            </a:pPr>
            <a:endParaRPr lang="en-US" sz="3600" dirty="0"/>
          </a:p>
          <a:p>
            <a:pPr marL="0" indent="0" algn="ctr">
              <a:buFont typeface="System Font Regular"/>
              <a:buNone/>
            </a:pPr>
            <a:r>
              <a:rPr lang="en-US" sz="3600" dirty="0"/>
              <a:t> </a:t>
            </a:r>
          </a:p>
        </p:txBody>
      </p:sp>
    </p:spTree>
    <p:extLst>
      <p:ext uri="{BB962C8B-B14F-4D97-AF65-F5344CB8AC3E}">
        <p14:creationId xmlns:p14="http://schemas.microsoft.com/office/powerpoint/2010/main" val="36559872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Resources</a:t>
            </a:r>
          </a:p>
        </p:txBody>
      </p:sp>
      <p:sp>
        <p:nvSpPr>
          <p:cNvPr id="4" name="Title 1"/>
          <p:cNvSpPr txBox="1">
            <a:spLocks/>
          </p:cNvSpPr>
          <p:nvPr/>
        </p:nvSpPr>
        <p:spPr>
          <a:xfrm>
            <a:off x="914400" y="3675198"/>
            <a:ext cx="10160000" cy="4225925"/>
          </a:xfrm>
          <a:prstGeom prst="rect">
            <a:avLst/>
          </a:prstGeom>
        </p:spPr>
        <p:txBody>
          <a:bodyPr vert="horz" lIns="0" tIns="45720" rIns="91440" bIns="0" rtlCol="0" anchor="t">
            <a:normAutofit fontScale="60000" lnSpcReduction="20000"/>
          </a:bodyPr>
          <a:lstStyle>
            <a:lvl1pPr algn="l" defTabSz="914400" rtl="0" eaLnBrk="1" latinLnBrk="0" hangingPunct="1">
              <a:lnSpc>
                <a:spcPct val="100000"/>
              </a:lnSpc>
              <a:spcBef>
                <a:spcPct val="0"/>
              </a:spcBef>
              <a:buNone/>
              <a:defRPr sz="6000" b="0" i="0" kern="1200">
                <a:solidFill>
                  <a:srgbClr val="1A1A1C"/>
                </a:solidFill>
                <a:latin typeface="Neue Haas Grotesk Display Pro 6" panose="020B0504020202020204" pitchFamily="34" charset="77"/>
                <a:ea typeface="+mj-ea"/>
                <a:cs typeface="+mj-cs"/>
              </a:defRPr>
            </a:lvl1pPr>
          </a:lstStyle>
          <a:p>
            <a:br>
              <a:rPr lang="en-US" dirty="0"/>
            </a:br>
            <a:br>
              <a:rPr lang="en-US" sz="1800" dirty="0"/>
            </a:br>
            <a:r>
              <a:rPr lang="en-US" sz="3100" dirty="0"/>
              <a:t>Graduation Matrix</a:t>
            </a:r>
            <a:br>
              <a:rPr lang="en-US" sz="3100" dirty="0"/>
            </a:br>
            <a:r>
              <a:rPr lang="en-US" sz="3100" dirty="0"/>
              <a:t>Understanding Loan Types</a:t>
            </a:r>
            <a:br>
              <a:rPr lang="en-US" sz="3100" dirty="0"/>
            </a:br>
            <a:r>
              <a:rPr lang="en-US" sz="3100" dirty="0"/>
              <a:t>Detailed Prodigy Information</a:t>
            </a:r>
            <a:br>
              <a:rPr lang="en-US" sz="3100" dirty="0"/>
            </a:br>
            <a:r>
              <a:rPr lang="en-US" sz="3100" dirty="0"/>
              <a:t>Repayment Plan Summary Chart</a:t>
            </a:r>
            <a:br>
              <a:rPr lang="en-US" sz="3100" dirty="0"/>
            </a:br>
            <a:r>
              <a:rPr lang="en-US" sz="3100" dirty="0"/>
              <a:t>Federal Repayment Plans (detailed) </a:t>
            </a:r>
            <a:br>
              <a:rPr lang="en-US" sz="3100" dirty="0"/>
            </a:br>
            <a:r>
              <a:rPr lang="en-US" sz="3100" dirty="0"/>
              <a:t>Federal Repayment Plan Comparisons</a:t>
            </a:r>
            <a:br>
              <a:rPr lang="en-US" sz="3100" dirty="0"/>
            </a:br>
            <a:r>
              <a:rPr lang="en-US" sz="3100" dirty="0"/>
              <a:t>Lender-Specific Websites</a:t>
            </a:r>
            <a:br>
              <a:rPr lang="en-US" sz="3100" dirty="0"/>
            </a:br>
            <a:r>
              <a:rPr lang="en-US" sz="3100" dirty="0"/>
              <a:t>Repayment Calculators</a:t>
            </a:r>
            <a:br>
              <a:rPr lang="en-US" sz="3100" dirty="0"/>
            </a:br>
            <a:r>
              <a:rPr lang="en-US" sz="3100" dirty="0"/>
              <a:t>Deferment, Forbearance, Default, Delinquency</a:t>
            </a:r>
            <a:br>
              <a:rPr lang="en-US" sz="3100" dirty="0"/>
            </a:br>
            <a:br>
              <a:rPr lang="en-US" sz="3100" dirty="0"/>
            </a:br>
            <a:br>
              <a:rPr lang="en-US" dirty="0"/>
            </a:br>
            <a:endParaRPr lang="en-US" dirty="0"/>
          </a:p>
        </p:txBody>
      </p:sp>
    </p:spTree>
    <p:extLst>
      <p:ext uri="{BB962C8B-B14F-4D97-AF65-F5344CB8AC3E}">
        <p14:creationId xmlns:p14="http://schemas.microsoft.com/office/powerpoint/2010/main" val="31954516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24288"/>
            <a:ext cx="8229600" cy="666394"/>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solidFill>
                  <a:schemeClr val="tx1"/>
                </a:solidFill>
              </a:rPr>
              <a:t>Graduation Matrix</a:t>
            </a:r>
          </a:p>
        </p:txBody>
      </p:sp>
      <p:graphicFrame>
        <p:nvGraphicFramePr>
          <p:cNvPr id="4" name="Content Placeholder 3"/>
          <p:cNvGraphicFramePr>
            <a:graphicFrameLocks/>
          </p:cNvGraphicFramePr>
          <p:nvPr>
            <p:extLst>
              <p:ext uri="{D42A27DB-BD31-4B8C-83A1-F6EECF244321}">
                <p14:modId xmlns:p14="http://schemas.microsoft.com/office/powerpoint/2010/main" val="1080465053"/>
              </p:ext>
            </p:extLst>
          </p:nvPr>
        </p:nvGraphicFramePr>
        <p:xfrm>
          <a:off x="626536" y="815204"/>
          <a:ext cx="10566480" cy="5382397"/>
        </p:xfrm>
        <a:graphic>
          <a:graphicData uri="http://schemas.openxmlformats.org/drawingml/2006/table">
            <a:tbl>
              <a:tblPr firstRow="1" bandRow="1">
                <a:tableStyleId>{2D5ABB26-0587-4C30-8999-92F81FD0307C}</a:tableStyleId>
              </a:tblPr>
              <a:tblGrid>
                <a:gridCol w="963113">
                  <a:extLst>
                    <a:ext uri="{9D8B030D-6E8A-4147-A177-3AD203B41FA5}">
                      <a16:colId xmlns:a16="http://schemas.microsoft.com/office/drawing/2014/main" val="20000"/>
                    </a:ext>
                  </a:extLst>
                </a:gridCol>
                <a:gridCol w="1631223">
                  <a:extLst>
                    <a:ext uri="{9D8B030D-6E8A-4147-A177-3AD203B41FA5}">
                      <a16:colId xmlns:a16="http://schemas.microsoft.com/office/drawing/2014/main" val="20001"/>
                    </a:ext>
                  </a:extLst>
                </a:gridCol>
                <a:gridCol w="2620370">
                  <a:extLst>
                    <a:ext uri="{9D8B030D-6E8A-4147-A177-3AD203B41FA5}">
                      <a16:colId xmlns:a16="http://schemas.microsoft.com/office/drawing/2014/main" val="20003"/>
                    </a:ext>
                  </a:extLst>
                </a:gridCol>
                <a:gridCol w="2557170">
                  <a:extLst>
                    <a:ext uri="{9D8B030D-6E8A-4147-A177-3AD203B41FA5}">
                      <a16:colId xmlns:a16="http://schemas.microsoft.com/office/drawing/2014/main" val="20004"/>
                    </a:ext>
                  </a:extLst>
                </a:gridCol>
                <a:gridCol w="2794604">
                  <a:extLst>
                    <a:ext uri="{9D8B030D-6E8A-4147-A177-3AD203B41FA5}">
                      <a16:colId xmlns:a16="http://schemas.microsoft.com/office/drawing/2014/main" val="20005"/>
                    </a:ext>
                  </a:extLst>
                </a:gridCol>
              </a:tblGrid>
              <a:tr h="601530">
                <a:tc>
                  <a:txBody>
                    <a:bodyPr/>
                    <a:lstStyle/>
                    <a:p>
                      <a:r>
                        <a:rPr lang="en-US" sz="1400" dirty="0">
                          <a:latin typeface="Neue Haas Grotesk Display Pro 6" panose="020B0504020202020204"/>
                        </a:rPr>
                        <a:t>Loan Type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en-US" sz="1400" dirty="0">
                          <a:latin typeface="Neue Haas Grotesk Display Pro 6" panose="020B0504020202020204"/>
                        </a:rPr>
                        <a:t>Borrowing Year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1800" b="1" dirty="0">
                          <a:solidFill>
                            <a:schemeClr val="tx1"/>
                          </a:solidFill>
                          <a:latin typeface="Neue Haas Grotesk Display Pro 6" panose="020B0504020202020204"/>
                        </a:rPr>
                        <a:t>2021-2022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lang="en-US" sz="1800" b="1" dirty="0">
                          <a:solidFill>
                            <a:schemeClr val="tx1"/>
                          </a:solidFill>
                          <a:latin typeface="Neue Haas Grotesk Display Pro 6" panose="020B0504020202020204"/>
                        </a:rPr>
                        <a:t>2022-2023</a:t>
                      </a:r>
                      <a:r>
                        <a:rPr lang="en-US" sz="1800" b="1" baseline="0" dirty="0">
                          <a:solidFill>
                            <a:schemeClr val="tx1"/>
                          </a:solidFill>
                          <a:latin typeface="Neue Haas Grotesk Display Pro 6" panose="020B0504020202020204"/>
                        </a:rPr>
                        <a:t> </a:t>
                      </a:r>
                      <a:endParaRPr lang="en-US" sz="1800" b="1" dirty="0">
                        <a:solidFill>
                          <a:schemeClr val="tx1"/>
                        </a:solidFill>
                        <a:latin typeface="Neue Haas Grotesk Display Pro 6" panose="020B0504020202020204"/>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lang="en-US" sz="1800" b="1" dirty="0">
                          <a:solidFill>
                            <a:schemeClr val="tx1"/>
                          </a:solidFill>
                          <a:latin typeface="Neue Haas Grotesk Display Pro 6" panose="020B0504020202020204"/>
                        </a:rPr>
                        <a:t>2023-2024</a:t>
                      </a:r>
                      <a:r>
                        <a:rPr lang="en-US" sz="1800" b="1" baseline="0" dirty="0">
                          <a:solidFill>
                            <a:schemeClr val="tx1"/>
                          </a:solidFill>
                          <a:latin typeface="Neue Haas Grotesk Display Pro 6" panose="020B0504020202020204"/>
                        </a:rPr>
                        <a:t> </a:t>
                      </a:r>
                      <a:endParaRPr lang="en-US" sz="1800" b="1" dirty="0">
                        <a:solidFill>
                          <a:schemeClr val="tx1"/>
                        </a:solidFill>
                        <a:latin typeface="Neue Haas Grotesk Display Pro 6" panose="020B0504020202020204"/>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0000"/>
                  </a:ext>
                </a:extLst>
              </a:tr>
              <a:tr h="1289744">
                <a:tc gridSpan="2">
                  <a:txBody>
                    <a:bodyPr/>
                    <a:lstStyle/>
                    <a:p>
                      <a:r>
                        <a:rPr lang="en-US" sz="1600" b="1" dirty="0">
                          <a:latin typeface="Neue Haas Grotesk Display Pro 6" panose="020B0504020202020204"/>
                        </a:rPr>
                        <a:t>Federal Direct ($20,500 Subsidized/Unsubsidized</a:t>
                      </a:r>
                      <a:r>
                        <a:rPr lang="en-US" sz="1600" b="1" baseline="0" dirty="0">
                          <a:latin typeface="Neue Haas Grotesk Display Pro 6" panose="020B0504020202020204"/>
                        </a:rPr>
                        <a:t>)</a:t>
                      </a:r>
                      <a:endParaRPr lang="en-US" sz="1600" b="1" dirty="0">
                        <a:latin typeface="Neue Haas Grotesk Display Pro 6" panose="020B0504020202020204"/>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endParaRPr lang="en-US"/>
                    </a:p>
                  </a:txBody>
                  <a:tcPr/>
                </a:tc>
                <a:tc>
                  <a:txBody>
                    <a:bodyPr/>
                    <a:lstStyle/>
                    <a:p>
                      <a:r>
                        <a:rPr lang="en-US" sz="1400" dirty="0">
                          <a:latin typeface="Neue Haas Grotesk Display Pro 6" panose="020B0504020202020204"/>
                        </a:rPr>
                        <a:t>*Fixed rate of 5.28%</a:t>
                      </a:r>
                    </a:p>
                    <a:p>
                      <a:r>
                        <a:rPr lang="en-US" sz="1400" dirty="0">
                          <a:latin typeface="Neue Haas Grotesk Display Pro 6" panose="020B0504020202020204"/>
                        </a:rPr>
                        <a:t>*6-month grace period before repayment</a:t>
                      </a:r>
                      <a:r>
                        <a:rPr lang="en-US" sz="1400" baseline="0" dirty="0">
                          <a:latin typeface="Neue Haas Grotesk Display Pro 6" panose="020B0504020202020204"/>
                        </a:rPr>
                        <a:t> begins</a:t>
                      </a:r>
                      <a:endParaRPr lang="en-US" sz="1400" dirty="0">
                        <a:latin typeface="Neue Haas Grotesk Display Pro 6" panose="020B0504020202020204"/>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Neue Haas Grotesk Display Pro 6" panose="020B0504020202020204"/>
                        </a:rPr>
                        <a:t>*Fixed rate of 6.54%</a:t>
                      </a:r>
                    </a:p>
                    <a:p>
                      <a:r>
                        <a:rPr lang="en-US" sz="1400" dirty="0">
                          <a:latin typeface="Neue Haas Grotesk Display Pro 6" panose="020B0504020202020204"/>
                        </a:rPr>
                        <a:t>*6-month grace period before repayment</a:t>
                      </a:r>
                      <a:r>
                        <a:rPr lang="en-US" sz="1400" baseline="0" dirty="0">
                          <a:latin typeface="Neue Haas Grotesk Display Pro 6" panose="020B0504020202020204"/>
                        </a:rPr>
                        <a:t> begins</a:t>
                      </a:r>
                      <a:endParaRPr lang="en-US" sz="1400" dirty="0">
                        <a:latin typeface="Neue Haas Grotesk Display Pro 6" panose="020B0504020202020204"/>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Neue Haas Grotesk Display Pro 6" panose="020B0504020202020204"/>
                        </a:rPr>
                        <a:t>*Fixed rate of 7.05%</a:t>
                      </a:r>
                    </a:p>
                    <a:p>
                      <a:r>
                        <a:rPr lang="en-US" sz="1400" dirty="0">
                          <a:latin typeface="Neue Haas Grotesk Display Pro 6" panose="020B0504020202020204"/>
                        </a:rPr>
                        <a:t>*6-month grace period before repayment</a:t>
                      </a:r>
                      <a:r>
                        <a:rPr lang="en-US" sz="1400" baseline="0" dirty="0">
                          <a:latin typeface="Neue Haas Grotesk Display Pro 6" panose="020B0504020202020204"/>
                        </a:rPr>
                        <a:t> begins</a:t>
                      </a:r>
                      <a:endParaRPr lang="en-US" sz="1400" dirty="0">
                        <a:latin typeface="Neue Haas Grotesk Display Pro 6" panose="020B0504020202020204"/>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23025">
                <a:tc gridSpan="2">
                  <a:txBody>
                    <a:bodyPr/>
                    <a:lstStyle/>
                    <a:p>
                      <a:r>
                        <a:rPr lang="en-US" sz="1600" b="1" dirty="0">
                          <a:latin typeface="Neue Haas Grotesk Display Pro 6" panose="020B0504020202020204"/>
                        </a:rPr>
                        <a:t>Federal Graduate PLUS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endParaRPr lang="en-US"/>
                    </a:p>
                  </a:txBody>
                  <a:tcPr/>
                </a:tc>
                <a:tc>
                  <a:txBody>
                    <a:bodyPr/>
                    <a:lstStyle/>
                    <a:p>
                      <a:r>
                        <a:rPr lang="en-US" sz="1400" dirty="0">
                          <a:latin typeface="Neue Haas Grotesk Display Pro 6" panose="020B0504020202020204"/>
                        </a:rPr>
                        <a:t>*Fixed rate of 6.28%</a:t>
                      </a:r>
                    </a:p>
                    <a:p>
                      <a:r>
                        <a:rPr lang="en-US" sz="1400" dirty="0">
                          <a:latin typeface="Neue Haas Grotesk Display Pro 6" panose="020B0504020202020204"/>
                        </a:rPr>
                        <a:t>*Repayment aligned with Direct loan; 6-month</a:t>
                      </a:r>
                      <a:r>
                        <a:rPr lang="en-US" sz="1400" baseline="0" dirty="0">
                          <a:latin typeface="Neue Haas Grotesk Display Pro 6" panose="020B0504020202020204"/>
                        </a:rPr>
                        <a:t> post-enrollment deferment</a:t>
                      </a:r>
                      <a:endParaRPr lang="en-US" sz="1400" dirty="0">
                        <a:latin typeface="Neue Haas Grotesk Display Pro 6" panose="020B0504020202020204"/>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Neue Haas Grotesk Display Pro 6" panose="020B0504020202020204"/>
                        </a:rPr>
                        <a:t>*Fixed rate of 7.54%</a:t>
                      </a:r>
                    </a:p>
                    <a:p>
                      <a:r>
                        <a:rPr lang="en-US" sz="1400" dirty="0">
                          <a:latin typeface="Neue Haas Grotesk Display Pro 6" panose="020B0504020202020204"/>
                        </a:rPr>
                        <a:t>*Repayment aligned with Direct loan; 6-month</a:t>
                      </a:r>
                      <a:r>
                        <a:rPr lang="en-US" sz="1400" baseline="0" dirty="0">
                          <a:latin typeface="Neue Haas Grotesk Display Pro 6" panose="020B0504020202020204"/>
                        </a:rPr>
                        <a:t> post-enrollment deferment</a:t>
                      </a:r>
                      <a:endParaRPr lang="en-US" sz="1400" dirty="0">
                        <a:latin typeface="Neue Haas Grotesk Display Pro 6" panose="020B0504020202020204"/>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Neue Haas Grotesk Display Pro 6" panose="020B0504020202020204"/>
                        </a:rPr>
                        <a:t>*Fixed rate of 8.05%</a:t>
                      </a:r>
                    </a:p>
                    <a:p>
                      <a:r>
                        <a:rPr lang="en-US" sz="1400" dirty="0">
                          <a:latin typeface="Neue Haas Grotesk Display Pro 6" panose="020B0504020202020204"/>
                        </a:rPr>
                        <a:t>*Repayment aligned with Direct loan; 6-month</a:t>
                      </a:r>
                      <a:r>
                        <a:rPr lang="en-US" sz="1400" baseline="0" dirty="0">
                          <a:latin typeface="Neue Haas Grotesk Display Pro 6" panose="020B0504020202020204"/>
                        </a:rPr>
                        <a:t> post-enrollment deferment</a:t>
                      </a:r>
                      <a:endParaRPr lang="en-US" sz="1400" dirty="0">
                        <a:latin typeface="Neue Haas Grotesk Display Pro 6" panose="020B0504020202020204"/>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536771">
                <a:tc gridSpan="2">
                  <a:txBody>
                    <a:bodyPr/>
                    <a:lstStyle/>
                    <a:p>
                      <a:r>
                        <a:rPr lang="en-US" sz="1600" b="1" dirty="0">
                          <a:latin typeface="Neue Haas Grotesk Display Pro 6" panose="020B0504020202020204"/>
                        </a:rPr>
                        <a:t>Private Loans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endParaRPr lang="en-US"/>
                    </a:p>
                  </a:txBody>
                  <a:tcPr/>
                </a:tc>
                <a:tc>
                  <a:txBody>
                    <a:bodyPr/>
                    <a:lstStyle/>
                    <a:p>
                      <a:r>
                        <a:rPr lang="en-US" sz="1400" dirty="0">
                          <a:latin typeface="Neue Haas Grotesk Display Pro 6" panose="020B0504020202020204"/>
                        </a:rPr>
                        <a:t>*Variable/fixed rate</a:t>
                      </a:r>
                    </a:p>
                    <a:p>
                      <a:r>
                        <a:rPr lang="en-US" sz="1400" dirty="0">
                          <a:latin typeface="Neue Haas Grotesk Display Pro 6" panose="020B0504020202020204"/>
                        </a:rPr>
                        <a:t>*Repayment typically begins 6-months after</a:t>
                      </a:r>
                      <a:r>
                        <a:rPr lang="en-US" sz="1400" baseline="0" dirty="0">
                          <a:latin typeface="Neue Haas Grotesk Display Pro 6" panose="020B0504020202020204"/>
                        </a:rPr>
                        <a:t> full-time enrollment</a:t>
                      </a:r>
                    </a:p>
                    <a:p>
                      <a:r>
                        <a:rPr lang="en-US" sz="1400" baseline="0" dirty="0">
                          <a:latin typeface="Neue Haas Grotesk Display Pro 6" panose="020B0504020202020204"/>
                        </a:rPr>
                        <a:t>*Check with lender for details</a:t>
                      </a:r>
                      <a:endParaRPr lang="en-US" sz="1400" dirty="0">
                        <a:latin typeface="Neue Haas Grotesk Display Pro 6" panose="020B0504020202020204"/>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Neue Haas Grotesk Display Pro 6" panose="020B0504020202020204"/>
                        </a:rPr>
                        <a:t>*Variable/fixed rate</a:t>
                      </a:r>
                    </a:p>
                    <a:p>
                      <a:r>
                        <a:rPr lang="en-US" sz="1400" dirty="0">
                          <a:latin typeface="Neue Haas Grotesk Display Pro 6" panose="020B0504020202020204"/>
                        </a:rPr>
                        <a:t>*Repayment typically begins 6-months after</a:t>
                      </a:r>
                      <a:r>
                        <a:rPr lang="en-US" sz="1400" baseline="0" dirty="0">
                          <a:latin typeface="Neue Haas Grotesk Display Pro 6" panose="020B0504020202020204"/>
                        </a:rPr>
                        <a:t> full-time enrollment</a:t>
                      </a:r>
                    </a:p>
                    <a:p>
                      <a:r>
                        <a:rPr lang="en-US" sz="1400" baseline="0" dirty="0">
                          <a:latin typeface="Neue Haas Grotesk Display Pro 6" panose="020B0504020202020204"/>
                        </a:rPr>
                        <a:t>*Check with lender for details</a:t>
                      </a:r>
                      <a:endParaRPr lang="en-US" sz="1400" dirty="0">
                        <a:latin typeface="Neue Haas Grotesk Display Pro 6" panose="020B0504020202020204"/>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Neue Haas Grotesk Display Pro 6" panose="020B0504020202020204"/>
                        </a:rPr>
                        <a:t>*Variable/fixed rate</a:t>
                      </a:r>
                    </a:p>
                    <a:p>
                      <a:r>
                        <a:rPr lang="en-US" sz="1400" dirty="0">
                          <a:latin typeface="Neue Haas Grotesk Display Pro 6" panose="020B0504020202020204"/>
                        </a:rPr>
                        <a:t>*Repayment typically begins 6-months after</a:t>
                      </a:r>
                      <a:r>
                        <a:rPr lang="en-US" sz="1400" baseline="0" dirty="0">
                          <a:latin typeface="Neue Haas Grotesk Display Pro 6" panose="020B0504020202020204"/>
                        </a:rPr>
                        <a:t> full-time enrollment</a:t>
                      </a:r>
                    </a:p>
                    <a:p>
                      <a:r>
                        <a:rPr lang="en-US" sz="1400" baseline="0" dirty="0">
                          <a:latin typeface="Neue Haas Grotesk Display Pro 6" panose="020B0504020202020204"/>
                        </a:rPr>
                        <a:t>*Check with lender for details</a:t>
                      </a:r>
                      <a:endParaRPr lang="en-US" sz="1400" dirty="0">
                        <a:latin typeface="Neue Haas Grotesk Display Pro 6" panose="020B0504020202020204"/>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831327">
                <a:tc gridSpan="2">
                  <a:txBody>
                    <a:bodyPr/>
                    <a:lstStyle/>
                    <a:p>
                      <a:r>
                        <a:rPr lang="en-US" sz="1600" b="1" dirty="0">
                          <a:latin typeface="Neue Haas Grotesk Display Pro 6" panose="020B0504020202020204"/>
                        </a:rPr>
                        <a:t>Federal Perkins</a:t>
                      </a:r>
                    </a:p>
                    <a:p>
                      <a:r>
                        <a:rPr lang="en-US" sz="1600" b="1" dirty="0">
                          <a:latin typeface="Neue Haas Grotesk Display Pro 6" panose="020B0504020202020204"/>
                        </a:rPr>
                        <a:t>(prior degrees)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endParaRPr lang="en-US"/>
                    </a:p>
                  </a:txBody>
                  <a:tcPr/>
                </a:tc>
                <a:tc>
                  <a:txBody>
                    <a:bodyPr/>
                    <a:lstStyle/>
                    <a:p>
                      <a:r>
                        <a:rPr lang="en-US" sz="1400" dirty="0">
                          <a:latin typeface="Neue Haas Grotesk Display Pro 6" panose="020B0504020202020204"/>
                        </a:rPr>
                        <a:t>*Check with prior institution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Neue Haas Grotesk Display Pro 6" panose="020B0504020202020204"/>
                        </a:rPr>
                        <a:t>*Check with prior institution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Neue Haas Grotesk Display Pro 6" panose="020B0504020202020204"/>
                        </a:rPr>
                        <a:t>*Check with prior institution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5" name="Right Arrow 4"/>
          <p:cNvSpPr/>
          <p:nvPr/>
        </p:nvSpPr>
        <p:spPr>
          <a:xfrm>
            <a:off x="2131102" y="1096377"/>
            <a:ext cx="284085" cy="20862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6" name="Down Arrow 5"/>
          <p:cNvSpPr/>
          <p:nvPr/>
        </p:nvSpPr>
        <p:spPr>
          <a:xfrm>
            <a:off x="1194294" y="1106750"/>
            <a:ext cx="195309" cy="24413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645076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74638"/>
            <a:ext cx="8229600" cy="542108"/>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solidFill>
                  <a:schemeClr val="tx1"/>
                </a:solidFill>
              </a:rPr>
              <a:t>Understanding Loan Types</a:t>
            </a:r>
          </a:p>
        </p:txBody>
      </p:sp>
      <p:sp>
        <p:nvSpPr>
          <p:cNvPr id="4" name="Content Placeholder 2"/>
          <p:cNvSpPr txBox="1">
            <a:spLocks/>
          </p:cNvSpPr>
          <p:nvPr/>
        </p:nvSpPr>
        <p:spPr>
          <a:xfrm>
            <a:off x="457200" y="1168406"/>
            <a:ext cx="11277600" cy="4978394"/>
          </a:xfrm>
          <a:prstGeom prst="rect">
            <a:avLst/>
          </a:prstGeom>
        </p:spPr>
        <p:txBody>
          <a:bodyPr>
            <a:normAutofit lnSpcReduction="10000"/>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System Font Regular"/>
              <a:buNone/>
            </a:pPr>
            <a:r>
              <a:rPr lang="en-US" altLang="en-US" sz="1800" b="1" i="1" dirty="0">
                <a:solidFill>
                  <a:schemeClr val="tx1"/>
                </a:solidFill>
              </a:rPr>
              <a:t>Federal Direct Loan</a:t>
            </a:r>
            <a:r>
              <a:rPr lang="en-US" altLang="en-US" sz="1700" b="1" i="1" dirty="0">
                <a:solidFill>
                  <a:schemeClr val="tx1"/>
                </a:solidFill>
              </a:rPr>
              <a:t>:</a:t>
            </a:r>
          </a:p>
          <a:p>
            <a:pPr>
              <a:buFont typeface="Arial" panose="020B0604020202020204" pitchFamily="34" charset="0"/>
              <a:buChar char="•"/>
            </a:pPr>
            <a:r>
              <a:rPr lang="en-US" altLang="en-US" sz="1700" dirty="0">
                <a:solidFill>
                  <a:schemeClr val="tx1"/>
                </a:solidFill>
              </a:rPr>
              <a:t>Student loans that are regulated by the federal government. Capped at $20,500 per academic year for graduate and professional students. </a:t>
            </a:r>
          </a:p>
          <a:p>
            <a:pPr lvl="1">
              <a:buFont typeface="Arial" panose="020B0604020202020204" pitchFamily="34" charset="0"/>
              <a:buChar char="•"/>
            </a:pPr>
            <a:r>
              <a:rPr lang="en-US" altLang="en-US" sz="1600" i="1" dirty="0">
                <a:solidFill>
                  <a:schemeClr val="tx1"/>
                </a:solidFill>
              </a:rPr>
              <a:t>Subsidized</a:t>
            </a:r>
            <a:r>
              <a:rPr lang="en-US" altLang="en-US" sz="1600" dirty="0">
                <a:solidFill>
                  <a:schemeClr val="tx1"/>
                </a:solidFill>
              </a:rPr>
              <a:t> – Need-based with accruing interest paid by the government while the borrower is in school, during a grace period and during eligible deferment periods </a:t>
            </a:r>
          </a:p>
          <a:p>
            <a:pPr lvl="2">
              <a:buFont typeface="Arial" panose="020B0604020202020204" pitchFamily="34" charset="0"/>
              <a:buChar char="•"/>
            </a:pPr>
            <a:r>
              <a:rPr lang="en-US" altLang="en-US" sz="1600" dirty="0">
                <a:solidFill>
                  <a:schemeClr val="tx1"/>
                </a:solidFill>
              </a:rPr>
              <a:t>Offered to eligible graduate students prior to 7/1/2012</a:t>
            </a:r>
          </a:p>
          <a:p>
            <a:pPr lvl="1">
              <a:buFont typeface="Arial" panose="020B0604020202020204" pitchFamily="34" charset="0"/>
              <a:buChar char="•"/>
            </a:pPr>
            <a:r>
              <a:rPr lang="en-US" altLang="en-US" sz="1600" i="1" dirty="0">
                <a:solidFill>
                  <a:schemeClr val="tx1"/>
                </a:solidFill>
              </a:rPr>
              <a:t>Unsubsidized</a:t>
            </a:r>
            <a:r>
              <a:rPr lang="en-US" altLang="en-US" sz="1600" dirty="0">
                <a:solidFill>
                  <a:schemeClr val="tx1"/>
                </a:solidFill>
              </a:rPr>
              <a:t> – Not need-based with accruing interest paid by borrower or capitalized at repayment</a:t>
            </a:r>
          </a:p>
          <a:p>
            <a:pPr>
              <a:buFont typeface="Arial" panose="020B0604020202020204" pitchFamily="34" charset="0"/>
              <a:buChar char="•"/>
            </a:pPr>
            <a:r>
              <a:rPr lang="en-US" altLang="en-US" sz="1700" dirty="0">
                <a:solidFill>
                  <a:schemeClr val="tx1"/>
                </a:solidFill>
              </a:rPr>
              <a:t>Repayment begins six months after you leave school or drop to less than half time status (6 credits), whichever happens first. </a:t>
            </a:r>
          </a:p>
          <a:p>
            <a:pPr>
              <a:buFont typeface="Arial" panose="020B0604020202020204" pitchFamily="34" charset="0"/>
              <a:buChar char="•"/>
            </a:pPr>
            <a:r>
              <a:rPr lang="en-US" altLang="en-US" sz="1700" dirty="0">
                <a:solidFill>
                  <a:schemeClr val="tx1"/>
                </a:solidFill>
              </a:rPr>
              <a:t>Interest Rates:</a:t>
            </a:r>
          </a:p>
          <a:p>
            <a:pPr lvl="1">
              <a:buFont typeface="Arial" panose="020B0604020202020204" pitchFamily="34" charset="0"/>
              <a:buChar char="•"/>
            </a:pPr>
            <a:r>
              <a:rPr lang="en-US" altLang="en-US" sz="1500" dirty="0">
                <a:solidFill>
                  <a:schemeClr val="tx1"/>
                </a:solidFill>
              </a:rPr>
              <a:t>Loans first disbursed on or after 7/1/19: fixed rate of 6.08%</a:t>
            </a:r>
          </a:p>
          <a:p>
            <a:pPr lvl="1">
              <a:buFont typeface="Arial" panose="020B0604020202020204" pitchFamily="34" charset="0"/>
              <a:buChar char="•"/>
            </a:pPr>
            <a:r>
              <a:rPr lang="en-US" altLang="en-US" sz="1500" dirty="0">
                <a:solidFill>
                  <a:schemeClr val="tx1"/>
                </a:solidFill>
              </a:rPr>
              <a:t>Loans first disbursed on or after 7/1/20: fixed rate of 4.30%</a:t>
            </a:r>
          </a:p>
          <a:p>
            <a:pPr lvl="1">
              <a:buFont typeface="Arial" panose="020B0604020202020204" pitchFamily="34" charset="0"/>
              <a:buChar char="•"/>
            </a:pPr>
            <a:r>
              <a:rPr lang="en-US" altLang="en-US" sz="1500" dirty="0">
                <a:solidFill>
                  <a:schemeClr val="tx1"/>
                </a:solidFill>
              </a:rPr>
              <a:t>Loans first disbursed on or after 7/1/21: fixed rate of 5.28%</a:t>
            </a:r>
          </a:p>
          <a:p>
            <a:pPr lvl="1">
              <a:buFont typeface="Arial" panose="020B0604020202020204" pitchFamily="34" charset="0"/>
              <a:buChar char="•"/>
            </a:pPr>
            <a:r>
              <a:rPr lang="en-US" altLang="en-US" sz="1500" dirty="0">
                <a:solidFill>
                  <a:schemeClr val="tx1"/>
                </a:solidFill>
              </a:rPr>
              <a:t>Loans first disbursed on or after 7/1/22: fixed rate of 6.54%</a:t>
            </a:r>
          </a:p>
          <a:p>
            <a:pPr lvl="1">
              <a:buFont typeface="Arial" panose="020B0604020202020204" pitchFamily="34" charset="0"/>
              <a:buChar char="•"/>
            </a:pPr>
            <a:r>
              <a:rPr lang="en-US" altLang="en-US" sz="1500" dirty="0">
                <a:solidFill>
                  <a:schemeClr val="tx1"/>
                </a:solidFill>
              </a:rPr>
              <a:t>Loans first disbursed on or after 7/1/23: fixed rate of 7.05%</a:t>
            </a:r>
          </a:p>
          <a:p>
            <a:pPr lvl="1">
              <a:buFont typeface="Arial" panose="020B0604020202020204" pitchFamily="34" charset="0"/>
              <a:buChar char="•"/>
            </a:pPr>
            <a:endParaRPr lang="en-US" altLang="en-US" sz="1500" dirty="0">
              <a:solidFill>
                <a:schemeClr val="tx1"/>
              </a:solidFill>
            </a:endParaRPr>
          </a:p>
          <a:p>
            <a:pPr marL="457200" lvl="1" indent="0">
              <a:buNone/>
            </a:pPr>
            <a:endParaRPr lang="en-US" altLang="en-US" sz="1500" dirty="0">
              <a:solidFill>
                <a:schemeClr val="tx1"/>
              </a:solidFill>
            </a:endParaRPr>
          </a:p>
          <a:p>
            <a:pPr>
              <a:buFont typeface="Arial" panose="020B0604020202020204" pitchFamily="34" charset="0"/>
              <a:buChar char="•"/>
            </a:pPr>
            <a:r>
              <a:rPr lang="en-US" altLang="en-US" sz="1600" dirty="0">
                <a:solidFill>
                  <a:schemeClr val="tx1"/>
                </a:solidFill>
              </a:rPr>
              <a:t>Standard 10-year repayment period (or, if selected, up to 25 years extended for debts over $30,000)</a:t>
            </a:r>
          </a:p>
          <a:p>
            <a:endParaRPr lang="en-US" altLang="en-US" sz="2100" dirty="0">
              <a:solidFill>
                <a:schemeClr val="tx1"/>
              </a:solidFill>
            </a:endParaRPr>
          </a:p>
          <a:p>
            <a:pPr marL="0" indent="0">
              <a:buFont typeface="System Font Regular"/>
              <a:buNone/>
            </a:pPr>
            <a:endParaRPr lang="en-US" dirty="0">
              <a:solidFill>
                <a:schemeClr val="tx1"/>
              </a:solidFill>
            </a:endParaRPr>
          </a:p>
        </p:txBody>
      </p:sp>
    </p:spTree>
    <p:extLst>
      <p:ext uri="{BB962C8B-B14F-4D97-AF65-F5344CB8AC3E}">
        <p14:creationId xmlns:p14="http://schemas.microsoft.com/office/powerpoint/2010/main" val="41797263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74638"/>
            <a:ext cx="8229600" cy="595374"/>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solidFill>
                  <a:schemeClr val="tx1"/>
                </a:solidFill>
              </a:rPr>
              <a:t>Understanding Loan Types</a:t>
            </a:r>
          </a:p>
        </p:txBody>
      </p:sp>
      <p:sp>
        <p:nvSpPr>
          <p:cNvPr id="4" name="Content Placeholder 2"/>
          <p:cNvSpPr txBox="1">
            <a:spLocks/>
          </p:cNvSpPr>
          <p:nvPr/>
        </p:nvSpPr>
        <p:spPr>
          <a:xfrm>
            <a:off x="457200" y="1197006"/>
            <a:ext cx="11277600" cy="4591549"/>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System Font Regular"/>
              <a:buNone/>
            </a:pPr>
            <a:r>
              <a:rPr lang="en-US" altLang="en-US" sz="2200" b="1" i="1" dirty="0">
                <a:solidFill>
                  <a:schemeClr val="tx1"/>
                </a:solidFill>
              </a:rPr>
              <a:t>Federal Graduate PLUS Loan:</a:t>
            </a:r>
          </a:p>
          <a:p>
            <a:pPr>
              <a:buFont typeface="Arial" panose="020B0604020202020204" pitchFamily="34" charset="0"/>
              <a:buChar char="•"/>
            </a:pPr>
            <a:r>
              <a:rPr lang="en-US" altLang="en-US" sz="2000" dirty="0">
                <a:solidFill>
                  <a:schemeClr val="tx1"/>
                </a:solidFill>
              </a:rPr>
              <a:t>No annual or aggregate cap – eligible to borrow up to the COA less other aid</a:t>
            </a:r>
          </a:p>
          <a:p>
            <a:pPr>
              <a:buFont typeface="Arial" panose="020B0604020202020204" pitchFamily="34" charset="0"/>
              <a:buChar char="•"/>
            </a:pPr>
            <a:r>
              <a:rPr lang="en-US" altLang="en-US" sz="2000" dirty="0">
                <a:solidFill>
                  <a:schemeClr val="tx1"/>
                </a:solidFill>
              </a:rPr>
              <a:t>Not need-based with accruing interest paid by borrower or capitalized at repayment</a:t>
            </a:r>
          </a:p>
          <a:p>
            <a:pPr>
              <a:buFont typeface="Arial" panose="020B0604020202020204" pitchFamily="34" charset="0"/>
              <a:buChar char="•"/>
            </a:pPr>
            <a:r>
              <a:rPr lang="en-US" altLang="en-US" sz="2000" dirty="0">
                <a:solidFill>
                  <a:schemeClr val="tx1"/>
                </a:solidFill>
              </a:rPr>
              <a:t>Repayment begins six months after you leave school or drop to less than half time status (6 credits), whichever happens first. </a:t>
            </a:r>
          </a:p>
          <a:p>
            <a:pPr>
              <a:buFont typeface="Arial" panose="020B0604020202020204" pitchFamily="34" charset="0"/>
              <a:buChar char="•"/>
            </a:pPr>
            <a:r>
              <a:rPr lang="en-US" altLang="en-US" sz="2000" dirty="0">
                <a:solidFill>
                  <a:schemeClr val="tx1"/>
                </a:solidFill>
              </a:rPr>
              <a:t>Interest Rates:</a:t>
            </a:r>
          </a:p>
          <a:p>
            <a:pPr lvl="1">
              <a:buFont typeface="Arial" panose="020B0604020202020204" pitchFamily="34" charset="0"/>
              <a:buChar char="•"/>
            </a:pPr>
            <a:r>
              <a:rPr lang="en-US" altLang="en-US" sz="1700" dirty="0">
                <a:solidFill>
                  <a:schemeClr val="tx1"/>
                </a:solidFill>
              </a:rPr>
              <a:t>Loans first disbursed on or after 7/1/19: fixed rate of 7.08%</a:t>
            </a:r>
          </a:p>
          <a:p>
            <a:pPr lvl="1">
              <a:buFont typeface="Arial" panose="020B0604020202020204" pitchFamily="34" charset="0"/>
              <a:buChar char="•"/>
            </a:pPr>
            <a:r>
              <a:rPr lang="en-US" altLang="en-US" sz="1700" dirty="0">
                <a:solidFill>
                  <a:schemeClr val="tx1"/>
                </a:solidFill>
              </a:rPr>
              <a:t>Loans first disbursed on or after 7/1/20: fixed rate of 5.30%</a:t>
            </a:r>
          </a:p>
          <a:p>
            <a:pPr lvl="1">
              <a:buFont typeface="Arial" panose="020B0604020202020204" pitchFamily="34" charset="0"/>
              <a:buChar char="•"/>
            </a:pPr>
            <a:r>
              <a:rPr lang="en-US" altLang="en-US" sz="1700" dirty="0">
                <a:solidFill>
                  <a:schemeClr val="tx1"/>
                </a:solidFill>
              </a:rPr>
              <a:t>Loans first disbursed on or after 7/1/21: fixed rate of 6.28%</a:t>
            </a:r>
          </a:p>
          <a:p>
            <a:pPr lvl="1">
              <a:buFont typeface="Arial" panose="020B0604020202020204" pitchFamily="34" charset="0"/>
              <a:buChar char="•"/>
            </a:pPr>
            <a:r>
              <a:rPr lang="en-US" altLang="en-US" sz="1700" dirty="0">
                <a:solidFill>
                  <a:schemeClr val="tx1"/>
                </a:solidFill>
              </a:rPr>
              <a:t>Loans first disbursed on or after 7/1/22: fixed rate of 7.54%</a:t>
            </a:r>
          </a:p>
          <a:p>
            <a:pPr lvl="1">
              <a:buFont typeface="Arial" panose="020B0604020202020204" pitchFamily="34" charset="0"/>
              <a:buChar char="•"/>
            </a:pPr>
            <a:r>
              <a:rPr lang="en-US" altLang="en-US" sz="1700" dirty="0">
                <a:solidFill>
                  <a:schemeClr val="tx1"/>
                </a:solidFill>
              </a:rPr>
              <a:t>Loans first disbursed on or after 7/1/23: fixed rate of 8.05%</a:t>
            </a:r>
          </a:p>
          <a:p>
            <a:pPr lvl="1">
              <a:buFont typeface="Arial" panose="020B0604020202020204" pitchFamily="34" charset="0"/>
              <a:buChar char="•"/>
            </a:pPr>
            <a:endParaRPr lang="en-US" altLang="en-US" sz="1700" dirty="0">
              <a:solidFill>
                <a:schemeClr val="tx1"/>
              </a:solidFill>
            </a:endParaRPr>
          </a:p>
          <a:p>
            <a:pPr lvl="1">
              <a:buFont typeface="Arial" panose="020B0604020202020204" pitchFamily="34" charset="0"/>
              <a:buChar char="•"/>
            </a:pPr>
            <a:endParaRPr lang="en-US" altLang="en-US" sz="1700" dirty="0">
              <a:solidFill>
                <a:schemeClr val="tx1"/>
              </a:solidFill>
            </a:endParaRPr>
          </a:p>
          <a:p>
            <a:pPr lvl="1">
              <a:buFont typeface="Arial" panose="020B0604020202020204" pitchFamily="34" charset="0"/>
              <a:buChar char="•"/>
            </a:pPr>
            <a:endParaRPr lang="en-US" altLang="en-US" sz="1700" dirty="0">
              <a:solidFill>
                <a:schemeClr val="tx1"/>
              </a:solidFill>
            </a:endParaRPr>
          </a:p>
          <a:p>
            <a:pPr>
              <a:buFont typeface="Arial" panose="020B0604020202020204" pitchFamily="34" charset="0"/>
              <a:buChar char="•"/>
            </a:pPr>
            <a:r>
              <a:rPr lang="en-US" altLang="en-US" sz="2000" dirty="0">
                <a:solidFill>
                  <a:schemeClr val="tx1"/>
                </a:solidFill>
              </a:rPr>
              <a:t>Standard 10-year repayment period (or, if selected, up to 25 years extended for debts over $30,000)</a:t>
            </a:r>
          </a:p>
          <a:p>
            <a:endParaRPr lang="en-US" alt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9633247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idx="4294967295"/>
          </p:nvPr>
        </p:nvSpPr>
        <p:spPr>
          <a:xfrm>
            <a:off x="457200" y="274638"/>
            <a:ext cx="8229600" cy="577618"/>
          </a:xfrm>
        </p:spPr>
        <p:txBody>
          <a:bodyPr>
            <a:noAutofit/>
          </a:bodyPr>
          <a:lstStyle/>
          <a:p>
            <a:r>
              <a:rPr lang="en-US" sz="4200" dirty="0">
                <a:solidFill>
                  <a:schemeClr val="tx1"/>
                </a:solidFill>
              </a:rPr>
              <a:t>Understanding Loan Types</a:t>
            </a:r>
          </a:p>
        </p:txBody>
      </p:sp>
      <p:sp>
        <p:nvSpPr>
          <p:cNvPr id="4" name="Content Placeholder 2"/>
          <p:cNvSpPr txBox="1">
            <a:spLocks/>
          </p:cNvSpPr>
          <p:nvPr/>
        </p:nvSpPr>
        <p:spPr>
          <a:xfrm>
            <a:off x="457199" y="1173415"/>
            <a:ext cx="9821334" cy="4640801"/>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System Font Regular"/>
              <a:buNone/>
            </a:pPr>
            <a:r>
              <a:rPr lang="en-US" altLang="en-US" sz="2400" b="1" i="1" u="sng" dirty="0">
                <a:solidFill>
                  <a:schemeClr val="tx1"/>
                </a:solidFill>
              </a:rPr>
              <a:t>Federal</a:t>
            </a:r>
            <a:r>
              <a:rPr lang="en-US" altLang="en-US" sz="2400" b="1" i="1" dirty="0">
                <a:solidFill>
                  <a:schemeClr val="tx1"/>
                </a:solidFill>
              </a:rPr>
              <a:t> Consolidation Loan: </a:t>
            </a:r>
          </a:p>
          <a:p>
            <a:pPr>
              <a:buFont typeface="Arial" panose="020B0604020202020204" pitchFamily="34" charset="0"/>
              <a:buChar char="•"/>
            </a:pPr>
            <a:r>
              <a:rPr lang="en-US" altLang="en-US" sz="2000" dirty="0">
                <a:solidFill>
                  <a:schemeClr val="tx1"/>
                </a:solidFill>
              </a:rPr>
              <a:t>Fixed interest rate</a:t>
            </a:r>
          </a:p>
          <a:p>
            <a:pPr lvl="1">
              <a:buFont typeface="Arial" panose="020B0604020202020204" pitchFamily="34" charset="0"/>
              <a:buChar char="•"/>
            </a:pPr>
            <a:r>
              <a:rPr lang="en-US" altLang="en-US" sz="2000" dirty="0">
                <a:solidFill>
                  <a:schemeClr val="tx1"/>
                </a:solidFill>
              </a:rPr>
              <a:t>Weighted average of underlying loans rounded up to nearest 1/8%</a:t>
            </a:r>
          </a:p>
          <a:p>
            <a:pPr>
              <a:buFont typeface="Arial" panose="020B0604020202020204" pitchFamily="34" charset="0"/>
              <a:buChar char="•"/>
            </a:pPr>
            <a:r>
              <a:rPr lang="en-US" altLang="en-US" sz="2000" dirty="0">
                <a:solidFill>
                  <a:schemeClr val="tx1"/>
                </a:solidFill>
              </a:rPr>
              <a:t>No grace period </a:t>
            </a:r>
          </a:p>
          <a:p>
            <a:pPr lvl="1">
              <a:buFont typeface="Arial" panose="020B0604020202020204" pitchFamily="34" charset="0"/>
              <a:buChar char="•"/>
            </a:pPr>
            <a:r>
              <a:rPr lang="en-US" altLang="en-US" sz="2000" dirty="0">
                <a:solidFill>
                  <a:schemeClr val="tx1"/>
                </a:solidFill>
              </a:rPr>
              <a:t>Repayment begins </a:t>
            </a:r>
            <a:r>
              <a:rPr lang="en-US" altLang="en-US" sz="2000" b="1" dirty="0">
                <a:solidFill>
                  <a:schemeClr val="tx1"/>
                </a:solidFill>
              </a:rPr>
              <a:t>immediately </a:t>
            </a:r>
            <a:r>
              <a:rPr lang="en-US" altLang="en-US" sz="2000" dirty="0">
                <a:solidFill>
                  <a:schemeClr val="tx1"/>
                </a:solidFill>
              </a:rPr>
              <a:t>(30-45 days from consolidation)</a:t>
            </a:r>
            <a:endParaRPr lang="en-US" altLang="en-US" sz="2000" b="1" dirty="0">
              <a:solidFill>
                <a:schemeClr val="tx1"/>
              </a:solidFill>
            </a:endParaRPr>
          </a:p>
          <a:p>
            <a:pPr>
              <a:buFont typeface="Arial" panose="020B0604020202020204" pitchFamily="34" charset="0"/>
              <a:buChar char="•"/>
            </a:pPr>
            <a:r>
              <a:rPr lang="en-US" altLang="en-US" sz="2000" dirty="0">
                <a:solidFill>
                  <a:schemeClr val="tx1"/>
                </a:solidFill>
              </a:rPr>
              <a:t>Repayment terms up to 30 years depending on debt levels</a:t>
            </a:r>
          </a:p>
          <a:p>
            <a:pPr>
              <a:buFont typeface="Arial" panose="020B0604020202020204" pitchFamily="34" charset="0"/>
              <a:buChar char="•"/>
            </a:pPr>
            <a:endParaRPr lang="en-US" altLang="en-US" sz="2000" u="sng" dirty="0">
              <a:solidFill>
                <a:schemeClr val="tx1"/>
              </a:solidFill>
            </a:endParaRPr>
          </a:p>
          <a:p>
            <a:pPr marL="0" indent="0">
              <a:buFont typeface="System Font Regular"/>
              <a:buNone/>
            </a:pPr>
            <a:r>
              <a:rPr lang="en-US" altLang="en-US" sz="2000" u="sng" dirty="0">
                <a:solidFill>
                  <a:schemeClr val="tx1"/>
                </a:solidFill>
              </a:rPr>
              <a:t>Not a refinance tool</a:t>
            </a:r>
            <a:r>
              <a:rPr lang="en-US" altLang="en-US" sz="2000" dirty="0">
                <a:solidFill>
                  <a:schemeClr val="tx1"/>
                </a:solidFill>
              </a:rPr>
              <a:t>, just debt management</a:t>
            </a:r>
          </a:p>
          <a:p>
            <a:pPr lvl="1">
              <a:buFont typeface="Arial" panose="020B0604020202020204" pitchFamily="34" charset="0"/>
              <a:buChar char="•"/>
            </a:pPr>
            <a:r>
              <a:rPr lang="en-US" altLang="en-US" sz="1900" dirty="0">
                <a:solidFill>
                  <a:schemeClr val="tx1"/>
                </a:solidFill>
              </a:rPr>
              <a:t>Reasons to consider consolidation:</a:t>
            </a:r>
          </a:p>
          <a:p>
            <a:pPr lvl="2">
              <a:buFont typeface="Arial" panose="020B0604020202020204" pitchFamily="34" charset="0"/>
              <a:buChar char="•"/>
            </a:pPr>
            <a:r>
              <a:rPr lang="en-US" altLang="en-US" sz="1900" dirty="0">
                <a:solidFill>
                  <a:schemeClr val="tx1"/>
                </a:solidFill>
              </a:rPr>
              <a:t>Single statement billing</a:t>
            </a:r>
          </a:p>
          <a:p>
            <a:pPr lvl="2">
              <a:buFont typeface="Arial" panose="020B0604020202020204" pitchFamily="34" charset="0"/>
              <a:buChar char="•"/>
            </a:pPr>
            <a:r>
              <a:rPr lang="en-US" altLang="en-US" sz="1900" dirty="0">
                <a:solidFill>
                  <a:schemeClr val="tx1"/>
                </a:solidFill>
              </a:rPr>
              <a:t>Qualify for longer repayment term than the Standard Level 10 years</a:t>
            </a:r>
          </a:p>
          <a:p>
            <a:pPr lvl="2">
              <a:buFont typeface="Arial" panose="020B0604020202020204" pitchFamily="34" charset="0"/>
              <a:buChar char="•"/>
            </a:pPr>
            <a:r>
              <a:rPr lang="en-US" altLang="en-US" sz="1900" dirty="0">
                <a:solidFill>
                  <a:schemeClr val="tx1"/>
                </a:solidFill>
              </a:rPr>
              <a:t>Students must consolidate any federal loans borrowed under the FFELP into the Federal Direct Loan program if they want to take advantage of Public Service Loan Forgiveness (PSLF).</a:t>
            </a:r>
          </a:p>
          <a:p>
            <a:pPr lvl="1">
              <a:buFont typeface="Arial" panose="020B0604020202020204" pitchFamily="34" charset="0"/>
              <a:buChar char="•"/>
            </a:pPr>
            <a:r>
              <a:rPr lang="en-US" altLang="en-US" sz="1900" dirty="0">
                <a:solidFill>
                  <a:schemeClr val="tx1"/>
                </a:solidFill>
              </a:rPr>
              <a:t>Reasons to forego consolidation:</a:t>
            </a:r>
          </a:p>
          <a:p>
            <a:pPr lvl="2">
              <a:buFont typeface="Arial" panose="020B0604020202020204" pitchFamily="34" charset="0"/>
              <a:buChar char="•"/>
            </a:pPr>
            <a:r>
              <a:rPr lang="en-US" altLang="en-US" sz="1900" dirty="0">
                <a:solidFill>
                  <a:schemeClr val="tx1"/>
                </a:solidFill>
              </a:rPr>
              <a:t>Federal loans first disbursed on or after 7/1/06 already have a fixed rate and do not necessarily need to be consolidated</a:t>
            </a:r>
          </a:p>
          <a:p>
            <a:pPr lvl="2">
              <a:buFont typeface="Arial" panose="020B0604020202020204" pitchFamily="34" charset="0"/>
              <a:buChar char="•"/>
            </a:pPr>
            <a:r>
              <a:rPr lang="en-US" altLang="en-US" sz="1900" dirty="0">
                <a:solidFill>
                  <a:schemeClr val="tx1"/>
                </a:solidFill>
              </a:rPr>
              <a:t>You will lose the ability to target prepayment of higher interest rate federal loans</a:t>
            </a:r>
          </a:p>
          <a:p>
            <a:pPr lvl="2">
              <a:buFont typeface="Arial" panose="020B0604020202020204" pitchFamily="34" charset="0"/>
              <a:buChar char="•"/>
            </a:pPr>
            <a:r>
              <a:rPr lang="en-US" altLang="en-US" sz="1900" dirty="0">
                <a:solidFill>
                  <a:schemeClr val="tx1"/>
                </a:solidFill>
              </a:rPr>
              <a:t>If you extend repayment to 30 years, it will cost more in interest</a:t>
            </a:r>
          </a:p>
          <a:p>
            <a:pPr lvl="1">
              <a:buFont typeface="Arial" panose="020B0604020202020204" pitchFamily="34" charset="0"/>
              <a:buChar char="•"/>
            </a:pPr>
            <a:endParaRPr lang="en-US" altLang="en-US" sz="2100"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37090678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74638"/>
            <a:ext cx="8229600" cy="577618"/>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solidFill>
                  <a:schemeClr val="tx1"/>
                </a:solidFill>
              </a:rPr>
              <a:t>Understanding Loan Types	</a:t>
            </a:r>
          </a:p>
        </p:txBody>
      </p:sp>
      <p:sp>
        <p:nvSpPr>
          <p:cNvPr id="4" name="Content Placeholder 2"/>
          <p:cNvSpPr txBox="1">
            <a:spLocks/>
          </p:cNvSpPr>
          <p:nvPr/>
        </p:nvSpPr>
        <p:spPr>
          <a:xfrm>
            <a:off x="457200" y="1187305"/>
            <a:ext cx="11277600" cy="4739361"/>
          </a:xfrm>
          <a:prstGeom prst="rect">
            <a:avLst/>
          </a:prstGeom>
        </p:spPr>
        <p:txBody>
          <a:bodyPr>
            <a:normAutofit/>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System Font Regular"/>
              <a:buNone/>
            </a:pPr>
            <a:r>
              <a:rPr lang="en-US" altLang="en-US" sz="2400" b="1" i="1" dirty="0">
                <a:solidFill>
                  <a:schemeClr val="tx1"/>
                </a:solidFill>
              </a:rPr>
              <a:t>Private Loans </a:t>
            </a:r>
            <a:r>
              <a:rPr lang="en-US" altLang="en-US" sz="2000" b="1" i="1" dirty="0">
                <a:solidFill>
                  <a:schemeClr val="tx1"/>
                </a:solidFill>
              </a:rPr>
              <a:t>(including U.S. cosigned loans for international borrowers)</a:t>
            </a:r>
          </a:p>
          <a:p>
            <a:pPr>
              <a:buFont typeface="Arial" panose="020B0604020202020204" pitchFamily="34" charset="0"/>
              <a:buChar char="•"/>
            </a:pPr>
            <a:r>
              <a:rPr lang="en-US" altLang="en-US" sz="2200" dirty="0">
                <a:solidFill>
                  <a:schemeClr val="tx1"/>
                </a:solidFill>
              </a:rPr>
              <a:t>Terms differ depending on lender</a:t>
            </a:r>
          </a:p>
          <a:p>
            <a:pPr lvl="1">
              <a:buFont typeface="Arial" panose="020B0604020202020204" pitchFamily="34" charset="0"/>
              <a:buChar char="•"/>
            </a:pPr>
            <a:r>
              <a:rPr lang="en-US" altLang="en-US" sz="2200" dirty="0">
                <a:solidFill>
                  <a:schemeClr val="tx1"/>
                </a:solidFill>
              </a:rPr>
              <a:t>Check loan promissory note for specific terms</a:t>
            </a:r>
          </a:p>
          <a:p>
            <a:pPr>
              <a:buFont typeface="Arial" panose="020B0604020202020204" pitchFamily="34" charset="0"/>
              <a:buChar char="•"/>
            </a:pPr>
            <a:r>
              <a:rPr lang="en-US" altLang="en-US" sz="2200" dirty="0">
                <a:solidFill>
                  <a:schemeClr val="tx1"/>
                </a:solidFill>
              </a:rPr>
              <a:t>Accrued interest paid by borrower or capitalized at repayment</a:t>
            </a:r>
          </a:p>
          <a:p>
            <a:pPr>
              <a:buFont typeface="Arial" panose="020B0604020202020204" pitchFamily="34" charset="0"/>
              <a:buChar char="•"/>
            </a:pPr>
            <a:r>
              <a:rPr lang="en-US" altLang="en-US" sz="2200" dirty="0">
                <a:solidFill>
                  <a:schemeClr val="tx1"/>
                </a:solidFill>
              </a:rPr>
              <a:t>Generally, repayment period is 5 - 20 years depending on loan balance and lender</a:t>
            </a:r>
          </a:p>
          <a:p>
            <a:pPr>
              <a:buFont typeface="Arial" panose="020B0604020202020204" pitchFamily="34" charset="0"/>
              <a:buChar char="•"/>
            </a:pPr>
            <a:r>
              <a:rPr lang="en-US" altLang="en-US" sz="2200" dirty="0">
                <a:solidFill>
                  <a:schemeClr val="tx1"/>
                </a:solidFill>
              </a:rPr>
              <a:t>Generally 6-month grace period depending on lender</a:t>
            </a:r>
          </a:p>
          <a:p>
            <a:pPr>
              <a:buFont typeface="Arial" panose="020B0604020202020204" pitchFamily="34" charset="0"/>
              <a:buChar char="•"/>
            </a:pPr>
            <a:r>
              <a:rPr lang="en-US" altLang="en-US" sz="2200" dirty="0">
                <a:solidFill>
                  <a:schemeClr val="tx1"/>
                </a:solidFill>
              </a:rPr>
              <a:t>Interest rate is variable or fixed for the life of the loan depending on lender</a:t>
            </a:r>
          </a:p>
          <a:p>
            <a:pPr lvl="1">
              <a:buFont typeface="Arial" panose="020B0604020202020204" pitchFamily="34" charset="0"/>
              <a:buChar char="•"/>
            </a:pPr>
            <a:r>
              <a:rPr lang="en-US" altLang="en-US" sz="2200" i="1" dirty="0">
                <a:solidFill>
                  <a:schemeClr val="tx1"/>
                </a:solidFill>
              </a:rPr>
              <a:t>Cannot</a:t>
            </a:r>
            <a:r>
              <a:rPr lang="en-US" altLang="en-US" sz="2200" dirty="0">
                <a:solidFill>
                  <a:schemeClr val="tx1"/>
                </a:solidFill>
              </a:rPr>
              <a:t> be consolidated under the Federal Direct Consolidation Loan Program</a:t>
            </a:r>
          </a:p>
          <a:p>
            <a:pPr marL="914400" lvl="2" indent="0">
              <a:buFont typeface="System Font Regular"/>
              <a:buNone/>
            </a:pPr>
            <a:endParaRPr lang="en-US" altLang="en-US" sz="1800"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23847543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6596" y="203568"/>
            <a:ext cx="8229298" cy="1003429"/>
          </a:xfrm>
          <a:prstGeom prst="rect">
            <a:avLst/>
          </a:prstGeom>
        </p:spPr>
        <p:txBody>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latin typeface="Neue Haas Grotesk Display Pro 6"/>
                <a:ea typeface="Tahoma" panose="020B0604030504040204" pitchFamily="34" charset="0"/>
                <a:cs typeface="Tahoma" panose="020B0604030504040204" pitchFamily="34" charset="0"/>
              </a:rPr>
              <a:t>Understanding Loan Types	</a:t>
            </a:r>
          </a:p>
        </p:txBody>
      </p:sp>
      <p:sp>
        <p:nvSpPr>
          <p:cNvPr id="4" name="Content Placeholder 2"/>
          <p:cNvSpPr txBox="1">
            <a:spLocks/>
          </p:cNvSpPr>
          <p:nvPr/>
        </p:nvSpPr>
        <p:spPr>
          <a:xfrm>
            <a:off x="456596" y="1206997"/>
            <a:ext cx="7840737" cy="4918769"/>
          </a:xfrm>
          <a:prstGeom prst="rect">
            <a:avLst/>
          </a:prstGeom>
        </p:spPr>
        <p:txBody>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System Font Regular"/>
              <a:buNone/>
            </a:pPr>
            <a:r>
              <a:rPr lang="en-US" altLang="en-US" b="1" i="1" dirty="0"/>
              <a:t>Prodigy Loan (no cosigner loan)</a:t>
            </a:r>
          </a:p>
          <a:p>
            <a:pPr lvl="1">
              <a:buFont typeface="Arial" panose="020B0604020202020204" pitchFamily="34" charset="0"/>
              <a:buChar char="•"/>
            </a:pPr>
            <a:r>
              <a:rPr lang="en-US" altLang="en-US" sz="2250" dirty="0"/>
              <a:t>Variable rate tier was quoted when you first applied</a:t>
            </a:r>
          </a:p>
          <a:p>
            <a:pPr lvl="1">
              <a:buFont typeface="Arial" panose="020B0604020202020204" pitchFamily="34" charset="0"/>
              <a:buChar char="•"/>
            </a:pPr>
            <a:r>
              <a:rPr lang="en-US" altLang="en-US" sz="2250" dirty="0"/>
              <a:t>Accrued interest paid by borrower or capitalized at repayment</a:t>
            </a:r>
          </a:p>
          <a:p>
            <a:pPr lvl="1">
              <a:buFont typeface="Arial" panose="020B0604020202020204" pitchFamily="34" charset="0"/>
              <a:buChar char="•"/>
            </a:pPr>
            <a:r>
              <a:rPr lang="en-US" altLang="en-US" sz="2250" dirty="0"/>
              <a:t>Generally, repayment period is 7-15 years depending on when you borrowed</a:t>
            </a:r>
          </a:p>
          <a:p>
            <a:pPr lvl="1">
              <a:buFont typeface="Arial" panose="020B0604020202020204" pitchFamily="34" charset="0"/>
              <a:buChar char="•"/>
            </a:pPr>
            <a:r>
              <a:rPr lang="en-US" altLang="en-US" sz="2250" dirty="0"/>
              <a:t>6-month grace period </a:t>
            </a:r>
          </a:p>
          <a:p>
            <a:endParaRPr lang="en-US" dirty="0"/>
          </a:p>
        </p:txBody>
      </p:sp>
    </p:spTree>
    <p:extLst>
      <p:ext uri="{BB962C8B-B14F-4D97-AF65-F5344CB8AC3E}">
        <p14:creationId xmlns:p14="http://schemas.microsoft.com/office/powerpoint/2010/main" val="2791630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933"/>
            <a:ext cx="8004858" cy="1337551"/>
          </a:xfrm>
        </p:spPr>
        <p:txBody>
          <a:bodyPr>
            <a:normAutofit/>
          </a:bodyPr>
          <a:lstStyle/>
          <a:p>
            <a:r>
              <a:rPr lang="en-US" sz="4200" dirty="0">
                <a:solidFill>
                  <a:schemeClr val="tx1"/>
                </a:solidFill>
              </a:rPr>
              <a:t>Additional Resources</a:t>
            </a:r>
          </a:p>
        </p:txBody>
      </p:sp>
      <p:sp>
        <p:nvSpPr>
          <p:cNvPr id="4" name="Rectangle 3"/>
          <p:cNvSpPr/>
          <p:nvPr/>
        </p:nvSpPr>
        <p:spPr>
          <a:xfrm>
            <a:off x="838200" y="1320618"/>
            <a:ext cx="7543800" cy="5262979"/>
          </a:xfrm>
          <a:prstGeom prst="rect">
            <a:avLst/>
          </a:prstGeom>
        </p:spPr>
        <p:txBody>
          <a:bodyPr wrap="square">
            <a:spAutoFit/>
          </a:bodyPr>
          <a:lstStyle/>
          <a:p>
            <a:r>
              <a:rPr lang="en-US" sz="2400" dirty="0">
                <a:latin typeface="Neue Haas Grotesk Display Pro 6" panose="020B0504020202020204"/>
              </a:rPr>
              <a:t>Graduation Matrix</a:t>
            </a:r>
          </a:p>
          <a:p>
            <a:r>
              <a:rPr lang="en-US" sz="2400" dirty="0">
                <a:latin typeface="Neue Haas Grotesk Display Pro 6" panose="020B0504020202020204"/>
              </a:rPr>
              <a:t>Understanding Loan Types</a:t>
            </a:r>
          </a:p>
          <a:p>
            <a:r>
              <a:rPr lang="en-US" sz="2400" dirty="0">
                <a:latin typeface="Neue Haas Grotesk Display Pro 6" panose="020B0504020202020204"/>
              </a:rPr>
              <a:t>Prodigy Finance Loan Program Details</a:t>
            </a:r>
          </a:p>
          <a:p>
            <a:r>
              <a:rPr lang="en-US" sz="2400" dirty="0">
                <a:latin typeface="Neue Haas Grotesk Display Pro 6" panose="020B0504020202020204"/>
              </a:rPr>
              <a:t>Repayment Plan Summary Chart</a:t>
            </a:r>
          </a:p>
          <a:p>
            <a:r>
              <a:rPr lang="en-US" sz="2400" dirty="0">
                <a:latin typeface="Neue Haas Grotesk Display Pro 6" panose="020B0504020202020204"/>
              </a:rPr>
              <a:t>Federal Repayment Plans (detailed) </a:t>
            </a:r>
          </a:p>
          <a:p>
            <a:r>
              <a:rPr lang="en-US" sz="2400" dirty="0">
                <a:latin typeface="Neue Haas Grotesk Display Pro 6" panose="020B0504020202020204"/>
              </a:rPr>
              <a:t>Lender-Specific Websites</a:t>
            </a:r>
          </a:p>
          <a:p>
            <a:r>
              <a:rPr lang="en-US" sz="2400" dirty="0">
                <a:latin typeface="Neue Haas Grotesk Display Pro 6" panose="020B0504020202020204"/>
              </a:rPr>
              <a:t>Repayment Calculators</a:t>
            </a:r>
          </a:p>
          <a:p>
            <a:r>
              <a:rPr lang="en-US" sz="2400" dirty="0">
                <a:latin typeface="Neue Haas Grotesk Display Pro 6" panose="020B0504020202020204"/>
              </a:rPr>
              <a:t>Default, Delinquency</a:t>
            </a:r>
          </a:p>
          <a:p>
            <a:endParaRPr lang="en-US" sz="2400" dirty="0">
              <a:latin typeface="Neue Haas Grotesk Display Pro 6" panose="020B0504020202020204"/>
            </a:endParaRPr>
          </a:p>
          <a:p>
            <a:r>
              <a:rPr lang="en-US" sz="2400" dirty="0">
                <a:latin typeface="Neue Haas Grotesk Display Pro 6" panose="020B0504020202020204"/>
              </a:rPr>
              <a:t>Look for these at the end of the presentation…</a:t>
            </a:r>
          </a:p>
          <a:p>
            <a:endParaRPr lang="en-US" sz="2400" dirty="0">
              <a:latin typeface="Neue Haas Grotesk Display Pro 6" panose="020B0504020202020204"/>
            </a:endParaRPr>
          </a:p>
          <a:p>
            <a:endParaRPr lang="en-US" sz="2400" dirty="0">
              <a:latin typeface="Neue Haas Grotesk Display Pro 6" panose="020B0504020202020204"/>
            </a:endParaRPr>
          </a:p>
          <a:p>
            <a:endParaRPr lang="en-US" sz="2400" dirty="0">
              <a:latin typeface="Neue Haas Grotesk Display Pro 6" panose="020B0504020202020204"/>
            </a:endParaRPr>
          </a:p>
          <a:p>
            <a:pPr lvl="1"/>
            <a:endParaRPr lang="en-US" sz="2400" dirty="0">
              <a:latin typeface="Neue Haas Grotesk Display Pro 6" panose="020B0504020202020204"/>
            </a:endParaRPr>
          </a:p>
        </p:txBody>
      </p:sp>
    </p:spTree>
    <p:extLst>
      <p:ext uri="{BB962C8B-B14F-4D97-AF65-F5344CB8AC3E}">
        <p14:creationId xmlns:p14="http://schemas.microsoft.com/office/powerpoint/2010/main" val="11291607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57188" y="247516"/>
            <a:ext cx="11119756" cy="853149"/>
          </a:xfrm>
          <a:prstGeom prst="rect">
            <a:avLst/>
          </a:prstGeom>
        </p:spPr>
        <p:txBody>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latin typeface="Neue Haas Grotesk Display Pro 6"/>
                <a:ea typeface="Tahoma" panose="020B0604030504040204" pitchFamily="34" charset="0"/>
                <a:cs typeface="Tahoma" panose="020B0604030504040204" pitchFamily="34" charset="0"/>
              </a:rPr>
              <a:t>Prodigy Loan: Responsibilities as a borrower</a:t>
            </a:r>
          </a:p>
        </p:txBody>
      </p:sp>
      <p:sp>
        <p:nvSpPr>
          <p:cNvPr id="8" name="Content Placeholder 5"/>
          <p:cNvSpPr txBox="1">
            <a:spLocks/>
          </p:cNvSpPr>
          <p:nvPr/>
        </p:nvSpPr>
        <p:spPr>
          <a:xfrm>
            <a:off x="357188" y="1222941"/>
            <a:ext cx="11394545" cy="5127124"/>
          </a:xfrm>
          <a:prstGeom prst="rect">
            <a:avLst/>
          </a:prstGeom>
          <a:noFill/>
        </p:spPr>
        <p:txBody>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sz="2400" dirty="0"/>
              <a:t>The Prodigy Finance Loan program is funded by investors in our community that support the school by lending to our international students. </a:t>
            </a:r>
          </a:p>
          <a:p>
            <a:pPr lvl="1">
              <a:spcBef>
                <a:spcPts val="563"/>
              </a:spcBef>
            </a:pPr>
            <a:r>
              <a:rPr lang="en-US" altLang="en-US" sz="2200" dirty="0"/>
              <a:t>Non-payment harms the community and puts future funding opportunities at risk</a:t>
            </a:r>
          </a:p>
          <a:p>
            <a:r>
              <a:rPr lang="en-US" altLang="en-US" sz="2400" dirty="0"/>
              <a:t>On-time payment of your monthly loan obligation is expected from all student loan borrowers.</a:t>
            </a:r>
          </a:p>
          <a:p>
            <a:r>
              <a:rPr lang="en-US" altLang="en-US" sz="2400" dirty="0"/>
              <a:t>Investors receive a reasonable return and are able to support schools beyond charitable giving.  Prodigy Finance is then able to originate and service the loans to students.  Borrowers are then able to complete their degrees at top schools and succeed in addressing their financing gaps.</a:t>
            </a:r>
          </a:p>
          <a:p>
            <a:pPr lvl="1"/>
            <a:r>
              <a:rPr lang="en-US" altLang="en-US" sz="2200" dirty="0"/>
              <a:t>Prodigy Finance is starting to see some of their borrowers become investors once their loans are repaid.</a:t>
            </a:r>
          </a:p>
          <a:p>
            <a:endParaRPr lang="en-US" altLang="en-US" sz="2438" dirty="0"/>
          </a:p>
        </p:txBody>
      </p:sp>
    </p:spTree>
    <p:extLst>
      <p:ext uri="{BB962C8B-B14F-4D97-AF65-F5344CB8AC3E}">
        <p14:creationId xmlns:p14="http://schemas.microsoft.com/office/powerpoint/2010/main" val="27445503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57188" y="281382"/>
            <a:ext cx="8229298" cy="836216"/>
          </a:xfrm>
          <a:prstGeom prst="rect">
            <a:avLst/>
          </a:prstGeom>
        </p:spPr>
        <p:txBody>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latin typeface="Neue Haas Grotesk Display Pro 6"/>
                <a:ea typeface="Tahoma" panose="020B0604030504040204" pitchFamily="34" charset="0"/>
                <a:cs typeface="Tahoma" panose="020B0604030504040204" pitchFamily="34" charset="0"/>
              </a:rPr>
              <a:t>Prodigy Loan: Repayment Timing*</a:t>
            </a:r>
          </a:p>
        </p:txBody>
      </p:sp>
      <p:sp>
        <p:nvSpPr>
          <p:cNvPr id="5" name="Content Placeholder 5"/>
          <p:cNvSpPr txBox="1">
            <a:spLocks/>
          </p:cNvSpPr>
          <p:nvPr/>
        </p:nvSpPr>
        <p:spPr>
          <a:xfrm>
            <a:off x="357188" y="1157949"/>
            <a:ext cx="11411479" cy="5127124"/>
          </a:xfrm>
          <a:prstGeom prst="rect">
            <a:avLst/>
          </a:prstGeom>
          <a:noFill/>
        </p:spPr>
        <p:txBody>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125"/>
              </a:spcBef>
            </a:pPr>
            <a:r>
              <a:rPr lang="en-US" altLang="en-US" sz="2000" dirty="0">
                <a:latin typeface="Neue Haas Grotesk Display Pro 6"/>
                <a:cs typeface="Arial" charset="0"/>
              </a:rPr>
              <a:t>Early settlement without penalty is possible at any time</a:t>
            </a:r>
          </a:p>
          <a:p>
            <a:pPr>
              <a:spcBef>
                <a:spcPts val="1125"/>
              </a:spcBef>
            </a:pPr>
            <a:r>
              <a:rPr lang="en-US" altLang="en-US" sz="2000" dirty="0">
                <a:latin typeface="Neue Haas Grotesk Display Pro 6"/>
                <a:cs typeface="Arial" charset="0"/>
              </a:rPr>
              <a:t>February Graduates: Your first payment will be due </a:t>
            </a:r>
            <a:r>
              <a:rPr lang="en-US" altLang="en-US" sz="2000" b="1" dirty="0">
                <a:latin typeface="Neue Haas Grotesk Display Pro 6"/>
                <a:cs typeface="Arial" charset="0"/>
              </a:rPr>
              <a:t>November 28, 2024 </a:t>
            </a:r>
            <a:r>
              <a:rPr lang="en-US" altLang="en-US" sz="2000" dirty="0">
                <a:latin typeface="Neue Haas Grotesk Display Pro 6"/>
                <a:cs typeface="Arial" charset="0"/>
              </a:rPr>
              <a:t>and then on the </a:t>
            </a:r>
            <a:r>
              <a:rPr lang="en-US" altLang="en-US" sz="2000" b="1" dirty="0">
                <a:latin typeface="Neue Haas Grotesk Display Pro 6"/>
                <a:cs typeface="Arial" charset="0"/>
              </a:rPr>
              <a:t>28</a:t>
            </a:r>
            <a:r>
              <a:rPr lang="en-US" altLang="en-US" sz="2000" b="1" baseline="30000" dirty="0">
                <a:latin typeface="Neue Haas Grotesk Display Pro 6"/>
                <a:cs typeface="Arial" charset="0"/>
              </a:rPr>
              <a:t>th</a:t>
            </a:r>
            <a:r>
              <a:rPr lang="en-US" altLang="en-US" sz="2000" b="1" dirty="0">
                <a:latin typeface="Neue Haas Grotesk Display Pro 6"/>
                <a:cs typeface="Arial" charset="0"/>
              </a:rPr>
              <a:t> of each month </a:t>
            </a:r>
            <a:r>
              <a:rPr lang="en-US" altLang="en-US" sz="2000" dirty="0">
                <a:latin typeface="Neue Haas Grotesk Display Pro 6"/>
                <a:cs typeface="Arial" charset="0"/>
              </a:rPr>
              <a:t>– p</a:t>
            </a:r>
            <a:r>
              <a:rPr lang="en-US" altLang="en-US" sz="2000" dirty="0">
                <a:latin typeface="Neue Haas Grotesk Display Pro 6"/>
              </a:rPr>
              <a:t>ayments received after the 28</a:t>
            </a:r>
            <a:r>
              <a:rPr lang="en-US" altLang="en-US" sz="2000" baseline="30000" dirty="0">
                <a:latin typeface="Neue Haas Grotesk Display Pro 6"/>
              </a:rPr>
              <a:t>th</a:t>
            </a:r>
            <a:r>
              <a:rPr lang="en-US" altLang="en-US" sz="2000" dirty="0">
                <a:latin typeface="Neue Haas Grotesk Display Pro 6"/>
              </a:rPr>
              <a:t> are considered late and subject to late fees</a:t>
            </a:r>
          </a:p>
          <a:p>
            <a:pPr lvl="1">
              <a:spcBef>
                <a:spcPts val="1125"/>
              </a:spcBef>
            </a:pPr>
            <a:r>
              <a:rPr lang="en-US" altLang="en-US" sz="1800" dirty="0">
                <a:latin typeface="Neue Haas Grotesk Display Pro 6"/>
              </a:rPr>
              <a:t>*February and October graduates should confirm their repayment start date directly with Prodigy</a:t>
            </a:r>
          </a:p>
          <a:p>
            <a:pPr>
              <a:spcBef>
                <a:spcPts val="1125"/>
              </a:spcBef>
            </a:pPr>
            <a:r>
              <a:rPr lang="en-US" altLang="en-US" sz="2000" dirty="0">
                <a:latin typeface="Neue Haas Grotesk Display Pro 6"/>
              </a:rPr>
              <a:t>Payments can take up to 10 working days to clear depending on from where and how you are paying – please coordinate payment at least 10 days before the 28</a:t>
            </a:r>
            <a:r>
              <a:rPr lang="en-US" altLang="en-US" sz="2000" baseline="30000" dirty="0">
                <a:latin typeface="Neue Haas Grotesk Display Pro 6"/>
              </a:rPr>
              <a:t>th</a:t>
            </a:r>
            <a:r>
              <a:rPr lang="en-US" altLang="en-US" sz="2000" dirty="0">
                <a:latin typeface="Neue Haas Grotesk Display Pro 6"/>
              </a:rPr>
              <a:t> of the month to allow transfer time.</a:t>
            </a:r>
          </a:p>
          <a:p>
            <a:pPr>
              <a:spcBef>
                <a:spcPts val="1125"/>
              </a:spcBef>
            </a:pPr>
            <a:r>
              <a:rPr lang="en-US" altLang="en-US" sz="2000" dirty="0">
                <a:latin typeface="Neue Haas Grotesk Display Pro 6"/>
              </a:rPr>
              <a:t>The amount due per month will vary as the US Libor rate changes and your loan is repaid, please see your statement for the due amount</a:t>
            </a:r>
          </a:p>
          <a:p>
            <a:pPr>
              <a:spcBef>
                <a:spcPts val="1125"/>
              </a:spcBef>
            </a:pPr>
            <a:r>
              <a:rPr lang="en-US" altLang="en-US" sz="2000" dirty="0">
                <a:solidFill>
                  <a:srgbClr val="454147"/>
                </a:solidFill>
                <a:latin typeface="Neue Haas Grotesk Display Pro 6"/>
              </a:rPr>
              <a:t>Allow for currency fluctuations between statement and payment</a:t>
            </a:r>
          </a:p>
          <a:p>
            <a:pPr>
              <a:spcBef>
                <a:spcPts val="1125"/>
              </a:spcBef>
            </a:pPr>
            <a:r>
              <a:rPr lang="en-US" altLang="en-US" sz="2000" dirty="0">
                <a:solidFill>
                  <a:srgbClr val="454147"/>
                </a:solidFill>
                <a:latin typeface="Neue Haas Grotesk Display Pro 6"/>
              </a:rPr>
              <a:t>Allow for transfer costs deducted i.e. ensure net amount is paid into Prodigy Finance</a:t>
            </a:r>
          </a:p>
          <a:p>
            <a:pPr>
              <a:spcBef>
                <a:spcPts val="1125"/>
              </a:spcBef>
            </a:pPr>
            <a:r>
              <a:rPr lang="en-US" altLang="en-US" sz="2000" dirty="0">
                <a:solidFill>
                  <a:srgbClr val="454147"/>
                </a:solidFill>
                <a:latin typeface="Neue Haas Grotesk Display Pro 6"/>
              </a:rPr>
              <a:t>Prodigy Finance recommends the use of an automated monthly transfer from your account. Debit order functionality will be available soon.</a:t>
            </a:r>
          </a:p>
          <a:p>
            <a:pPr lvl="1">
              <a:spcBef>
                <a:spcPts val="1125"/>
              </a:spcBef>
            </a:pPr>
            <a:r>
              <a:rPr lang="en-US" altLang="en-US" sz="1800" dirty="0">
                <a:latin typeface="Neue Haas Grotesk Display Pro 6"/>
              </a:rPr>
              <a:t>Your loan term is </a:t>
            </a:r>
            <a:r>
              <a:rPr lang="en-US" altLang="en-US" sz="1800" dirty="0">
                <a:solidFill>
                  <a:schemeClr val="tx1"/>
                </a:solidFill>
                <a:latin typeface="Neue Haas Grotesk Display Pro 6"/>
              </a:rPr>
              <a:t>10 years (120 months) </a:t>
            </a:r>
            <a:r>
              <a:rPr lang="en-US" altLang="en-US" sz="1800" dirty="0">
                <a:latin typeface="Neue Haas Grotesk Display Pro 6"/>
              </a:rPr>
              <a:t>of repayment and you can prepay at any time</a:t>
            </a:r>
          </a:p>
          <a:p>
            <a:pPr marL="0" indent="0">
              <a:buFont typeface="System Font Regular"/>
              <a:buNone/>
            </a:pPr>
            <a:endParaRPr lang="en-US" altLang="en-US" sz="1875" dirty="0">
              <a:latin typeface="Neue Haas Grotesk Display Pro 6"/>
              <a:cs typeface="Arial" charset="0"/>
            </a:endParaRPr>
          </a:p>
        </p:txBody>
      </p:sp>
    </p:spTree>
    <p:extLst>
      <p:ext uri="{BB962C8B-B14F-4D97-AF65-F5344CB8AC3E}">
        <p14:creationId xmlns:p14="http://schemas.microsoft.com/office/powerpoint/2010/main" val="32840941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15265" y="304800"/>
            <a:ext cx="9392556" cy="1143000"/>
          </a:xfrm>
          <a:prstGeom prst="rect">
            <a:avLst/>
          </a:prstGeom>
        </p:spPr>
        <p:txBody>
          <a:bodyPr>
            <a:norm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latin typeface="Neue Haas Grotesk Display Pro 6" panose="020B0504020202020204"/>
                <a:ea typeface="Tahoma" panose="020B0604030504040204" pitchFamily="34" charset="0"/>
                <a:cs typeface="Tahoma" panose="020B0604030504040204" pitchFamily="34" charset="0"/>
              </a:rPr>
              <a:t>Prodigy Loan: Repayment Options</a:t>
            </a:r>
          </a:p>
        </p:txBody>
      </p:sp>
      <p:sp>
        <p:nvSpPr>
          <p:cNvPr id="4" name="Content Placeholder 2"/>
          <p:cNvSpPr txBox="1">
            <a:spLocks/>
          </p:cNvSpPr>
          <p:nvPr/>
        </p:nvSpPr>
        <p:spPr>
          <a:xfrm>
            <a:off x="520899" y="1305850"/>
            <a:ext cx="11230834" cy="5205395"/>
          </a:xfrm>
          <a:prstGeom prst="rect">
            <a:avLst/>
          </a:prstGeom>
        </p:spPr>
        <p:txBody>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688"/>
              </a:spcBef>
              <a:buNone/>
            </a:pPr>
            <a:r>
              <a:rPr lang="en-US" altLang="en-US" sz="2000" dirty="0"/>
              <a:t>The following options are available for payment.  Please see your statement for account specific details:</a:t>
            </a:r>
          </a:p>
          <a:p>
            <a:pPr lvl="1">
              <a:lnSpc>
                <a:spcPct val="100000"/>
              </a:lnSpc>
              <a:spcBef>
                <a:spcPts val="0"/>
              </a:spcBef>
            </a:pPr>
            <a:r>
              <a:rPr lang="en-US" altLang="en-US" sz="2000" b="1" dirty="0"/>
              <a:t>Auto-debit ACH payment from a U.S. bank account</a:t>
            </a:r>
          </a:p>
          <a:p>
            <a:pPr lvl="2">
              <a:lnSpc>
                <a:spcPct val="100000"/>
              </a:lnSpc>
              <a:spcBef>
                <a:spcPts val="0"/>
              </a:spcBef>
            </a:pPr>
            <a:r>
              <a:rPr lang="en-US" sz="2000" u="sng" dirty="0">
                <a:hlinkClick r:id="rId2"/>
              </a:rPr>
              <a:t>https://support.prodigyfinance.com/hc/en-us/articles/360000750938-How-to-set-up-a-recurring-auto-debit-ACH-</a:t>
            </a:r>
            <a:endParaRPr lang="en-US" altLang="en-US" sz="2000" b="1" dirty="0"/>
          </a:p>
          <a:p>
            <a:pPr lvl="1">
              <a:lnSpc>
                <a:spcPts val="1875"/>
              </a:lnSpc>
              <a:spcBef>
                <a:spcPts val="0"/>
              </a:spcBef>
            </a:pPr>
            <a:r>
              <a:rPr lang="en-US" altLang="en-US" sz="2000" b="1" dirty="0"/>
              <a:t>Direct Wire transfer into Prodigy’s HSBC accounts</a:t>
            </a:r>
          </a:p>
          <a:p>
            <a:pPr lvl="2">
              <a:lnSpc>
                <a:spcPts val="1875"/>
              </a:lnSpc>
              <a:spcBef>
                <a:spcPts val="0"/>
              </a:spcBef>
            </a:pPr>
            <a:r>
              <a:rPr lang="en-US" altLang="en-US" sz="2000" dirty="0"/>
              <a:t> Country specific options exist to limit your exposure to currency fluctuations</a:t>
            </a:r>
          </a:p>
          <a:p>
            <a:pPr lvl="2">
              <a:lnSpc>
                <a:spcPts val="1875"/>
              </a:lnSpc>
              <a:spcBef>
                <a:spcPts val="0"/>
              </a:spcBef>
            </a:pPr>
            <a:r>
              <a:rPr lang="en-US" altLang="en-US" sz="2000" dirty="0"/>
              <a:t> Wiring / Transfer costs apply</a:t>
            </a:r>
          </a:p>
          <a:p>
            <a:pPr lvl="1">
              <a:lnSpc>
                <a:spcPts val="1875"/>
              </a:lnSpc>
              <a:spcBef>
                <a:spcPts val="0"/>
              </a:spcBef>
            </a:pPr>
            <a:r>
              <a:rPr lang="en-US" altLang="en-US" sz="2000" b="1" dirty="0" err="1"/>
              <a:t>FlyWire</a:t>
            </a:r>
            <a:endParaRPr lang="en-US" altLang="en-US" sz="2000" dirty="0"/>
          </a:p>
          <a:p>
            <a:pPr lvl="2">
              <a:lnSpc>
                <a:spcPts val="1875"/>
              </a:lnSpc>
              <a:spcBef>
                <a:spcPts val="0"/>
              </a:spcBef>
            </a:pPr>
            <a:r>
              <a:rPr lang="en-US" altLang="en-US" sz="2000" dirty="0"/>
              <a:t>Online access from anywhere in the world (using PC or mobile)</a:t>
            </a:r>
          </a:p>
          <a:p>
            <a:pPr lvl="2">
              <a:lnSpc>
                <a:spcPts val="1875"/>
              </a:lnSpc>
              <a:spcBef>
                <a:spcPts val="0"/>
              </a:spcBef>
            </a:pPr>
            <a:r>
              <a:rPr lang="en-US" altLang="en-US" sz="2000" dirty="0"/>
              <a:t>Direct transfers in your own local currency at competitive rates</a:t>
            </a:r>
          </a:p>
          <a:p>
            <a:pPr lvl="2">
              <a:lnSpc>
                <a:spcPts val="1875"/>
              </a:lnSpc>
              <a:spcBef>
                <a:spcPts val="0"/>
              </a:spcBef>
            </a:pPr>
            <a:r>
              <a:rPr lang="en-US" altLang="en-US" sz="2000" dirty="0"/>
              <a:t>Online support while you make your payment</a:t>
            </a:r>
          </a:p>
          <a:p>
            <a:pPr lvl="2">
              <a:lnSpc>
                <a:spcPts val="1875"/>
              </a:lnSpc>
              <a:spcBef>
                <a:spcPts val="0"/>
              </a:spcBef>
            </a:pPr>
            <a:r>
              <a:rPr lang="en-US" altLang="en-US" sz="2000" dirty="0"/>
              <a:t>Visit </a:t>
            </a:r>
            <a:r>
              <a:rPr lang="en-US" altLang="en-US" sz="2000" dirty="0">
                <a:hlinkClick r:id="rId3"/>
              </a:rPr>
              <a:t>https://support.prodigyfinance.com/hc/en-us/articles/360002787657-How-do-I-make-a-payment-through-Flywire-\</a:t>
            </a:r>
            <a:endParaRPr lang="en-US" altLang="en-US" sz="2000" dirty="0"/>
          </a:p>
          <a:p>
            <a:pPr lvl="1">
              <a:lnSpc>
                <a:spcPts val="1875"/>
              </a:lnSpc>
              <a:spcBef>
                <a:spcPts val="0"/>
              </a:spcBef>
            </a:pPr>
            <a:r>
              <a:rPr lang="en-US" altLang="en-US" sz="2000" b="1" dirty="0"/>
              <a:t>Wise</a:t>
            </a:r>
          </a:p>
          <a:p>
            <a:pPr lvl="2">
              <a:lnSpc>
                <a:spcPts val="1875"/>
              </a:lnSpc>
              <a:spcBef>
                <a:spcPts val="0"/>
              </a:spcBef>
            </a:pPr>
            <a:r>
              <a:rPr lang="en-US" altLang="en-US" sz="2000" dirty="0"/>
              <a:t>Paid into a local US Wise bank account</a:t>
            </a:r>
          </a:p>
          <a:p>
            <a:pPr lvl="2">
              <a:lnSpc>
                <a:spcPts val="1875"/>
              </a:lnSpc>
              <a:spcBef>
                <a:spcPts val="0"/>
              </a:spcBef>
            </a:pPr>
            <a:r>
              <a:rPr lang="en-US" altLang="en-US" sz="2000" dirty="0"/>
              <a:t>Currency conversion and transfer fees costs apply, therefore ensure that total payment takes these costs into account</a:t>
            </a:r>
          </a:p>
          <a:p>
            <a:pPr lvl="2">
              <a:lnSpc>
                <a:spcPts val="1875"/>
              </a:lnSpc>
              <a:spcBef>
                <a:spcPts val="0"/>
              </a:spcBef>
            </a:pPr>
            <a:r>
              <a:rPr lang="en-US" altLang="en-US" sz="2000" dirty="0"/>
              <a:t>May take up to 10 days to process – must coordinate payment well in advance to ensure payment is received by the 28</a:t>
            </a:r>
            <a:r>
              <a:rPr lang="en-US" altLang="en-US" sz="2000" baseline="30000" dirty="0"/>
              <a:t>th</a:t>
            </a:r>
            <a:r>
              <a:rPr lang="en-US" altLang="en-US" sz="2000" dirty="0"/>
              <a:t> of each month</a:t>
            </a:r>
          </a:p>
          <a:p>
            <a:pPr lvl="3">
              <a:lnSpc>
                <a:spcPts val="1875"/>
              </a:lnSpc>
              <a:spcBef>
                <a:spcPts val="0"/>
              </a:spcBef>
            </a:pPr>
            <a:endParaRPr lang="en-US" altLang="en-US" sz="1875" dirty="0"/>
          </a:p>
          <a:p>
            <a:pPr lvl="3">
              <a:lnSpc>
                <a:spcPts val="1875"/>
              </a:lnSpc>
              <a:spcBef>
                <a:spcPts val="0"/>
              </a:spcBef>
            </a:pPr>
            <a:endParaRPr lang="en-US" altLang="en-US" sz="1875" dirty="0"/>
          </a:p>
        </p:txBody>
      </p:sp>
    </p:spTree>
    <p:extLst>
      <p:ext uri="{BB962C8B-B14F-4D97-AF65-F5344CB8AC3E}">
        <p14:creationId xmlns:p14="http://schemas.microsoft.com/office/powerpoint/2010/main" val="41363611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6595" y="186267"/>
            <a:ext cx="10476290" cy="1143000"/>
          </a:xfrm>
          <a:prstGeom prst="rect">
            <a:avLst/>
          </a:prstGeom>
        </p:spPr>
        <p:txBody>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latin typeface="Neue Haas Grotesk Display Pro 6"/>
                <a:ea typeface="Tahoma" panose="020B0604030504040204" pitchFamily="34" charset="0"/>
                <a:cs typeface="Tahoma" panose="020B0604030504040204" pitchFamily="34" charset="0"/>
              </a:rPr>
              <a:t>Prodigy Loan: Late Payments/Delinquency</a:t>
            </a:r>
          </a:p>
        </p:txBody>
      </p:sp>
      <p:sp>
        <p:nvSpPr>
          <p:cNvPr id="4" name="Content Placeholder 2"/>
          <p:cNvSpPr txBox="1">
            <a:spLocks/>
          </p:cNvSpPr>
          <p:nvPr/>
        </p:nvSpPr>
        <p:spPr>
          <a:xfrm>
            <a:off x="456595" y="1206997"/>
            <a:ext cx="11261271" cy="4918769"/>
          </a:xfrm>
          <a:prstGeom prst="rect">
            <a:avLst/>
          </a:prstGeom>
        </p:spPr>
        <p:txBody>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sz="2400" dirty="0"/>
              <a:t>Failing to make a payment has an impact on your status and your credit history</a:t>
            </a:r>
          </a:p>
          <a:p>
            <a:r>
              <a:rPr lang="en-US" sz="2400" dirty="0"/>
              <a:t>Economic Hardship:</a:t>
            </a:r>
          </a:p>
          <a:p>
            <a:pPr lvl="1"/>
            <a:r>
              <a:rPr lang="en-US" sz="2400" dirty="0"/>
              <a:t>If you are facing temporary financial difficulties, please simply contact Prodigy as soon as possible and they will be happy to work with you on your options.  Normally a forbearance will be offered.</a:t>
            </a:r>
          </a:p>
          <a:p>
            <a:r>
              <a:rPr lang="en-US" sz="2400" dirty="0"/>
              <a:t>Late payments:</a:t>
            </a:r>
          </a:p>
          <a:p>
            <a:pPr lvl="1"/>
            <a:r>
              <a:rPr lang="en-US" sz="2400" dirty="0"/>
              <a:t>Late fees will be charged to you and your status to the alumni community is listed as “late”</a:t>
            </a:r>
          </a:p>
          <a:p>
            <a:r>
              <a:rPr lang="en-US" sz="2400" dirty="0"/>
              <a:t>6 months of non-payment:</a:t>
            </a:r>
          </a:p>
          <a:p>
            <a:pPr lvl="1"/>
            <a:r>
              <a:rPr lang="en-US" sz="2400" dirty="0"/>
              <a:t>Results in being in default of the loan</a:t>
            </a:r>
          </a:p>
        </p:txBody>
      </p:sp>
    </p:spTree>
    <p:extLst>
      <p:ext uri="{BB962C8B-B14F-4D97-AF65-F5344CB8AC3E}">
        <p14:creationId xmlns:p14="http://schemas.microsoft.com/office/powerpoint/2010/main" val="41242462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571499" y="258897"/>
            <a:ext cx="11069089" cy="1143000"/>
          </a:xfrm>
          <a:prstGeom prst="rect">
            <a:avLst/>
          </a:prstGeom>
        </p:spPr>
        <p:txBody>
          <a:bodyPr>
            <a:norm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latin typeface="Neue Haas Grotesk Display Pro 6"/>
                <a:ea typeface="Tahoma" panose="020B0604030504040204" pitchFamily="34" charset="0"/>
                <a:cs typeface="Tahoma" panose="020B0604030504040204" pitchFamily="34" charset="0"/>
              </a:rPr>
              <a:t>Prodigy Loan: Default</a:t>
            </a:r>
          </a:p>
        </p:txBody>
      </p:sp>
      <p:sp>
        <p:nvSpPr>
          <p:cNvPr id="4" name="Content Placeholder 5"/>
          <p:cNvSpPr txBox="1">
            <a:spLocks/>
          </p:cNvSpPr>
          <p:nvPr/>
        </p:nvSpPr>
        <p:spPr>
          <a:xfrm>
            <a:off x="571499" y="1204715"/>
            <a:ext cx="11146367" cy="5072063"/>
          </a:xfrm>
          <a:prstGeom prst="rect">
            <a:avLst/>
          </a:prstGeom>
        </p:spPr>
        <p:txBody>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1688"/>
              </a:lnSpc>
              <a:spcBef>
                <a:spcPts val="1125"/>
              </a:spcBef>
            </a:pPr>
            <a:r>
              <a:rPr lang="en-US" altLang="en-US" sz="2000" dirty="0">
                <a:latin typeface="Neue Haas Grotesk Display Pro 6"/>
                <a:ea typeface="Microsoft YaHei UI Light" panose="020B0502040204020203" pitchFamily="34" charset="-122"/>
              </a:rPr>
              <a:t>While Prodigy Finance will work with you to avoid default, it is important to note that their loans are enforceable in 150 countries.</a:t>
            </a:r>
          </a:p>
          <a:p>
            <a:pPr>
              <a:lnSpc>
                <a:spcPts val="1688"/>
              </a:lnSpc>
              <a:spcBef>
                <a:spcPts val="1125"/>
              </a:spcBef>
            </a:pPr>
            <a:r>
              <a:rPr lang="en-US" altLang="en-US" sz="2000" dirty="0">
                <a:latin typeface="Neue Haas Grotesk Display Pro 6"/>
                <a:ea typeface="Microsoft YaHei UI Light" panose="020B0502040204020203" pitchFamily="34" charset="-122"/>
              </a:rPr>
              <a:t>Regardless of the country you are in, there will be legal ramifications should there be a default.  In addition, the following will occur:</a:t>
            </a:r>
          </a:p>
          <a:p>
            <a:pPr lvl="1">
              <a:lnSpc>
                <a:spcPts val="1688"/>
              </a:lnSpc>
              <a:spcBef>
                <a:spcPts val="0"/>
              </a:spcBef>
            </a:pPr>
            <a:endParaRPr lang="en-ZA" altLang="en-US" sz="2000" dirty="0">
              <a:latin typeface="Neue Haas Grotesk Display Pro 6"/>
              <a:ea typeface="Microsoft YaHei UI Light" panose="020B0502040204020203" pitchFamily="34" charset="-122"/>
            </a:endParaRPr>
          </a:p>
          <a:p>
            <a:pPr marL="607219" lvl="1" indent="-321469">
              <a:lnSpc>
                <a:spcPts val="1688"/>
              </a:lnSpc>
              <a:spcBef>
                <a:spcPts val="563"/>
              </a:spcBef>
              <a:buFont typeface="+mj-lt"/>
              <a:buAutoNum type="arabicPeriod"/>
            </a:pPr>
            <a:r>
              <a:rPr lang="en-ZA" altLang="en-US" sz="2000" dirty="0">
                <a:latin typeface="Neue Haas Grotesk Display Pro 6"/>
                <a:ea typeface="Microsoft YaHei UI Light" panose="020B0502040204020203" pitchFamily="34" charset="-122"/>
              </a:rPr>
              <a:t>Your default will be registered with your local credit bureaus and courts which can severely limit access to credit in the future, it can also affect your ability to find a job  </a:t>
            </a:r>
          </a:p>
          <a:p>
            <a:pPr marL="607219" lvl="1" indent="-321469">
              <a:lnSpc>
                <a:spcPts val="1688"/>
              </a:lnSpc>
              <a:spcBef>
                <a:spcPts val="563"/>
              </a:spcBef>
              <a:buFont typeface="+mj-lt"/>
              <a:buAutoNum type="arabicPeriod"/>
            </a:pPr>
            <a:r>
              <a:rPr lang="en-ZA" altLang="en-US" sz="2000" dirty="0">
                <a:latin typeface="Neue Haas Grotesk Display Pro 6"/>
                <a:ea typeface="Microsoft YaHei UI Light" panose="020B0502040204020203" pitchFamily="34" charset="-122"/>
              </a:rPr>
              <a:t>Legal proceedings will take place at your expense and under international enforcement a public judgement will be made against you in your country of residence and in the UK</a:t>
            </a:r>
          </a:p>
          <a:p>
            <a:pPr marL="607219" lvl="1" indent="-321469">
              <a:lnSpc>
                <a:spcPts val="1688"/>
              </a:lnSpc>
              <a:spcBef>
                <a:spcPts val="563"/>
              </a:spcBef>
              <a:buFont typeface="+mj-lt"/>
              <a:buAutoNum type="arabicPeriod"/>
            </a:pPr>
            <a:r>
              <a:rPr lang="en-ZA" altLang="en-US" sz="2000" dirty="0">
                <a:latin typeface="Neue Haas Grotesk Display Pro 6"/>
                <a:ea typeface="Microsoft YaHei UI Light" panose="020B0502040204020203" pitchFamily="34" charset="-122"/>
              </a:rPr>
              <a:t>The full outstanding balance of your loan falls due immediately</a:t>
            </a:r>
          </a:p>
          <a:p>
            <a:pPr marL="607219" lvl="1" indent="-321469">
              <a:lnSpc>
                <a:spcPts val="1688"/>
              </a:lnSpc>
              <a:spcBef>
                <a:spcPts val="563"/>
              </a:spcBef>
              <a:buFont typeface="+mj-lt"/>
              <a:buAutoNum type="arabicPeriod"/>
            </a:pPr>
            <a:r>
              <a:rPr lang="en-ZA" altLang="en-US" sz="2000" dirty="0">
                <a:latin typeface="Neue Haas Grotesk Display Pro 6"/>
                <a:ea typeface="Microsoft YaHei UI Light" panose="020B0502040204020203" pitchFamily="34" charset="-122"/>
              </a:rPr>
              <a:t>Columbia will be informed of your default</a:t>
            </a:r>
          </a:p>
          <a:p>
            <a:pPr marL="607219" lvl="1" indent="-321469">
              <a:lnSpc>
                <a:spcPts val="1688"/>
              </a:lnSpc>
              <a:spcBef>
                <a:spcPts val="563"/>
              </a:spcBef>
              <a:buFont typeface="+mj-lt"/>
              <a:buAutoNum type="arabicPeriod"/>
            </a:pPr>
            <a:r>
              <a:rPr lang="en-ZA" altLang="en-US" sz="2000" dirty="0">
                <a:latin typeface="Neue Haas Grotesk Display Pro 6"/>
                <a:ea typeface="Microsoft YaHei UI Light" panose="020B0502040204020203" pitchFamily="34" charset="-122"/>
              </a:rPr>
              <a:t>Alumni who have invested their personal funds to provide you with a loan will be informed </a:t>
            </a:r>
          </a:p>
          <a:p>
            <a:pPr marL="607219" lvl="1" indent="-321469">
              <a:lnSpc>
                <a:spcPts val="1688"/>
              </a:lnSpc>
              <a:spcBef>
                <a:spcPts val="563"/>
              </a:spcBef>
              <a:buFont typeface="+mj-lt"/>
              <a:buAutoNum type="arabicPeriod"/>
            </a:pPr>
            <a:r>
              <a:rPr lang="en-ZA" altLang="en-US" sz="2000" dirty="0">
                <a:latin typeface="Neue Haas Grotesk Display Pro 6"/>
                <a:ea typeface="Microsoft YaHei UI Light" panose="020B0502040204020203" pitchFamily="34" charset="-122"/>
              </a:rPr>
              <a:t>Your local and regional alumni offices will be made aware of your default </a:t>
            </a:r>
          </a:p>
          <a:p>
            <a:pPr marL="607219" lvl="1" indent="-321469">
              <a:lnSpc>
                <a:spcPts val="1500"/>
              </a:lnSpc>
              <a:spcBef>
                <a:spcPts val="563"/>
              </a:spcBef>
              <a:buFont typeface="+mj-lt"/>
              <a:buAutoNum type="arabicPeriod"/>
            </a:pPr>
            <a:r>
              <a:rPr lang="en-ZA" altLang="en-US" sz="2000" dirty="0">
                <a:latin typeface="Neue Haas Grotesk Display Pro 6"/>
                <a:ea typeface="Microsoft YaHei UI Light" panose="020B0502040204020203" pitchFamily="34" charset="-122"/>
              </a:rPr>
              <a:t>Prodigy Finance will pursue legal recourse via an specialised international collections agency, with local agents</a:t>
            </a:r>
          </a:p>
          <a:p>
            <a:pPr>
              <a:lnSpc>
                <a:spcPts val="1688"/>
              </a:lnSpc>
              <a:spcBef>
                <a:spcPts val="0"/>
              </a:spcBef>
            </a:pPr>
            <a:endParaRPr lang="en-ZA" altLang="en-US" sz="2400" dirty="0"/>
          </a:p>
          <a:p>
            <a:pPr marL="0" indent="0">
              <a:lnSpc>
                <a:spcPts val="1969"/>
              </a:lnSpc>
              <a:spcBef>
                <a:spcPts val="563"/>
              </a:spcBef>
              <a:buFont typeface="System Font Regular"/>
              <a:buNone/>
            </a:pPr>
            <a:r>
              <a:rPr lang="en-ZA" altLang="en-US" sz="2400" b="1" u="sng" dirty="0"/>
              <a:t>Please do not default.  Prodigy will work with you if you are facing issues.</a:t>
            </a:r>
          </a:p>
        </p:txBody>
      </p:sp>
    </p:spTree>
    <p:extLst>
      <p:ext uri="{BB962C8B-B14F-4D97-AF65-F5344CB8AC3E}">
        <p14:creationId xmlns:p14="http://schemas.microsoft.com/office/powerpoint/2010/main" val="26417843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361044" y="169334"/>
            <a:ext cx="8732156" cy="1143000"/>
          </a:xfrm>
        </p:spPr>
        <p:txBody>
          <a:bodyPr>
            <a:normAutofit/>
          </a:bodyPr>
          <a:lstStyle/>
          <a:p>
            <a:r>
              <a:rPr lang="en-US" sz="4200" b="0" dirty="0">
                <a:latin typeface="Neue Haas Grotesk Display Pro 6"/>
                <a:ea typeface="Tahoma" panose="020B0604030504040204" pitchFamily="34" charset="0"/>
                <a:cs typeface="Tahoma" panose="020B0604030504040204" pitchFamily="34" charset="0"/>
              </a:rPr>
              <a:t>Prodigy Loan: Contact Information</a:t>
            </a:r>
          </a:p>
        </p:txBody>
      </p:sp>
      <p:sp>
        <p:nvSpPr>
          <p:cNvPr id="5" name="Content Placeholder 5"/>
          <p:cNvSpPr txBox="1">
            <a:spLocks/>
          </p:cNvSpPr>
          <p:nvPr/>
        </p:nvSpPr>
        <p:spPr>
          <a:xfrm>
            <a:off x="357188" y="1143000"/>
            <a:ext cx="8736012" cy="5127124"/>
          </a:xfrm>
          <a:prstGeom prst="rect">
            <a:avLst/>
          </a:prstGeom>
          <a:noFill/>
        </p:spPr>
        <p:txBody>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sz="1800" dirty="0">
                <a:latin typeface="Neue Haas Grotesk Display Pro 6"/>
              </a:rPr>
              <a:t>Prodigy requires that you update their records as you change jobs, addresses, or any time your personal circumstances change.  Simply email them at </a:t>
            </a:r>
            <a:r>
              <a:rPr lang="en-US" altLang="en-US" sz="1800" dirty="0">
                <a:latin typeface="Neue Haas Grotesk Display Pro 6"/>
                <a:hlinkClick r:id="rId2"/>
              </a:rPr>
              <a:t>payments@prodigyfinance.com</a:t>
            </a:r>
            <a:r>
              <a:rPr lang="en-US" altLang="en-US" sz="1800" dirty="0">
                <a:latin typeface="Neue Haas Grotesk Display Pro 6"/>
              </a:rPr>
              <a:t>. </a:t>
            </a:r>
          </a:p>
          <a:p>
            <a:pPr lvl="1">
              <a:spcBef>
                <a:spcPts val="563"/>
              </a:spcBef>
            </a:pPr>
            <a:r>
              <a:rPr lang="en-US" altLang="en-US" sz="2000" dirty="0">
                <a:latin typeface="Neue Haas Grotesk Display Pro 6"/>
              </a:rPr>
              <a:t>Email/Address/Phone</a:t>
            </a:r>
          </a:p>
          <a:p>
            <a:pPr lvl="2">
              <a:spcBef>
                <a:spcPts val="563"/>
              </a:spcBef>
            </a:pPr>
            <a:r>
              <a:rPr lang="en-US" altLang="en-US" sz="1800" dirty="0">
                <a:latin typeface="Neue Haas Grotesk Display Pro 6"/>
              </a:rPr>
              <a:t>Email – they need a non-Columbia email address from you</a:t>
            </a:r>
          </a:p>
          <a:p>
            <a:pPr lvl="2">
              <a:spcBef>
                <a:spcPts val="563"/>
              </a:spcBef>
            </a:pPr>
            <a:r>
              <a:rPr lang="en-US" altLang="en-US" sz="1800" dirty="0">
                <a:latin typeface="Neue Haas Grotesk Display Pro 6"/>
              </a:rPr>
              <a:t>Address &amp; Phone – please make sure you update your physical mailing address if you have moved as well as if you change your phone number.</a:t>
            </a:r>
          </a:p>
          <a:p>
            <a:pPr lvl="1">
              <a:spcBef>
                <a:spcPts val="563"/>
              </a:spcBef>
            </a:pPr>
            <a:r>
              <a:rPr lang="en-US" altLang="en-US" sz="2000" dirty="0">
                <a:latin typeface="Neue Haas Grotesk Display Pro 6"/>
              </a:rPr>
              <a:t>Family contact details</a:t>
            </a:r>
          </a:p>
          <a:p>
            <a:pPr lvl="2">
              <a:spcBef>
                <a:spcPts val="563"/>
              </a:spcBef>
            </a:pPr>
            <a:r>
              <a:rPr lang="en-US" altLang="en-US" sz="1800" dirty="0">
                <a:latin typeface="Neue Haas Grotesk Display Pro 6"/>
              </a:rPr>
              <a:t>If your next of kin, significant other or contact information for other family members who are references changes, please contact Prodigy</a:t>
            </a:r>
          </a:p>
          <a:p>
            <a:pPr lvl="1">
              <a:spcBef>
                <a:spcPts val="563"/>
              </a:spcBef>
            </a:pPr>
            <a:r>
              <a:rPr lang="en-US" altLang="en-US" sz="2000" dirty="0">
                <a:latin typeface="Neue Haas Grotesk Display Pro 6"/>
              </a:rPr>
              <a:t>Employment Details</a:t>
            </a:r>
          </a:p>
          <a:p>
            <a:pPr lvl="2">
              <a:spcBef>
                <a:spcPts val="563"/>
              </a:spcBef>
            </a:pPr>
            <a:r>
              <a:rPr lang="en-US" altLang="en-US" sz="1800" dirty="0">
                <a:latin typeface="Neue Haas Grotesk Display Pro 6"/>
              </a:rPr>
              <a:t>If there are changes to your job title, position, company, sector, salary or bonus changes, please contact Prodigy</a:t>
            </a:r>
          </a:p>
          <a:p>
            <a:pPr>
              <a:spcBef>
                <a:spcPts val="563"/>
              </a:spcBef>
            </a:pPr>
            <a:r>
              <a:rPr lang="en-US" altLang="en-US" sz="1800" dirty="0">
                <a:latin typeface="Neue Haas Grotesk Display Pro 6"/>
              </a:rPr>
              <a:t>Need more help? Prodigy Finance, </a:t>
            </a:r>
            <a:r>
              <a:rPr lang="en-US" altLang="en-US" sz="1800" dirty="0">
                <a:latin typeface="Neue Haas Grotesk Display Pro 6"/>
                <a:hlinkClick r:id="rId3"/>
              </a:rPr>
              <a:t>payments@prodigyfinance.com</a:t>
            </a:r>
            <a:r>
              <a:rPr lang="en-US" altLang="en-US" sz="1800" dirty="0">
                <a:latin typeface="Neue Haas Grotesk Display Pro 6"/>
              </a:rPr>
              <a:t>,</a:t>
            </a:r>
          </a:p>
          <a:p>
            <a:pPr>
              <a:spcBef>
                <a:spcPts val="563"/>
              </a:spcBef>
            </a:pPr>
            <a:r>
              <a:rPr lang="en-US" altLang="en-US" sz="1800" dirty="0">
                <a:latin typeface="Neue Haas Grotesk Display Pro 6"/>
              </a:rPr>
              <a:t> +44 (0) 207 193 2832  OR 718 407 2445</a:t>
            </a:r>
          </a:p>
          <a:p>
            <a:pPr lvl="2">
              <a:spcBef>
                <a:spcPts val="563"/>
              </a:spcBef>
            </a:pPr>
            <a:endParaRPr lang="en-US" altLang="en-US" dirty="0">
              <a:latin typeface="Neue Haas Grotesk Display Pro 6"/>
            </a:endParaRPr>
          </a:p>
        </p:txBody>
      </p:sp>
    </p:spTree>
    <p:extLst>
      <p:ext uri="{BB962C8B-B14F-4D97-AF65-F5344CB8AC3E}">
        <p14:creationId xmlns:p14="http://schemas.microsoft.com/office/powerpoint/2010/main" val="21996390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199" y="274638"/>
            <a:ext cx="10905067" cy="568741"/>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solidFill>
                  <a:schemeClr val="tx1"/>
                </a:solidFill>
              </a:rPr>
              <a:t>Federal Repayment Plan Summary Chart</a:t>
            </a:r>
          </a:p>
        </p:txBody>
      </p:sp>
      <p:graphicFrame>
        <p:nvGraphicFramePr>
          <p:cNvPr id="4" name="Content Placeholder 3"/>
          <p:cNvGraphicFramePr>
            <a:graphicFrameLocks/>
          </p:cNvGraphicFramePr>
          <p:nvPr>
            <p:extLst>
              <p:ext uri="{D42A27DB-BD31-4B8C-83A1-F6EECF244321}">
                <p14:modId xmlns:p14="http://schemas.microsoft.com/office/powerpoint/2010/main" val="2486413214"/>
              </p:ext>
            </p:extLst>
          </p:nvPr>
        </p:nvGraphicFramePr>
        <p:xfrm>
          <a:off x="457200" y="1076903"/>
          <a:ext cx="11260666" cy="5193561"/>
        </p:xfrm>
        <a:graphic>
          <a:graphicData uri="http://schemas.openxmlformats.org/drawingml/2006/table">
            <a:tbl>
              <a:tblPr firstRow="1" bandRow="1">
                <a:tableStyleId>{5C22544A-7EE6-4342-B048-85BDC9FD1C3A}</a:tableStyleId>
              </a:tblPr>
              <a:tblGrid>
                <a:gridCol w="2410372">
                  <a:extLst>
                    <a:ext uri="{9D8B030D-6E8A-4147-A177-3AD203B41FA5}">
                      <a16:colId xmlns:a16="http://schemas.microsoft.com/office/drawing/2014/main" val="20000"/>
                    </a:ext>
                  </a:extLst>
                </a:gridCol>
                <a:gridCol w="2539169">
                  <a:extLst>
                    <a:ext uri="{9D8B030D-6E8A-4147-A177-3AD203B41FA5}">
                      <a16:colId xmlns:a16="http://schemas.microsoft.com/office/drawing/2014/main" val="20001"/>
                    </a:ext>
                  </a:extLst>
                </a:gridCol>
                <a:gridCol w="2594369">
                  <a:extLst>
                    <a:ext uri="{9D8B030D-6E8A-4147-A177-3AD203B41FA5}">
                      <a16:colId xmlns:a16="http://schemas.microsoft.com/office/drawing/2014/main" val="20002"/>
                    </a:ext>
                  </a:extLst>
                </a:gridCol>
                <a:gridCol w="3716756">
                  <a:extLst>
                    <a:ext uri="{9D8B030D-6E8A-4147-A177-3AD203B41FA5}">
                      <a16:colId xmlns:a16="http://schemas.microsoft.com/office/drawing/2014/main" val="20003"/>
                    </a:ext>
                  </a:extLst>
                </a:gridCol>
              </a:tblGrid>
              <a:tr h="626317">
                <a:tc>
                  <a:txBody>
                    <a:body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600" b="0" i="0" u="none" strike="noStrike" cap="none" normalizeH="0" baseline="0" dirty="0">
                          <a:ln>
                            <a:noFill/>
                          </a:ln>
                          <a:solidFill>
                            <a:schemeClr val="tx1"/>
                          </a:solidFill>
                          <a:effectLst/>
                          <a:latin typeface="Neue Haas Grotesk Display Pro 6" panose="020B0504020202020204"/>
                        </a:rPr>
                        <a:t>Plan</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600" b="0" i="0" u="none" strike="noStrike" cap="none" normalizeH="0" baseline="0" dirty="0">
                          <a:ln>
                            <a:noFill/>
                          </a:ln>
                          <a:solidFill>
                            <a:schemeClr val="tx1"/>
                          </a:solidFill>
                          <a:effectLst/>
                          <a:latin typeface="Neue Haas Grotesk Display Pro 6" panose="020B0504020202020204"/>
                        </a:rPr>
                        <a:t>Payment Structure</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600" b="0" i="0" u="none" strike="noStrike" cap="none" normalizeH="0" baseline="0" dirty="0">
                          <a:ln>
                            <a:noFill/>
                          </a:ln>
                          <a:solidFill>
                            <a:schemeClr val="tx1"/>
                          </a:solidFill>
                          <a:effectLst/>
                          <a:latin typeface="Neue Haas Grotesk Display Pro 6" panose="020B0504020202020204"/>
                        </a:rPr>
                        <a:t>Maximum Payment Period</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600" b="0" i="0" u="none" strike="noStrike" cap="none" normalizeH="0" baseline="0" dirty="0">
                          <a:ln>
                            <a:noFill/>
                          </a:ln>
                          <a:solidFill>
                            <a:schemeClr val="tx1"/>
                          </a:solidFill>
                          <a:effectLst/>
                          <a:latin typeface="Neue Haas Grotesk Display Pro 6" panose="020B0504020202020204"/>
                        </a:rPr>
                        <a:t>Considerations</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73967">
                <a:tc>
                  <a:txBody>
                    <a:body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400" b="0" i="0" u="none" strike="noStrike" cap="none" normalizeH="0" baseline="0" dirty="0">
                          <a:ln>
                            <a:noFill/>
                          </a:ln>
                          <a:solidFill>
                            <a:schemeClr val="tx1"/>
                          </a:solidFill>
                          <a:effectLst/>
                          <a:latin typeface="Neue Haas Grotesk Display Pro 6" panose="020B0504020202020204"/>
                        </a:rPr>
                        <a:t>Standard</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400" b="0" i="0" u="none" strike="noStrike" cap="none" normalizeH="0" baseline="0" dirty="0">
                          <a:ln>
                            <a:noFill/>
                          </a:ln>
                          <a:solidFill>
                            <a:schemeClr val="tx1"/>
                          </a:solidFill>
                          <a:effectLst/>
                          <a:latin typeface="Neue Haas Grotesk Display Pro 6" panose="020B0504020202020204"/>
                        </a:rPr>
                        <a:t>Fixed</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400" b="0" i="0" u="none" strike="noStrike" cap="none" normalizeH="0" baseline="0" dirty="0">
                          <a:ln>
                            <a:noFill/>
                          </a:ln>
                          <a:solidFill>
                            <a:schemeClr val="tx1"/>
                          </a:solidFill>
                          <a:effectLst/>
                          <a:latin typeface="Neue Haas Grotesk Display Pro 6" panose="020B0504020202020204"/>
                        </a:rPr>
                        <a:t>10 years</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Highest initial payment</a:t>
                      </a:r>
                    </a:p>
                    <a:p>
                      <a:pPr marL="0" marR="0" lvl="0" indent="0" algn="l"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Lowest total interest</a:t>
                      </a:r>
                    </a:p>
                    <a:p>
                      <a:pPr marL="0" marR="0" lvl="0" indent="0" algn="l"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No negative amortization</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936042">
                <a:tc>
                  <a:txBody>
                    <a:body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400" b="0" i="0" u="none" strike="noStrike" cap="none" normalizeH="0" baseline="0" dirty="0">
                          <a:ln>
                            <a:noFill/>
                          </a:ln>
                          <a:solidFill>
                            <a:schemeClr val="tx1"/>
                          </a:solidFill>
                          <a:effectLst/>
                          <a:latin typeface="Neue Haas Grotesk Display Pro 6" panose="020B0504020202020204"/>
                        </a:rPr>
                        <a:t>Graduated</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400" b="0" i="0" u="none" strike="noStrike" cap="none" normalizeH="0" baseline="0" dirty="0">
                          <a:ln>
                            <a:noFill/>
                          </a:ln>
                          <a:solidFill>
                            <a:schemeClr val="tx1"/>
                          </a:solidFill>
                          <a:effectLst/>
                          <a:latin typeface="Neue Haas Grotesk Display Pro 6" panose="020B0504020202020204"/>
                        </a:rPr>
                        <a:t>Tiered</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400" b="0" i="0" u="none" strike="noStrike" cap="none" normalizeH="0" baseline="0" dirty="0">
                          <a:ln>
                            <a:noFill/>
                          </a:ln>
                          <a:solidFill>
                            <a:schemeClr val="tx1"/>
                          </a:solidFill>
                          <a:effectLst/>
                          <a:latin typeface="Neue Haas Grotesk Display Pro 6" panose="020B0504020202020204"/>
                        </a:rPr>
                        <a:t>10 years</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Interest only payments initially</a:t>
                      </a:r>
                    </a:p>
                    <a:p>
                      <a:pPr marL="0" marR="0" lvl="0" indent="0" algn="l"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Payments increase incrementally</a:t>
                      </a:r>
                    </a:p>
                    <a:p>
                      <a:pPr marL="0" marR="0" lvl="0" indent="0" algn="l"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No negative amortization</a:t>
                      </a:r>
                    </a:p>
                    <a:p>
                      <a:pPr marL="0" marR="0" lvl="0" indent="0" algn="l"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Monthly payments can’t be more than three times greater than any other payment (“3 times rule”)</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936042">
                <a:tc>
                  <a:txBody>
                    <a:body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400" b="0" i="0" u="none" strike="noStrike" cap="none" normalizeH="0" baseline="0" dirty="0">
                          <a:ln>
                            <a:noFill/>
                          </a:ln>
                          <a:solidFill>
                            <a:schemeClr val="tx1"/>
                          </a:solidFill>
                          <a:effectLst/>
                          <a:latin typeface="Neue Haas Grotesk Display Pro 6" panose="020B0504020202020204"/>
                        </a:rPr>
                        <a:t>Extended</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400" b="0" i="0" u="none" strike="noStrike" cap="none" normalizeH="0" baseline="0" dirty="0">
                          <a:ln>
                            <a:noFill/>
                          </a:ln>
                          <a:solidFill>
                            <a:schemeClr val="tx1"/>
                          </a:solidFill>
                          <a:effectLst/>
                          <a:latin typeface="Neue Haas Grotesk Display Pro 6" panose="020B0504020202020204"/>
                        </a:rPr>
                        <a:t>Fixed or tiered</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400" b="0" i="0" u="none" strike="noStrike" cap="none" normalizeH="0" baseline="0" dirty="0">
                          <a:ln>
                            <a:noFill/>
                          </a:ln>
                          <a:solidFill>
                            <a:schemeClr val="tx1"/>
                          </a:solidFill>
                          <a:effectLst/>
                          <a:latin typeface="Neue Haas Grotesk Display Pro 6" panose="020B0504020202020204"/>
                        </a:rPr>
                        <a:t>25 years</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Lowest initial payment without considering income</a:t>
                      </a:r>
                    </a:p>
                    <a:p>
                      <a:pPr marL="0" marR="0" lvl="0" indent="0" algn="l"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No negative amortization</a:t>
                      </a:r>
                    </a:p>
                    <a:p>
                      <a:pPr marL="0" marR="0" lvl="0" indent="0" algn="l"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To qualify in FFELP:</a:t>
                      </a:r>
                    </a:p>
                    <a:p>
                      <a:pPr marL="0" marR="0" lvl="0" indent="0" algn="l"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 Federal debt must be &gt;</a:t>
                      </a:r>
                      <a:r>
                        <a:rPr kumimoji="0" lang="en-US" sz="1200" b="0" i="0" u="none" strike="noStrike" cap="none" normalizeH="0" baseline="0" dirty="0">
                          <a:ln>
                            <a:noFill/>
                          </a:ln>
                          <a:solidFill>
                            <a:schemeClr val="tx1"/>
                          </a:solidFill>
                          <a:effectLst/>
                          <a:latin typeface="Neue Haas Grotesk Display Pro 6" panose="020B0504020202020204"/>
                          <a:cs typeface="Arial" charset="0"/>
                        </a:rPr>
                        <a:t> $30,000</a:t>
                      </a:r>
                    </a:p>
                    <a:p>
                      <a:pPr marL="0" marR="0" lvl="0" indent="0" algn="l"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cs typeface="Arial" charset="0"/>
                        </a:rPr>
                        <a:t>   - New federal borrower ≥ 10/7/98</a:t>
                      </a:r>
                      <a:endParaRPr kumimoji="0" lang="en-US" sz="1200" b="0" i="0" u="none" strike="noStrike" cap="none" normalizeH="0" baseline="0" dirty="0">
                        <a:ln>
                          <a:noFill/>
                        </a:ln>
                        <a:solidFill>
                          <a:schemeClr val="tx1"/>
                        </a:solidFill>
                        <a:effectLst/>
                        <a:latin typeface="Neue Haas Grotesk Display Pro 6" panose="020B0504020202020204"/>
                      </a:endParaRP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021193">
                <a:tc>
                  <a:txBody>
                    <a:body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400" b="0" i="0" u="none" strike="noStrike" cap="none" normalizeH="0" baseline="0" dirty="0">
                          <a:ln>
                            <a:noFill/>
                          </a:ln>
                          <a:solidFill>
                            <a:schemeClr val="tx1"/>
                          </a:solidFill>
                          <a:effectLst/>
                          <a:latin typeface="Neue Haas Grotesk Display Pro 6" panose="020B0504020202020204"/>
                        </a:rPr>
                        <a:t>Income-Driven Repayment Plans:</a:t>
                      </a:r>
                    </a:p>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400" b="0" i="0" u="none" strike="noStrike" cap="none" normalizeH="0" baseline="0" dirty="0">
                          <a:ln>
                            <a:noFill/>
                          </a:ln>
                          <a:solidFill>
                            <a:schemeClr val="tx1"/>
                          </a:solidFill>
                          <a:effectLst/>
                          <a:latin typeface="Neue Haas Grotesk Display Pro 6" panose="020B0504020202020204"/>
                        </a:rPr>
                        <a:t>SAVE Plan</a:t>
                      </a:r>
                    </a:p>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400" b="0" i="0" u="none" strike="noStrike" cap="none" normalizeH="0" baseline="0" dirty="0">
                          <a:ln>
                            <a:noFill/>
                          </a:ln>
                          <a:solidFill>
                            <a:schemeClr val="tx1"/>
                          </a:solidFill>
                          <a:effectLst/>
                          <a:latin typeface="Neue Haas Grotesk Display Pro 6" panose="020B0504020202020204"/>
                        </a:rPr>
                        <a:t>PAYE Plan</a:t>
                      </a:r>
                    </a:p>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400" b="0" i="0" u="none" strike="noStrike" cap="none" normalizeH="0" baseline="0" dirty="0">
                          <a:ln>
                            <a:noFill/>
                          </a:ln>
                          <a:solidFill>
                            <a:schemeClr val="tx1"/>
                          </a:solidFill>
                          <a:effectLst/>
                          <a:latin typeface="Neue Haas Grotesk Display Pro 6" panose="020B0504020202020204"/>
                        </a:rPr>
                        <a:t>IBR Plan</a:t>
                      </a:r>
                    </a:p>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400" b="0" i="0" u="none" strike="noStrike" cap="none" normalizeH="0" baseline="0" dirty="0">
                          <a:ln>
                            <a:noFill/>
                          </a:ln>
                          <a:solidFill>
                            <a:schemeClr val="tx1"/>
                          </a:solidFill>
                          <a:effectLst/>
                          <a:latin typeface="Neue Haas Grotesk Display Pro 6" panose="020B0504020202020204"/>
                        </a:rPr>
                        <a:t>ICR Plan</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Adjusted annually based on:</a:t>
                      </a:r>
                    </a:p>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Household AGI</a:t>
                      </a:r>
                    </a:p>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Household size</a:t>
                      </a:r>
                    </a:p>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Poverty guideline</a:t>
                      </a:r>
                    </a:p>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State residence</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
                          <a:schemeClr val="bg1"/>
                        </a:buClr>
                        <a:buSzTx/>
                        <a:buFontTx/>
                        <a:buNone/>
                        <a:tabLst/>
                      </a:pPr>
                      <a:r>
                        <a:rPr kumimoji="0" lang="en-US" sz="1400" b="0" i="0" u="none" strike="noStrike" cap="none" normalizeH="0" baseline="0" dirty="0">
                          <a:ln>
                            <a:noFill/>
                          </a:ln>
                          <a:solidFill>
                            <a:schemeClr val="tx1"/>
                          </a:solidFill>
                          <a:effectLst/>
                          <a:latin typeface="Neue Haas Grotesk Display Pro 6" panose="020B0504020202020204"/>
                        </a:rPr>
                        <a:t>Up to 25 years</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- 10%-20% of discretionary income, never more than the payment would be under the Standard Plan </a:t>
                      </a:r>
                    </a:p>
                    <a:p>
                      <a:pPr marL="0" marR="0" lvl="0" indent="0" algn="l"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Eligibility/payment amount re-evaluated annually</a:t>
                      </a:r>
                    </a:p>
                    <a:p>
                      <a:pPr marL="0" marR="0" lvl="0" indent="0" algn="l" defTabSz="914400" rtl="0" eaLnBrk="0" fontAlgn="base" latinLnBrk="0" hangingPunct="0">
                        <a:lnSpc>
                          <a:spcPct val="100000"/>
                        </a:lnSpc>
                        <a:spcBef>
                          <a:spcPct val="0"/>
                        </a:spcBef>
                        <a:spcAft>
                          <a:spcPct val="0"/>
                        </a:spcAft>
                        <a:buClr>
                          <a:schemeClr val="bg1"/>
                        </a:buClr>
                        <a:buSzTx/>
                        <a:buFontTx/>
                        <a:buNone/>
                        <a:tabLst/>
                      </a:pPr>
                      <a:r>
                        <a:rPr kumimoji="0" lang="en-US" sz="1200" b="0" i="0" u="none" strike="noStrike" cap="none" normalizeH="0" baseline="0" dirty="0">
                          <a:ln>
                            <a:noFill/>
                          </a:ln>
                          <a:solidFill>
                            <a:schemeClr val="tx1"/>
                          </a:solidFill>
                          <a:effectLst/>
                          <a:latin typeface="Neue Haas Grotesk Display Pro 6" panose="020B0504020202020204"/>
                        </a:rPr>
                        <a:t>- Negative amortization allowed</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4093254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199" y="274638"/>
            <a:ext cx="8974667" cy="559863"/>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solidFill>
                  <a:schemeClr val="tx1"/>
                </a:solidFill>
              </a:rPr>
              <a:t>Federal Repayment Plans (detailed)</a:t>
            </a:r>
          </a:p>
        </p:txBody>
      </p:sp>
      <p:sp>
        <p:nvSpPr>
          <p:cNvPr id="4" name="Content Placeholder 2"/>
          <p:cNvSpPr txBox="1">
            <a:spLocks/>
          </p:cNvSpPr>
          <p:nvPr/>
        </p:nvSpPr>
        <p:spPr>
          <a:xfrm>
            <a:off x="457200" y="1231449"/>
            <a:ext cx="8118629" cy="4800600"/>
          </a:xfrm>
          <a:prstGeom prst="rect">
            <a:avLst/>
          </a:prstGeom>
        </p:spPr>
        <p:txBody>
          <a:bodyPr>
            <a:normAutofit fontScale="92500"/>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System Font Regular"/>
              <a:buNone/>
            </a:pPr>
            <a:r>
              <a:rPr lang="en-US" altLang="en-US" sz="2800" dirty="0"/>
              <a:t>5 Repayment Plans (All Federal Loans)</a:t>
            </a:r>
          </a:p>
          <a:p>
            <a:pPr lvl="1">
              <a:buFont typeface="Arial" panose="020B0604020202020204" pitchFamily="34" charset="0"/>
              <a:buChar char="•"/>
            </a:pPr>
            <a:endParaRPr lang="en-US" altLang="en-US" sz="1100" dirty="0"/>
          </a:p>
          <a:p>
            <a:pPr marL="457200" lvl="1" indent="0">
              <a:buFont typeface="System Font Regular"/>
              <a:buNone/>
            </a:pPr>
            <a:r>
              <a:rPr lang="en-US" altLang="en-US" dirty="0"/>
              <a:t>1) Level (10 years*) </a:t>
            </a:r>
          </a:p>
          <a:p>
            <a:pPr lvl="2">
              <a:buFont typeface="Arial" panose="020B0604020202020204" pitchFamily="34" charset="0"/>
              <a:buChar char="•"/>
            </a:pPr>
            <a:r>
              <a:rPr lang="en-US" altLang="en-US" dirty="0"/>
              <a:t>Level 10-Year Plan (Standard Repayment) is the default plan for Direct Subsidized/Unsubsidized and Graduate PLUS loans</a:t>
            </a:r>
          </a:p>
          <a:p>
            <a:pPr lvl="2">
              <a:buFont typeface="Arial" panose="020B0604020202020204" pitchFamily="34" charset="0"/>
              <a:buChar char="•"/>
            </a:pPr>
            <a:r>
              <a:rPr lang="en-US" altLang="en-US" dirty="0"/>
              <a:t>Monthly payment of principal and interest that remains the same throughout the repayment term</a:t>
            </a:r>
          </a:p>
          <a:p>
            <a:pPr lvl="3">
              <a:buFont typeface="Arial" panose="020B0604020202020204" pitchFamily="34" charset="0"/>
              <a:buChar char="•"/>
            </a:pPr>
            <a:r>
              <a:rPr lang="en-US" altLang="en-US" dirty="0"/>
              <a:t>Positive: Lowest cost – you will pay the least amount of interest if you enroll in the Standard Repayment plan</a:t>
            </a:r>
          </a:p>
          <a:p>
            <a:pPr lvl="3">
              <a:buFont typeface="Arial" panose="020B0604020202020204" pitchFamily="34" charset="0"/>
              <a:buChar char="•"/>
            </a:pPr>
            <a:r>
              <a:rPr lang="en-US" altLang="en-US" dirty="0"/>
              <a:t>Drawback: Payments may be higher than some borrowers can afford</a:t>
            </a:r>
          </a:p>
          <a:p>
            <a:pPr lvl="3">
              <a:buFont typeface="Arial" panose="020B0604020202020204" pitchFamily="34" charset="0"/>
              <a:buChar char="•"/>
            </a:pPr>
            <a:endParaRPr lang="en-US" altLang="en-US" dirty="0"/>
          </a:p>
          <a:p>
            <a:pPr marL="457200" lvl="1" indent="0">
              <a:buFont typeface="System Font Regular"/>
              <a:buNone/>
            </a:pPr>
            <a:r>
              <a:rPr lang="en-US" altLang="en-US" dirty="0"/>
              <a:t>2) Graduated (10 years) </a:t>
            </a:r>
          </a:p>
          <a:p>
            <a:pPr lvl="2">
              <a:buFont typeface="Arial" panose="020B0604020202020204" pitchFamily="34" charset="0"/>
              <a:buChar char="•"/>
            </a:pPr>
            <a:r>
              <a:rPr lang="en-US" altLang="en-US" dirty="0"/>
              <a:t>Lower initial payments which increase every few years</a:t>
            </a:r>
          </a:p>
          <a:p>
            <a:pPr lvl="3">
              <a:buFont typeface="Arial" panose="020B0604020202020204" pitchFamily="34" charset="0"/>
              <a:buChar char="•"/>
            </a:pPr>
            <a:r>
              <a:rPr lang="en-US" altLang="en-US" dirty="0"/>
              <a:t>Positive: Lower initial payments with predictable increases</a:t>
            </a:r>
          </a:p>
          <a:p>
            <a:pPr lvl="3">
              <a:buFont typeface="Arial" panose="020B0604020202020204" pitchFamily="34" charset="0"/>
              <a:buChar char="•"/>
            </a:pPr>
            <a:r>
              <a:rPr lang="en-US" altLang="en-US" dirty="0"/>
              <a:t>Drawback: Total interest paid is higher than level plan</a:t>
            </a:r>
          </a:p>
          <a:p>
            <a:pPr lvl="3">
              <a:buFont typeface="Arial" panose="020B0604020202020204" pitchFamily="34" charset="0"/>
              <a:buChar char="•"/>
            </a:pPr>
            <a:endParaRPr lang="en-US" altLang="en-US" dirty="0"/>
          </a:p>
        </p:txBody>
      </p:sp>
      <p:sp>
        <p:nvSpPr>
          <p:cNvPr id="5" name="TextBox 4"/>
          <p:cNvSpPr txBox="1"/>
          <p:nvPr/>
        </p:nvSpPr>
        <p:spPr>
          <a:xfrm>
            <a:off x="9008533" y="4030133"/>
            <a:ext cx="2946400" cy="2339102"/>
          </a:xfrm>
          <a:prstGeom prst="rect">
            <a:avLst/>
          </a:prstGeom>
          <a:noFill/>
        </p:spPr>
        <p:txBody>
          <a:bodyPr wrap="square" rtlCol="0">
            <a:spAutoFit/>
          </a:bodyPr>
          <a:lstStyle/>
          <a:p>
            <a:r>
              <a:rPr lang="en-US" altLang="en-US" sz="1600" dirty="0"/>
              <a:t>*Federal consolidation loans may qualify for up to 30 years in repayment based on the amount of the consolidation loan and the total federal indebtedness of the borrower; the default repayment plan is the longest for which the loan qualifies.</a:t>
            </a:r>
          </a:p>
          <a:p>
            <a:endParaRPr lang="en-US" dirty="0"/>
          </a:p>
        </p:txBody>
      </p:sp>
    </p:spTree>
    <p:extLst>
      <p:ext uri="{BB962C8B-B14F-4D97-AF65-F5344CB8AC3E}">
        <p14:creationId xmlns:p14="http://schemas.microsoft.com/office/powerpoint/2010/main" val="39119962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idx="4294967295"/>
          </p:nvPr>
        </p:nvSpPr>
        <p:spPr>
          <a:xfrm>
            <a:off x="457199" y="274638"/>
            <a:ext cx="9228667" cy="595374"/>
          </a:xfrm>
        </p:spPr>
        <p:txBody>
          <a:bodyPr>
            <a:noAutofit/>
          </a:bodyPr>
          <a:lstStyle/>
          <a:p>
            <a:r>
              <a:rPr lang="en-US" sz="4200" dirty="0">
                <a:solidFill>
                  <a:schemeClr val="tx1"/>
                </a:solidFill>
              </a:rPr>
              <a:t>Federal Repayment Plans (detailed)</a:t>
            </a:r>
          </a:p>
        </p:txBody>
      </p:sp>
      <p:sp>
        <p:nvSpPr>
          <p:cNvPr id="4" name="Content Placeholder 2"/>
          <p:cNvSpPr txBox="1">
            <a:spLocks/>
          </p:cNvSpPr>
          <p:nvPr/>
        </p:nvSpPr>
        <p:spPr>
          <a:xfrm>
            <a:off x="632012" y="1274555"/>
            <a:ext cx="7936255" cy="4317466"/>
          </a:xfrm>
          <a:prstGeom prst="rect">
            <a:avLst/>
          </a:prstGeom>
        </p:spPr>
        <p:txBody>
          <a:bodyPr>
            <a:normAutofit/>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150" indent="0">
              <a:buFont typeface="System Font Regular"/>
              <a:buNone/>
            </a:pPr>
            <a:r>
              <a:rPr lang="en-US" altLang="en-US" sz="2400" dirty="0">
                <a:solidFill>
                  <a:schemeClr val="tx1"/>
                </a:solidFill>
              </a:rPr>
              <a:t>3) </a:t>
            </a:r>
            <a:r>
              <a:rPr lang="en-US" altLang="en-US" sz="2600" dirty="0">
                <a:solidFill>
                  <a:schemeClr val="tx1"/>
                </a:solidFill>
              </a:rPr>
              <a:t>Extended (up to 25 years Level or Graduated)</a:t>
            </a:r>
          </a:p>
          <a:p>
            <a:pPr lvl="1">
              <a:buFont typeface="Arial" panose="020B0604020202020204" pitchFamily="34" charset="0"/>
              <a:buChar char="•"/>
            </a:pPr>
            <a:r>
              <a:rPr lang="en-US" altLang="en-US" sz="2000" dirty="0">
                <a:solidFill>
                  <a:schemeClr val="tx1"/>
                </a:solidFill>
              </a:rPr>
              <a:t>This plan extends the repayment term for up to 25 years if your federal loans total more than $30,000</a:t>
            </a:r>
          </a:p>
          <a:p>
            <a:pPr lvl="1">
              <a:buFont typeface="Arial" panose="020B0604020202020204" pitchFamily="34" charset="0"/>
              <a:buChar char="•"/>
            </a:pPr>
            <a:r>
              <a:rPr lang="en-US" altLang="en-US" sz="2000" dirty="0">
                <a:solidFill>
                  <a:schemeClr val="tx1"/>
                </a:solidFill>
              </a:rPr>
              <a:t>All your loans must have been disbursed after October 7, 1998 </a:t>
            </a:r>
          </a:p>
          <a:p>
            <a:pPr lvl="1">
              <a:buFont typeface="Arial" panose="020B0604020202020204" pitchFamily="34" charset="0"/>
              <a:buChar char="•"/>
            </a:pPr>
            <a:r>
              <a:rPr lang="en-US" altLang="en-US" sz="2000" dirty="0">
                <a:solidFill>
                  <a:schemeClr val="tx1"/>
                </a:solidFill>
              </a:rPr>
              <a:t>Must opt in</a:t>
            </a:r>
          </a:p>
          <a:p>
            <a:pPr lvl="1">
              <a:buFont typeface="Arial" panose="020B0604020202020204" pitchFamily="34" charset="0"/>
              <a:buChar char="•"/>
            </a:pPr>
            <a:r>
              <a:rPr lang="en-US" altLang="en-US" sz="2000" dirty="0">
                <a:solidFill>
                  <a:schemeClr val="tx1"/>
                </a:solidFill>
              </a:rPr>
              <a:t>No</a:t>
            </a:r>
            <a:r>
              <a:rPr lang="en-US" altLang="en-US" sz="2000" i="1" dirty="0">
                <a:solidFill>
                  <a:schemeClr val="tx1"/>
                </a:solidFill>
              </a:rPr>
              <a:t> </a:t>
            </a:r>
            <a:r>
              <a:rPr lang="en-US" altLang="en-US" sz="2000" dirty="0">
                <a:solidFill>
                  <a:schemeClr val="tx1"/>
                </a:solidFill>
              </a:rPr>
              <a:t>consolidation required</a:t>
            </a:r>
          </a:p>
          <a:p>
            <a:pPr lvl="2">
              <a:buFont typeface="Arial" panose="020B0604020202020204" pitchFamily="34" charset="0"/>
              <a:buChar char="•"/>
            </a:pPr>
            <a:r>
              <a:rPr lang="en-US" sz="1800" dirty="0">
                <a:solidFill>
                  <a:schemeClr val="tx1"/>
                </a:solidFill>
              </a:rPr>
              <a:t>Positive: Usually offers the lowest monthly payment option without consideration of income</a:t>
            </a:r>
          </a:p>
          <a:p>
            <a:pPr lvl="2">
              <a:buFont typeface="Arial" panose="020B0604020202020204" pitchFamily="34" charset="0"/>
              <a:buChar char="•"/>
            </a:pPr>
            <a:r>
              <a:rPr lang="en-US" sz="1800" dirty="0">
                <a:solidFill>
                  <a:schemeClr val="tx1"/>
                </a:solidFill>
              </a:rPr>
              <a:t>Drawback: Total interest paid will be higher than shorter repayment terms</a:t>
            </a:r>
          </a:p>
        </p:txBody>
      </p:sp>
    </p:spTree>
    <p:extLst>
      <p:ext uri="{BB962C8B-B14F-4D97-AF65-F5344CB8AC3E}">
        <p14:creationId xmlns:p14="http://schemas.microsoft.com/office/powerpoint/2010/main" val="38829948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idx="4294967295"/>
          </p:nvPr>
        </p:nvSpPr>
        <p:spPr>
          <a:xfrm>
            <a:off x="457199" y="274638"/>
            <a:ext cx="9110133" cy="550985"/>
          </a:xfrm>
        </p:spPr>
        <p:txBody>
          <a:bodyPr>
            <a:noAutofit/>
          </a:bodyPr>
          <a:lstStyle/>
          <a:p>
            <a:r>
              <a:rPr lang="en-US" sz="4200" dirty="0">
                <a:solidFill>
                  <a:schemeClr val="tx1"/>
                </a:solidFill>
              </a:rPr>
              <a:t>Federal Repayment Plans (detailed)</a:t>
            </a:r>
          </a:p>
        </p:txBody>
      </p:sp>
      <p:sp>
        <p:nvSpPr>
          <p:cNvPr id="4" name="Content Placeholder 2"/>
          <p:cNvSpPr txBox="1">
            <a:spLocks/>
          </p:cNvSpPr>
          <p:nvPr/>
        </p:nvSpPr>
        <p:spPr>
          <a:xfrm>
            <a:off x="457200" y="1250524"/>
            <a:ext cx="8094133" cy="4340754"/>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150" indent="0">
              <a:buFont typeface="System Font Regular"/>
              <a:buNone/>
            </a:pPr>
            <a:r>
              <a:rPr lang="en-US" altLang="en-US" dirty="0">
                <a:solidFill>
                  <a:schemeClr val="tx1"/>
                </a:solidFill>
              </a:rPr>
              <a:t>4) Income-Based Repayment (IBR)</a:t>
            </a:r>
          </a:p>
          <a:p>
            <a:pPr lvl="1">
              <a:buFont typeface="Arial" panose="020B0604020202020204" pitchFamily="34" charset="0"/>
              <a:buChar char="•"/>
            </a:pPr>
            <a:r>
              <a:rPr lang="en-US" altLang="en-US" dirty="0">
                <a:solidFill>
                  <a:schemeClr val="tx1"/>
                </a:solidFill>
              </a:rPr>
              <a:t>Available effective July 1, 2009</a:t>
            </a:r>
          </a:p>
          <a:p>
            <a:pPr lvl="1">
              <a:buFont typeface="Arial" panose="020B0604020202020204" pitchFamily="34" charset="0"/>
              <a:buChar char="•"/>
            </a:pPr>
            <a:r>
              <a:rPr lang="en-US" altLang="en-US" dirty="0">
                <a:solidFill>
                  <a:schemeClr val="tx1"/>
                </a:solidFill>
              </a:rPr>
              <a:t>Must demonstrate “partial financial hardship”</a:t>
            </a:r>
          </a:p>
          <a:p>
            <a:pPr lvl="1">
              <a:buFont typeface="Arial" panose="020B0604020202020204" pitchFamily="34" charset="0"/>
              <a:buChar char="•"/>
            </a:pPr>
            <a:r>
              <a:rPr lang="en-US" altLang="en-US" dirty="0">
                <a:solidFill>
                  <a:schemeClr val="tx1"/>
                </a:solidFill>
              </a:rPr>
              <a:t>Caps monthly payments at 15% of your monthly discretionary income, where discretionary income is the difference between adjusted gross income (AGI) and 150% of the federal poverty line that corresponds to your family size and the state in which you reside </a:t>
            </a:r>
          </a:p>
          <a:p>
            <a:pPr lvl="1">
              <a:buFont typeface="Arial" panose="020B0604020202020204" pitchFamily="34" charset="0"/>
              <a:buChar char="•"/>
            </a:pPr>
            <a:r>
              <a:rPr lang="en-US" altLang="en-US" dirty="0">
                <a:solidFill>
                  <a:schemeClr val="tx1"/>
                </a:solidFill>
              </a:rPr>
              <a:t>Any outstanding eligible loan balance is cancelled after 25 year</a:t>
            </a:r>
          </a:p>
          <a:p>
            <a:pPr lvl="2">
              <a:buFont typeface="Arial" panose="020B0604020202020204" pitchFamily="34" charset="0"/>
              <a:buChar char="•"/>
            </a:pPr>
            <a:r>
              <a:rPr lang="en-US" altLang="en-US" dirty="0">
                <a:solidFill>
                  <a:schemeClr val="tx1"/>
                </a:solidFill>
              </a:rPr>
              <a:t>May be a taxable event</a:t>
            </a:r>
          </a:p>
          <a:p>
            <a:pPr lvl="1">
              <a:buFont typeface="Arial" panose="020B0604020202020204" pitchFamily="34" charset="0"/>
              <a:buChar char="•"/>
            </a:pPr>
            <a:r>
              <a:rPr lang="en-US" altLang="en-US" dirty="0">
                <a:solidFill>
                  <a:schemeClr val="tx1"/>
                </a:solidFill>
              </a:rPr>
              <a:t>Payment may be lower than the interest accrued monthly (negative amortization – loans get bigger)</a:t>
            </a:r>
          </a:p>
          <a:p>
            <a:pPr lvl="2">
              <a:buFont typeface="Arial" panose="020B0604020202020204" pitchFamily="34" charset="0"/>
              <a:buChar char="•"/>
            </a:pPr>
            <a:r>
              <a:rPr lang="en-US" altLang="en-US" dirty="0">
                <a:solidFill>
                  <a:schemeClr val="tx1"/>
                </a:solidFill>
              </a:rPr>
              <a:t>Gov’t waives/pays neg. amortization on Subsidized loans for up to 3 years under this repayment plan</a:t>
            </a:r>
          </a:p>
          <a:p>
            <a:pPr>
              <a:buFont typeface="Arial" panose="020B0604020202020204" pitchFamily="34" charset="0"/>
              <a:buChar char="•"/>
            </a:pPr>
            <a:endParaRPr lang="en-US" dirty="0">
              <a:solidFill>
                <a:schemeClr val="tx1"/>
              </a:solidFill>
            </a:endParaRPr>
          </a:p>
        </p:txBody>
      </p:sp>
    </p:spTree>
    <p:extLst>
      <p:ext uri="{BB962C8B-B14F-4D97-AF65-F5344CB8AC3E}">
        <p14:creationId xmlns:p14="http://schemas.microsoft.com/office/powerpoint/2010/main" val="1351813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a:spLocks noGrp="1"/>
          </p:cNvSpPr>
          <p:nvPr>
            <p:ph type="title" idx="4294967295"/>
          </p:nvPr>
        </p:nvSpPr>
        <p:spPr>
          <a:xfrm>
            <a:off x="457200" y="274638"/>
            <a:ext cx="8229600" cy="550985"/>
          </a:xfrm>
        </p:spPr>
        <p:txBody>
          <a:bodyPr>
            <a:noAutofit/>
          </a:bodyPr>
          <a:lstStyle/>
          <a:p>
            <a:r>
              <a:rPr lang="en-US" sz="4200" dirty="0">
                <a:solidFill>
                  <a:schemeClr val="tx1"/>
                </a:solidFill>
                <a:latin typeface="Neue Haas Grotesk Display Pro 6" panose="020B0504020202020204"/>
              </a:rPr>
              <a:t>Determining Your Loan Portfolio</a:t>
            </a:r>
          </a:p>
        </p:txBody>
      </p:sp>
      <p:sp>
        <p:nvSpPr>
          <p:cNvPr id="19" name="Content Placeholder 2"/>
          <p:cNvSpPr txBox="1">
            <a:spLocks/>
          </p:cNvSpPr>
          <p:nvPr/>
        </p:nvSpPr>
        <p:spPr>
          <a:xfrm>
            <a:off x="457200" y="1251751"/>
            <a:ext cx="8229600" cy="4903389"/>
          </a:xfrm>
          <a:prstGeom prst="rect">
            <a:avLst/>
          </a:prstGeom>
        </p:spPr>
        <p:txBody>
          <a:bodyPr>
            <a:normAutofit/>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5563" indent="-55563">
              <a:buFont typeface="System Font Regular"/>
              <a:buNone/>
              <a:tabLst>
                <a:tab pos="692150" algn="l"/>
              </a:tabLst>
            </a:pPr>
            <a:r>
              <a:rPr lang="en-US" altLang="en-US" sz="2800" dirty="0">
                <a:solidFill>
                  <a:schemeClr val="tx1"/>
                </a:solidFill>
                <a:latin typeface="Neue Haas Grotesk Display Pro 6" panose="020B0504020202020204"/>
              </a:rPr>
              <a:t>The 2024 Graduate has a loan portfolio that may contain any or all of the following loan types:</a:t>
            </a:r>
          </a:p>
          <a:p>
            <a:pPr lvl="1">
              <a:tabLst>
                <a:tab pos="692150" algn="l"/>
              </a:tabLst>
            </a:pPr>
            <a:endParaRPr lang="en-US" altLang="en-US" sz="900" dirty="0">
              <a:solidFill>
                <a:schemeClr val="tx1"/>
              </a:solidFill>
              <a:latin typeface="Neue Haas Grotesk Display Pro 6" panose="020B0504020202020204"/>
            </a:endParaRPr>
          </a:p>
          <a:p>
            <a:pPr marL="461963" lvl="2" indent="0">
              <a:buFont typeface="System Font Regular"/>
              <a:buNone/>
              <a:tabLst>
                <a:tab pos="692150" algn="l"/>
              </a:tabLst>
            </a:pPr>
            <a:endParaRPr lang="en-US" altLang="en-US" dirty="0">
              <a:solidFill>
                <a:schemeClr val="tx1"/>
              </a:solidFill>
              <a:latin typeface="Neue Haas Grotesk Display Pro 6" panose="020B0504020202020204"/>
            </a:endParaRPr>
          </a:p>
          <a:p>
            <a:pPr lvl="2">
              <a:tabLst>
                <a:tab pos="692150" algn="l"/>
              </a:tabLst>
            </a:pPr>
            <a:endParaRPr lang="en-US" altLang="en-US" dirty="0">
              <a:solidFill>
                <a:schemeClr val="tx1"/>
              </a:solidFill>
              <a:latin typeface="Neue Haas Grotesk Display Pro 6" panose="020B0504020202020204"/>
            </a:endParaRPr>
          </a:p>
          <a:p>
            <a:endParaRPr lang="en-US" dirty="0">
              <a:solidFill>
                <a:schemeClr val="tx1"/>
              </a:solidFill>
              <a:latin typeface="Neue Haas Grotesk Display Pro 6" panose="020B0504020202020204"/>
            </a:endParaRPr>
          </a:p>
        </p:txBody>
      </p:sp>
      <p:graphicFrame>
        <p:nvGraphicFramePr>
          <p:cNvPr id="21" name="Diagram 20"/>
          <p:cNvGraphicFramePr/>
          <p:nvPr>
            <p:extLst>
              <p:ext uri="{D42A27DB-BD31-4B8C-83A1-F6EECF244321}">
                <p14:modId xmlns:p14="http://schemas.microsoft.com/office/powerpoint/2010/main" val="571230407"/>
              </p:ext>
            </p:extLst>
          </p:nvPr>
        </p:nvGraphicFramePr>
        <p:xfrm>
          <a:off x="-395630" y="1743137"/>
          <a:ext cx="7189335" cy="48381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2" name="Group 21"/>
          <p:cNvGrpSpPr/>
          <p:nvPr/>
        </p:nvGrpSpPr>
        <p:grpSpPr>
          <a:xfrm>
            <a:off x="6081005" y="3231363"/>
            <a:ext cx="1895445" cy="1814570"/>
            <a:chOff x="2261462" y="1287434"/>
            <a:chExt cx="1301739" cy="1287919"/>
          </a:xfrm>
        </p:grpSpPr>
        <p:sp>
          <p:nvSpPr>
            <p:cNvPr id="23" name="Oval 22"/>
            <p:cNvSpPr/>
            <p:nvPr/>
          </p:nvSpPr>
          <p:spPr>
            <a:xfrm>
              <a:off x="2261462" y="1287434"/>
              <a:ext cx="1301739" cy="1287919"/>
            </a:xfrm>
            <a:prstGeom prst="ellipse">
              <a:avLst/>
            </a:prstGeom>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lstStyle/>
            <a:p>
              <a:endParaRPr lang="en-US"/>
            </a:p>
          </p:txBody>
        </p:sp>
        <p:sp>
          <p:nvSpPr>
            <p:cNvPr id="24" name="Oval 4"/>
            <p:cNvSpPr/>
            <p:nvPr/>
          </p:nvSpPr>
          <p:spPr>
            <a:xfrm>
              <a:off x="2452097" y="1664656"/>
              <a:ext cx="920469" cy="910697"/>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800" kern="1200" dirty="0">
                  <a:latin typeface="Neue Haas Grotesk Display Pro 6" panose="020B0504020202020204"/>
                </a:rPr>
                <a:t>Private</a:t>
              </a:r>
            </a:p>
            <a:p>
              <a:pPr lvl="0" algn="ctr" defTabSz="977900">
                <a:lnSpc>
                  <a:spcPct val="90000"/>
                </a:lnSpc>
                <a:spcBef>
                  <a:spcPct val="0"/>
                </a:spcBef>
                <a:spcAft>
                  <a:spcPct val="35000"/>
                </a:spcAft>
              </a:pPr>
              <a:r>
                <a:rPr lang="en-US" sz="1300" dirty="0">
                  <a:latin typeface="Neue Haas Grotesk Display Pro 6" panose="020B0504020202020204"/>
                </a:rPr>
                <a:t>Fixed/Variable</a:t>
              </a:r>
              <a:endParaRPr lang="en-US" sz="1300" kern="1200" dirty="0">
                <a:latin typeface="Neue Haas Grotesk Display Pro 6" panose="020B0504020202020204"/>
              </a:endParaRPr>
            </a:p>
            <a:p>
              <a:pPr lvl="0" algn="ctr" defTabSz="977900">
                <a:lnSpc>
                  <a:spcPct val="90000"/>
                </a:lnSpc>
                <a:spcBef>
                  <a:spcPct val="0"/>
                </a:spcBef>
                <a:spcAft>
                  <a:spcPct val="35000"/>
                </a:spcAft>
              </a:pPr>
              <a:r>
                <a:rPr lang="en-US" sz="2200" kern="1200" dirty="0">
                  <a:latin typeface="Neue Haas Grotesk Display Pro 6" panose="020B0504020202020204"/>
                </a:rPr>
                <a:t> </a:t>
              </a:r>
            </a:p>
          </p:txBody>
        </p:sp>
      </p:grpSp>
      <p:grpSp>
        <p:nvGrpSpPr>
          <p:cNvPr id="28" name="Group 27"/>
          <p:cNvGrpSpPr/>
          <p:nvPr/>
        </p:nvGrpSpPr>
        <p:grpSpPr>
          <a:xfrm>
            <a:off x="234886" y="4736780"/>
            <a:ext cx="1301739" cy="1287919"/>
            <a:chOff x="2261462" y="1287434"/>
            <a:chExt cx="1301739" cy="1287919"/>
          </a:xfrm>
        </p:grpSpPr>
        <p:sp>
          <p:nvSpPr>
            <p:cNvPr id="29" name="Oval 28"/>
            <p:cNvSpPr/>
            <p:nvPr/>
          </p:nvSpPr>
          <p:spPr>
            <a:xfrm>
              <a:off x="2261462" y="1287434"/>
              <a:ext cx="1301739" cy="1287919"/>
            </a:xfrm>
            <a:prstGeom prst="ellipse">
              <a:avLst/>
            </a:prstGeom>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lstStyle/>
            <a:p>
              <a:endParaRPr lang="en-US"/>
            </a:p>
          </p:txBody>
        </p:sp>
        <p:sp>
          <p:nvSpPr>
            <p:cNvPr id="30" name="Oval 4"/>
            <p:cNvSpPr/>
            <p:nvPr/>
          </p:nvSpPr>
          <p:spPr>
            <a:xfrm>
              <a:off x="2452097" y="1664656"/>
              <a:ext cx="920469" cy="910697"/>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000" kern="1200" dirty="0">
                  <a:latin typeface="Neue Haas Grotesk Display Pro 6" panose="020B0504020202020204"/>
                </a:rPr>
                <a:t>Perkins</a:t>
              </a:r>
            </a:p>
            <a:p>
              <a:pPr lvl="0" algn="ctr" defTabSz="977900">
                <a:lnSpc>
                  <a:spcPct val="90000"/>
                </a:lnSpc>
                <a:spcBef>
                  <a:spcPct val="0"/>
                </a:spcBef>
                <a:spcAft>
                  <a:spcPct val="35000"/>
                </a:spcAft>
              </a:pPr>
              <a:r>
                <a:rPr lang="en-US" sz="1200" dirty="0">
                  <a:latin typeface="Neue Haas Grotesk Display Pro 6" panose="020B0504020202020204"/>
                </a:rPr>
                <a:t>Fixed and serviced separately</a:t>
              </a:r>
              <a:endParaRPr lang="en-US" sz="1200" kern="1200" dirty="0">
                <a:latin typeface="Neue Haas Grotesk Display Pro 6" panose="020B0504020202020204"/>
              </a:endParaRPr>
            </a:p>
            <a:p>
              <a:pPr lvl="0" algn="ctr" defTabSz="977900">
                <a:lnSpc>
                  <a:spcPct val="90000"/>
                </a:lnSpc>
                <a:spcBef>
                  <a:spcPct val="0"/>
                </a:spcBef>
                <a:spcAft>
                  <a:spcPct val="35000"/>
                </a:spcAft>
              </a:pPr>
              <a:r>
                <a:rPr lang="en-US" sz="2200" kern="1200" dirty="0">
                  <a:latin typeface="Neue Haas Grotesk Display Pro 6" panose="020B0504020202020204"/>
                </a:rPr>
                <a:t> </a:t>
              </a:r>
            </a:p>
          </p:txBody>
        </p:sp>
      </p:grpSp>
    </p:spTree>
    <p:extLst>
      <p:ext uri="{BB962C8B-B14F-4D97-AF65-F5344CB8AC3E}">
        <p14:creationId xmlns:p14="http://schemas.microsoft.com/office/powerpoint/2010/main" val="16783554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idx="4294967295"/>
          </p:nvPr>
        </p:nvSpPr>
        <p:spPr>
          <a:xfrm>
            <a:off x="457199" y="274638"/>
            <a:ext cx="9008533" cy="577618"/>
          </a:xfrm>
        </p:spPr>
        <p:txBody>
          <a:bodyPr>
            <a:noAutofit/>
          </a:bodyPr>
          <a:lstStyle/>
          <a:p>
            <a:r>
              <a:rPr lang="en-US" sz="4200" dirty="0">
                <a:solidFill>
                  <a:schemeClr val="tx1"/>
                </a:solidFill>
              </a:rPr>
              <a:t>Federal Repayment Plans (detailed)</a:t>
            </a:r>
          </a:p>
        </p:txBody>
      </p:sp>
      <p:sp>
        <p:nvSpPr>
          <p:cNvPr id="4" name="Content Placeholder 2"/>
          <p:cNvSpPr txBox="1">
            <a:spLocks/>
          </p:cNvSpPr>
          <p:nvPr/>
        </p:nvSpPr>
        <p:spPr>
          <a:xfrm>
            <a:off x="457199" y="1180570"/>
            <a:ext cx="8094134" cy="4898497"/>
          </a:xfrm>
          <a:prstGeom prst="rect">
            <a:avLst/>
          </a:prstGeom>
        </p:spPr>
        <p:txBody>
          <a:bodyPr>
            <a:normAutofit fontScale="85000" lnSpcReduction="10000"/>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150" indent="0">
              <a:buFont typeface="System Font Regular"/>
              <a:buNone/>
            </a:pPr>
            <a:r>
              <a:rPr lang="en-US" altLang="en-US" dirty="0">
                <a:solidFill>
                  <a:schemeClr val="tx1"/>
                </a:solidFill>
              </a:rPr>
              <a:t>5) Pay As You Earn (PAYE)*</a:t>
            </a:r>
          </a:p>
          <a:p>
            <a:pPr lvl="1">
              <a:buFont typeface="Arial" panose="020B0604020202020204" pitchFamily="34" charset="0"/>
              <a:buChar char="•"/>
            </a:pPr>
            <a:r>
              <a:rPr lang="en-US" altLang="en-US" dirty="0">
                <a:solidFill>
                  <a:schemeClr val="tx1"/>
                </a:solidFill>
              </a:rPr>
              <a:t>Available effective December 21, 2012</a:t>
            </a:r>
          </a:p>
          <a:p>
            <a:pPr lvl="1">
              <a:buFont typeface="Arial" panose="020B0604020202020204" pitchFamily="34" charset="0"/>
              <a:buChar char="•"/>
            </a:pPr>
            <a:r>
              <a:rPr lang="en-US" altLang="en-US" dirty="0">
                <a:solidFill>
                  <a:schemeClr val="tx1"/>
                </a:solidFill>
              </a:rPr>
              <a:t>You must be a new borrower as of October 1, 2007</a:t>
            </a:r>
          </a:p>
          <a:p>
            <a:pPr lvl="1">
              <a:buFont typeface="Arial" panose="020B0604020202020204" pitchFamily="34" charset="0"/>
              <a:buChar char="•"/>
            </a:pPr>
            <a:r>
              <a:rPr lang="en-US" altLang="en-US" dirty="0">
                <a:solidFill>
                  <a:schemeClr val="tx1"/>
                </a:solidFill>
              </a:rPr>
              <a:t>Must demonstrate “partial financial hardship”</a:t>
            </a:r>
          </a:p>
          <a:p>
            <a:pPr lvl="1">
              <a:buFont typeface="Arial" panose="020B0604020202020204" pitchFamily="34" charset="0"/>
              <a:buChar char="•"/>
            </a:pPr>
            <a:r>
              <a:rPr lang="en-US" altLang="en-US" dirty="0">
                <a:solidFill>
                  <a:schemeClr val="tx1"/>
                </a:solidFill>
              </a:rPr>
              <a:t>Caps monthly payments at 10% of your monthly discretionary income, will never exceed 10-year standard plan amount</a:t>
            </a:r>
          </a:p>
          <a:p>
            <a:pPr lvl="1">
              <a:buFont typeface="Arial" panose="020B0604020202020204" pitchFamily="34" charset="0"/>
              <a:buChar char="•"/>
            </a:pPr>
            <a:r>
              <a:rPr lang="en-US" altLang="en-US" dirty="0">
                <a:solidFill>
                  <a:schemeClr val="tx1"/>
                </a:solidFill>
              </a:rPr>
              <a:t>20-year forgiveness</a:t>
            </a:r>
          </a:p>
          <a:p>
            <a:pPr lvl="2">
              <a:buFont typeface="Arial" panose="020B0604020202020204" pitchFamily="34" charset="0"/>
              <a:buChar char="•"/>
            </a:pPr>
            <a:r>
              <a:rPr lang="en-US" altLang="en-US" dirty="0">
                <a:solidFill>
                  <a:schemeClr val="tx1"/>
                </a:solidFill>
              </a:rPr>
              <a:t>May be taxable</a:t>
            </a:r>
          </a:p>
          <a:p>
            <a:pPr lvl="1">
              <a:buFont typeface="Arial" panose="020B0604020202020204" pitchFamily="34" charset="0"/>
              <a:buChar char="•"/>
            </a:pPr>
            <a:r>
              <a:rPr lang="en-US" altLang="en-US" dirty="0">
                <a:solidFill>
                  <a:schemeClr val="tx1"/>
                </a:solidFill>
              </a:rPr>
              <a:t>Payment may be lower than the interest accrued monthly (negative amortization – loans get bigger)</a:t>
            </a:r>
          </a:p>
          <a:p>
            <a:pPr lvl="2">
              <a:buFont typeface="Arial" panose="020B0604020202020204" pitchFamily="34" charset="0"/>
              <a:buChar char="•"/>
            </a:pPr>
            <a:r>
              <a:rPr lang="en-US" altLang="en-US" dirty="0">
                <a:solidFill>
                  <a:schemeClr val="tx1"/>
                </a:solidFill>
              </a:rPr>
              <a:t>Gov’t waives/pays neg. amortization on Subsidized loans for up to 3 years under this repayment plan</a:t>
            </a:r>
          </a:p>
          <a:p>
            <a:pPr marL="114300" indent="0">
              <a:buFont typeface="System Font Regular"/>
              <a:buNone/>
            </a:pPr>
            <a:endParaRPr lang="en-US" altLang="en-US" sz="3100" dirty="0">
              <a:solidFill>
                <a:schemeClr val="tx1"/>
              </a:solidFill>
            </a:endParaRPr>
          </a:p>
          <a:p>
            <a:pPr marL="114300" indent="0">
              <a:buFont typeface="System Font Regular"/>
              <a:buNone/>
            </a:pPr>
            <a:r>
              <a:rPr lang="en-US" altLang="en-US" sz="2600" dirty="0">
                <a:solidFill>
                  <a:schemeClr val="tx1"/>
                </a:solidFill>
              </a:rPr>
              <a:t>*Also Revised Pay As You Earn (REPAYE) – Similar to PAYE except payments may exceed the 10-year standard plan amount</a:t>
            </a:r>
          </a:p>
          <a:p>
            <a:pPr lvl="2">
              <a:buFont typeface="Arial" panose="020B0604020202020204" pitchFamily="34" charset="0"/>
              <a:buChar char="•"/>
            </a:pPr>
            <a:endParaRPr lang="en-US" alt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40757825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199" y="274638"/>
            <a:ext cx="10701867" cy="586496"/>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solidFill>
                  <a:schemeClr val="tx1"/>
                </a:solidFill>
              </a:rPr>
              <a:t>Comparison of Federal Repayment Plans</a:t>
            </a:r>
          </a:p>
        </p:txBody>
      </p:sp>
      <p:sp>
        <p:nvSpPr>
          <p:cNvPr id="4" name="Content Placeholder 5"/>
          <p:cNvSpPr txBox="1">
            <a:spLocks/>
          </p:cNvSpPr>
          <p:nvPr/>
        </p:nvSpPr>
        <p:spPr>
          <a:xfrm>
            <a:off x="439445" y="1017689"/>
            <a:ext cx="11278422" cy="5059554"/>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System Font Regular"/>
              <a:buNone/>
            </a:pPr>
            <a:r>
              <a:rPr lang="en-US" sz="2600" dirty="0">
                <a:solidFill>
                  <a:schemeClr val="tx1"/>
                </a:solidFill>
              </a:rPr>
              <a:t>(Using $100K in Debt)*</a:t>
            </a:r>
          </a:p>
          <a:p>
            <a:pPr marL="0" indent="0">
              <a:buFont typeface="System Font Regular"/>
              <a:buNone/>
            </a:pPr>
            <a:r>
              <a:rPr lang="en-US" sz="2800" b="1" dirty="0">
                <a:solidFill>
                  <a:schemeClr val="tx1"/>
                </a:solidFill>
              </a:rPr>
              <a:t>Example Borrower: </a:t>
            </a:r>
          </a:p>
          <a:p>
            <a:pPr marL="0" indent="0">
              <a:buFont typeface="System Font Regular"/>
              <a:buNone/>
            </a:pPr>
            <a:r>
              <a:rPr lang="en-US" sz="2400" dirty="0">
                <a:solidFill>
                  <a:schemeClr val="tx1"/>
                </a:solidFill>
              </a:rPr>
              <a:t>$41,000 Federal Unsubsidized, average interest rate of 6.3% $59,000 Graduate PLUS loans, average interest rate 7.3% </a:t>
            </a:r>
          </a:p>
          <a:p>
            <a:pPr marL="0" indent="0">
              <a:buFont typeface="System Font Regular"/>
              <a:buNone/>
            </a:pPr>
            <a:r>
              <a:rPr lang="en-US" sz="2400" dirty="0">
                <a:solidFill>
                  <a:schemeClr val="tx1"/>
                </a:solidFill>
              </a:rPr>
              <a:t>Income-Driven repayment plans assume single taxpayer in NY with starting AGI $60,000</a:t>
            </a:r>
          </a:p>
          <a:p>
            <a:pPr marL="0" indent="0">
              <a:buFont typeface="System Font Regular"/>
              <a:buNone/>
            </a:pPr>
            <a:endParaRPr lang="en-US" sz="2400" b="1" dirty="0">
              <a:solidFill>
                <a:schemeClr val="tx1"/>
              </a:solidFill>
            </a:endParaRPr>
          </a:p>
          <a:p>
            <a:pPr marL="0" indent="0" algn="ctr">
              <a:buFont typeface="System Font Regular"/>
              <a:buNone/>
            </a:pPr>
            <a:r>
              <a:rPr lang="en-US" sz="2800" b="1" dirty="0">
                <a:solidFill>
                  <a:schemeClr val="tx1"/>
                </a:solidFill>
              </a:rPr>
              <a:t>Created using Dept. of Education website:</a:t>
            </a:r>
          </a:p>
          <a:p>
            <a:pPr marL="0" indent="0" algn="ctr">
              <a:buFont typeface="System Font Regular"/>
              <a:buNone/>
            </a:pPr>
            <a:r>
              <a:rPr lang="en-US" sz="2800" b="1" dirty="0">
                <a:solidFill>
                  <a:schemeClr val="tx1"/>
                </a:solidFill>
              </a:rPr>
              <a:t> </a:t>
            </a:r>
            <a:r>
              <a:rPr lang="en-US" sz="2800" dirty="0">
                <a:solidFill>
                  <a:schemeClr val="tx1"/>
                </a:solidFill>
                <a:hlinkClick r:id="rId2"/>
              </a:rPr>
              <a:t>https://studentaid.gov/loan-simulator/</a:t>
            </a:r>
            <a:r>
              <a:rPr lang="en-US" sz="2800" dirty="0">
                <a:solidFill>
                  <a:schemeClr val="tx1"/>
                </a:solidFill>
              </a:rPr>
              <a:t> </a:t>
            </a:r>
          </a:p>
          <a:p>
            <a:pPr marL="0" indent="0" algn="ctr">
              <a:buFont typeface="System Font Regular"/>
              <a:buNone/>
            </a:pPr>
            <a:r>
              <a:rPr lang="en-US" sz="2800" b="1" dirty="0">
                <a:solidFill>
                  <a:schemeClr val="tx1"/>
                </a:solidFill>
              </a:rPr>
              <a:t>You may login using your FSA ID to view estimates for your federal loans. </a:t>
            </a:r>
            <a:endParaRPr lang="en-US" sz="2800" dirty="0">
              <a:solidFill>
                <a:schemeClr val="tx1"/>
              </a:solidFill>
            </a:endParaRPr>
          </a:p>
          <a:p>
            <a:pPr marL="0" indent="0" algn="ctr">
              <a:buFont typeface="System Font Regular"/>
              <a:buNone/>
            </a:pPr>
            <a:endParaRPr lang="en-US" sz="1400" dirty="0">
              <a:solidFill>
                <a:schemeClr val="tx1"/>
              </a:solidFill>
            </a:endParaRPr>
          </a:p>
          <a:p>
            <a:pPr marL="0" indent="0" algn="ctr">
              <a:buFont typeface="System Font Regular"/>
              <a:buNone/>
            </a:pPr>
            <a:endParaRPr lang="en-US" sz="1400" dirty="0">
              <a:solidFill>
                <a:schemeClr val="tx1"/>
              </a:solidFill>
            </a:endParaRPr>
          </a:p>
          <a:p>
            <a:pPr marL="0" indent="0" algn="ctr">
              <a:buFont typeface="System Font Regular"/>
              <a:buNone/>
            </a:pPr>
            <a:endParaRPr lang="en-US" sz="1400" dirty="0">
              <a:solidFill>
                <a:schemeClr val="tx1"/>
              </a:solidFill>
            </a:endParaRPr>
          </a:p>
          <a:p>
            <a:pPr marL="0" indent="0" algn="ctr">
              <a:buFont typeface="System Font Regular"/>
              <a:buNone/>
            </a:pPr>
            <a:endParaRPr lang="en-US" sz="1400" dirty="0">
              <a:solidFill>
                <a:schemeClr val="tx1"/>
              </a:solidFill>
            </a:endParaRPr>
          </a:p>
          <a:p>
            <a:pPr marL="0" indent="0">
              <a:buFont typeface="System Font Regular"/>
              <a:buNone/>
            </a:pPr>
            <a:r>
              <a:rPr lang="en-US" sz="1900" dirty="0">
                <a:solidFill>
                  <a:schemeClr val="tx1"/>
                </a:solidFill>
              </a:rPr>
              <a:t>*does not include interest accrual</a:t>
            </a:r>
          </a:p>
          <a:p>
            <a:pPr marL="0" indent="0">
              <a:buFont typeface="System Font Regular"/>
              <a:buNone/>
            </a:pPr>
            <a:endParaRPr lang="en-US" sz="1400" dirty="0">
              <a:solidFill>
                <a:schemeClr val="tx1"/>
              </a:solidFill>
            </a:endParaRPr>
          </a:p>
        </p:txBody>
      </p:sp>
    </p:spTree>
    <p:extLst>
      <p:ext uri="{BB962C8B-B14F-4D97-AF65-F5344CB8AC3E}">
        <p14:creationId xmlns:p14="http://schemas.microsoft.com/office/powerpoint/2010/main" val="32876579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5" descr="Comparison of federal repayment plans. Please visit https://studentaid.gov/loan-simulator/ ">
            <a:extLst>
              <a:ext uri="{FF2B5EF4-FFF2-40B4-BE49-F238E27FC236}">
                <a16:creationId xmlns:a16="http://schemas.microsoft.com/office/drawing/2014/main" id="{4179EF39-29CB-4CE1-B7EA-7EA72BC91E74}"/>
              </a:ext>
            </a:extLst>
          </p:cNvPr>
          <p:cNvPicPr>
            <a:picLocks noChangeAspect="1"/>
          </p:cNvPicPr>
          <p:nvPr/>
        </p:nvPicPr>
        <p:blipFill>
          <a:blip r:embed="rId2"/>
          <a:stretch>
            <a:fillRect/>
          </a:stretch>
        </p:blipFill>
        <p:spPr>
          <a:xfrm>
            <a:off x="588279" y="978845"/>
            <a:ext cx="10439706" cy="5269912"/>
          </a:xfrm>
          <a:prstGeom prst="rect">
            <a:avLst/>
          </a:prstGeom>
        </p:spPr>
      </p:pic>
      <p:sp>
        <p:nvSpPr>
          <p:cNvPr id="5" name="Title 1">
            <a:extLst>
              <a:ext uri="{FF2B5EF4-FFF2-40B4-BE49-F238E27FC236}">
                <a16:creationId xmlns:a16="http://schemas.microsoft.com/office/drawing/2014/main" id="{9EC2B605-3573-48D1-834B-080CCF8B9AE4}"/>
              </a:ext>
            </a:extLst>
          </p:cNvPr>
          <p:cNvSpPr txBox="1">
            <a:spLocks/>
          </p:cNvSpPr>
          <p:nvPr/>
        </p:nvSpPr>
        <p:spPr>
          <a:xfrm>
            <a:off x="457199" y="274638"/>
            <a:ext cx="10701867" cy="568741"/>
          </a:xfrm>
          <a:prstGeom prst="rect">
            <a:avLst/>
          </a:prstGeom>
        </p:spPr>
        <p:txBody>
          <a:bodyPr vert="horz" lIns="91440" tIns="45720" rIns="91440" bIns="45720" rtlCol="0" anchor="ctr">
            <a:noAutofit/>
          </a:bodyPr>
          <a:lstStyle>
            <a:lvl1pPr algn="l" defTabSz="457200" rtl="0" eaLnBrk="1" latinLnBrk="0" hangingPunct="1">
              <a:spcBef>
                <a:spcPct val="0"/>
              </a:spcBef>
              <a:buNone/>
              <a:defRPr sz="4000" kern="1200" baseline="0">
                <a:solidFill>
                  <a:schemeClr val="tx1"/>
                </a:solidFill>
                <a:latin typeface="Tahoma"/>
                <a:ea typeface="+mj-ea"/>
                <a:cs typeface="+mj-cs"/>
              </a:defRPr>
            </a:lvl1pPr>
          </a:lstStyle>
          <a:p>
            <a:r>
              <a:rPr lang="en-US" sz="4200" dirty="0">
                <a:latin typeface="Neue Haas Grotesk Display Pro 6"/>
              </a:rPr>
              <a:t>Comparison of Federal Repayment Plans</a:t>
            </a:r>
          </a:p>
        </p:txBody>
      </p:sp>
    </p:spTree>
    <p:extLst>
      <p:ext uri="{BB962C8B-B14F-4D97-AF65-F5344CB8AC3E}">
        <p14:creationId xmlns:p14="http://schemas.microsoft.com/office/powerpoint/2010/main" val="1120196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32" y="983158"/>
            <a:ext cx="10532534" cy="5131235"/>
          </a:xfrm>
          <a:prstGeom prst="rect">
            <a:avLst/>
          </a:prstGeom>
        </p:spPr>
      </p:pic>
      <p:sp>
        <p:nvSpPr>
          <p:cNvPr id="5" name="Title 1">
            <a:extLst>
              <a:ext uri="{FF2B5EF4-FFF2-40B4-BE49-F238E27FC236}">
                <a16:creationId xmlns:a16="http://schemas.microsoft.com/office/drawing/2014/main" id="{9EC2B605-3573-48D1-834B-080CCF8B9AE4}"/>
              </a:ext>
            </a:extLst>
          </p:cNvPr>
          <p:cNvSpPr txBox="1">
            <a:spLocks/>
          </p:cNvSpPr>
          <p:nvPr/>
        </p:nvSpPr>
        <p:spPr>
          <a:xfrm>
            <a:off x="457199" y="274638"/>
            <a:ext cx="10600267" cy="568741"/>
          </a:xfrm>
          <a:prstGeom prst="rect">
            <a:avLst/>
          </a:prstGeom>
        </p:spPr>
        <p:txBody>
          <a:bodyPr vert="horz" lIns="91440" tIns="45720" rIns="91440" bIns="45720" rtlCol="0" anchor="ctr">
            <a:noAutofit/>
          </a:bodyPr>
          <a:lstStyle>
            <a:lvl1pPr algn="l" defTabSz="457200" rtl="0" eaLnBrk="1" latinLnBrk="0" hangingPunct="1">
              <a:spcBef>
                <a:spcPct val="0"/>
              </a:spcBef>
              <a:buNone/>
              <a:defRPr sz="4000" kern="1200" baseline="0">
                <a:solidFill>
                  <a:schemeClr val="tx1"/>
                </a:solidFill>
                <a:latin typeface="Tahoma"/>
                <a:ea typeface="+mj-ea"/>
                <a:cs typeface="+mj-cs"/>
              </a:defRPr>
            </a:lvl1pPr>
          </a:lstStyle>
          <a:p>
            <a:r>
              <a:rPr lang="en-US" sz="4200" dirty="0">
                <a:latin typeface="Neue Haas Grotesk Display Pro 6"/>
              </a:rPr>
              <a:t>Comparison of Federal Repayment Plans</a:t>
            </a:r>
          </a:p>
        </p:txBody>
      </p:sp>
      <p:sp>
        <p:nvSpPr>
          <p:cNvPr id="6" name="TextBox 5">
            <a:extLst>
              <a:ext uri="{FF2B5EF4-FFF2-40B4-BE49-F238E27FC236}">
                <a16:creationId xmlns:a16="http://schemas.microsoft.com/office/drawing/2014/main" id="{D94F82C8-A12A-4BAB-9FBE-6341F4D80F57}"/>
              </a:ext>
            </a:extLst>
          </p:cNvPr>
          <p:cNvSpPr txBox="1"/>
          <p:nvPr/>
        </p:nvSpPr>
        <p:spPr>
          <a:xfrm>
            <a:off x="457200" y="6221175"/>
            <a:ext cx="8088924" cy="461665"/>
          </a:xfrm>
          <a:prstGeom prst="rect">
            <a:avLst/>
          </a:prstGeom>
          <a:noFill/>
        </p:spPr>
        <p:txBody>
          <a:bodyPr wrap="square" rtlCol="0">
            <a:spAutoFit/>
          </a:bodyPr>
          <a:lstStyle/>
          <a:p>
            <a:r>
              <a:rPr lang="en-US" sz="1200" dirty="0">
                <a:latin typeface="Neue Haas Grotesk Display Pro 6"/>
              </a:rPr>
              <a:t>*Forgiveness assumed based on PSLFP after 10 years</a:t>
            </a:r>
          </a:p>
          <a:p>
            <a:r>
              <a:rPr lang="en-US" sz="1200" dirty="0">
                <a:latin typeface="Neue Haas Grotesk Display Pro 6"/>
              </a:rPr>
              <a:t>**This amount should be consistent with IBR and PAYE. </a:t>
            </a:r>
          </a:p>
        </p:txBody>
      </p:sp>
      <p:sp>
        <p:nvSpPr>
          <p:cNvPr id="7" name="TextBox 6">
            <a:extLst>
              <a:ext uri="{FF2B5EF4-FFF2-40B4-BE49-F238E27FC236}">
                <a16:creationId xmlns:a16="http://schemas.microsoft.com/office/drawing/2014/main" id="{CE976E1F-F12B-4034-9CF3-041192A89703}"/>
              </a:ext>
            </a:extLst>
          </p:cNvPr>
          <p:cNvSpPr txBox="1"/>
          <p:nvPr/>
        </p:nvSpPr>
        <p:spPr>
          <a:xfrm>
            <a:off x="5328139" y="4444459"/>
            <a:ext cx="538089" cy="307777"/>
          </a:xfrm>
          <a:prstGeom prst="rect">
            <a:avLst/>
          </a:prstGeom>
          <a:noFill/>
        </p:spPr>
        <p:txBody>
          <a:bodyPr wrap="square" rtlCol="0">
            <a:spAutoFit/>
          </a:bodyPr>
          <a:lstStyle/>
          <a:p>
            <a:r>
              <a:rPr lang="en-US" sz="1400" dirty="0"/>
              <a:t>*</a:t>
            </a:r>
          </a:p>
        </p:txBody>
      </p:sp>
      <p:sp>
        <p:nvSpPr>
          <p:cNvPr id="8" name="TextBox 7">
            <a:extLst>
              <a:ext uri="{FF2B5EF4-FFF2-40B4-BE49-F238E27FC236}">
                <a16:creationId xmlns:a16="http://schemas.microsoft.com/office/drawing/2014/main" id="{C5882455-A8EC-4FE0-ACB1-3D50E7D10763}"/>
              </a:ext>
            </a:extLst>
          </p:cNvPr>
          <p:cNvSpPr txBox="1"/>
          <p:nvPr/>
        </p:nvSpPr>
        <p:spPr>
          <a:xfrm>
            <a:off x="8482819" y="4448682"/>
            <a:ext cx="538089" cy="307777"/>
          </a:xfrm>
          <a:prstGeom prst="rect">
            <a:avLst/>
          </a:prstGeom>
          <a:noFill/>
        </p:spPr>
        <p:txBody>
          <a:bodyPr wrap="square" rtlCol="0">
            <a:spAutoFit/>
          </a:bodyPr>
          <a:lstStyle/>
          <a:p>
            <a:r>
              <a:rPr lang="en-US" sz="1400" dirty="0"/>
              <a:t>**</a:t>
            </a:r>
          </a:p>
        </p:txBody>
      </p:sp>
    </p:spTree>
    <p:extLst>
      <p:ext uri="{BB962C8B-B14F-4D97-AF65-F5344CB8AC3E}">
        <p14:creationId xmlns:p14="http://schemas.microsoft.com/office/powerpoint/2010/main" val="3304123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3" y="976904"/>
            <a:ext cx="6974892" cy="5310326"/>
          </a:xfrm>
          <a:prstGeom prst="rect">
            <a:avLst/>
          </a:prstGeom>
        </p:spPr>
      </p:pic>
      <p:sp>
        <p:nvSpPr>
          <p:cNvPr id="5" name="Title 1">
            <a:extLst>
              <a:ext uri="{FF2B5EF4-FFF2-40B4-BE49-F238E27FC236}">
                <a16:creationId xmlns:a16="http://schemas.microsoft.com/office/drawing/2014/main" id="{9EC2B605-3573-48D1-834B-080CCF8B9AE4}"/>
              </a:ext>
            </a:extLst>
          </p:cNvPr>
          <p:cNvSpPr txBox="1">
            <a:spLocks/>
          </p:cNvSpPr>
          <p:nvPr/>
        </p:nvSpPr>
        <p:spPr>
          <a:xfrm>
            <a:off x="457199" y="274638"/>
            <a:ext cx="10854267" cy="568741"/>
          </a:xfrm>
          <a:prstGeom prst="rect">
            <a:avLst/>
          </a:prstGeom>
        </p:spPr>
        <p:txBody>
          <a:bodyPr vert="horz" lIns="91440" tIns="45720" rIns="91440" bIns="45720" rtlCol="0" anchor="ctr">
            <a:noAutofit/>
          </a:bodyPr>
          <a:lstStyle>
            <a:lvl1pPr algn="l" defTabSz="457200" rtl="0" eaLnBrk="1" latinLnBrk="0" hangingPunct="1">
              <a:spcBef>
                <a:spcPct val="0"/>
              </a:spcBef>
              <a:buNone/>
              <a:defRPr sz="4000" kern="1200" baseline="0">
                <a:solidFill>
                  <a:schemeClr val="tx1"/>
                </a:solidFill>
                <a:latin typeface="Tahoma"/>
                <a:ea typeface="+mj-ea"/>
                <a:cs typeface="+mj-cs"/>
              </a:defRPr>
            </a:lvl1pPr>
          </a:lstStyle>
          <a:p>
            <a:r>
              <a:rPr lang="en-US" sz="4200" dirty="0">
                <a:latin typeface="Neue Haas Grotesk Display Pro 6"/>
              </a:rPr>
              <a:t>Comparison of Federal Repayment Plans</a:t>
            </a:r>
          </a:p>
        </p:txBody>
      </p:sp>
      <p:sp>
        <p:nvSpPr>
          <p:cNvPr id="6" name="TextBox 5">
            <a:extLst>
              <a:ext uri="{FF2B5EF4-FFF2-40B4-BE49-F238E27FC236}">
                <a16:creationId xmlns:a16="http://schemas.microsoft.com/office/drawing/2014/main" id="{B2EBD552-C416-46CA-8C32-63B72E9249FB}"/>
              </a:ext>
            </a:extLst>
          </p:cNvPr>
          <p:cNvSpPr txBox="1"/>
          <p:nvPr/>
        </p:nvSpPr>
        <p:spPr>
          <a:xfrm>
            <a:off x="3555610" y="4591779"/>
            <a:ext cx="538089" cy="307777"/>
          </a:xfrm>
          <a:prstGeom prst="rect">
            <a:avLst/>
          </a:prstGeom>
          <a:noFill/>
        </p:spPr>
        <p:txBody>
          <a:bodyPr wrap="square" rtlCol="0">
            <a:spAutoFit/>
          </a:bodyPr>
          <a:lstStyle/>
          <a:p>
            <a:r>
              <a:rPr lang="en-US" sz="1400" dirty="0"/>
              <a:t>*</a:t>
            </a:r>
          </a:p>
        </p:txBody>
      </p:sp>
      <p:sp>
        <p:nvSpPr>
          <p:cNvPr id="7" name="TextBox 6">
            <a:extLst>
              <a:ext uri="{FF2B5EF4-FFF2-40B4-BE49-F238E27FC236}">
                <a16:creationId xmlns:a16="http://schemas.microsoft.com/office/drawing/2014/main" id="{8B540EA0-DC5B-47CC-828E-CCBEA75DDD8D}"/>
              </a:ext>
            </a:extLst>
          </p:cNvPr>
          <p:cNvSpPr txBox="1"/>
          <p:nvPr/>
        </p:nvSpPr>
        <p:spPr>
          <a:xfrm>
            <a:off x="6805246" y="4591779"/>
            <a:ext cx="538089" cy="307777"/>
          </a:xfrm>
          <a:prstGeom prst="rect">
            <a:avLst/>
          </a:prstGeom>
          <a:noFill/>
        </p:spPr>
        <p:txBody>
          <a:bodyPr wrap="square" rtlCol="0">
            <a:spAutoFit/>
          </a:bodyPr>
          <a:lstStyle/>
          <a:p>
            <a:r>
              <a:rPr lang="en-US" sz="1400" dirty="0"/>
              <a:t>*</a:t>
            </a:r>
          </a:p>
        </p:txBody>
      </p:sp>
      <p:sp>
        <p:nvSpPr>
          <p:cNvPr id="8" name="TextBox 7">
            <a:extLst>
              <a:ext uri="{FF2B5EF4-FFF2-40B4-BE49-F238E27FC236}">
                <a16:creationId xmlns:a16="http://schemas.microsoft.com/office/drawing/2014/main" id="{1B37E4BC-6453-48F2-BA40-058A0BC5A60C}"/>
              </a:ext>
            </a:extLst>
          </p:cNvPr>
          <p:cNvSpPr txBox="1"/>
          <p:nvPr/>
        </p:nvSpPr>
        <p:spPr>
          <a:xfrm>
            <a:off x="677333" y="6420755"/>
            <a:ext cx="8088924" cy="276999"/>
          </a:xfrm>
          <a:prstGeom prst="rect">
            <a:avLst/>
          </a:prstGeom>
          <a:noFill/>
        </p:spPr>
        <p:txBody>
          <a:bodyPr wrap="square" rtlCol="0">
            <a:spAutoFit/>
          </a:bodyPr>
          <a:lstStyle/>
          <a:p>
            <a:r>
              <a:rPr lang="en-US" sz="1200" dirty="0">
                <a:latin typeface="Neue Haas Grotesk Display Pro 6"/>
              </a:rPr>
              <a:t>*Forgiveness assumed based on PSLFP after 10 years</a:t>
            </a:r>
          </a:p>
        </p:txBody>
      </p:sp>
    </p:spTree>
    <p:extLst>
      <p:ext uri="{BB962C8B-B14F-4D97-AF65-F5344CB8AC3E}">
        <p14:creationId xmlns:p14="http://schemas.microsoft.com/office/powerpoint/2010/main" val="7944879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idx="4294967295"/>
          </p:nvPr>
        </p:nvSpPr>
        <p:spPr>
          <a:xfrm>
            <a:off x="457200" y="132596"/>
            <a:ext cx="8229600" cy="846167"/>
          </a:xfrm>
        </p:spPr>
        <p:txBody>
          <a:bodyPr>
            <a:normAutofit/>
          </a:bodyPr>
          <a:lstStyle/>
          <a:p>
            <a:r>
              <a:rPr lang="en-US" sz="4200" dirty="0">
                <a:solidFill>
                  <a:schemeClr val="tx1"/>
                </a:solidFill>
              </a:rPr>
              <a:t>Lender-Specific Websites</a:t>
            </a:r>
          </a:p>
        </p:txBody>
      </p:sp>
      <p:sp>
        <p:nvSpPr>
          <p:cNvPr id="4" name="Content Placeholder 2"/>
          <p:cNvSpPr txBox="1">
            <a:spLocks/>
          </p:cNvSpPr>
          <p:nvPr/>
        </p:nvSpPr>
        <p:spPr>
          <a:xfrm>
            <a:off x="-1" y="978763"/>
            <a:ext cx="9214339" cy="5297749"/>
          </a:xfrm>
          <a:prstGeom prst="rect">
            <a:avLst/>
          </a:prstGeom>
        </p:spPr>
        <p:txBody>
          <a:bodyPr>
            <a:normAutofit/>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a:buFont typeface="Arial" panose="020B0604020202020204" pitchFamily="34" charset="0"/>
              <a:buChar char="•"/>
            </a:pPr>
            <a:endParaRPr lang="en-US" altLang="en-US" sz="1400" dirty="0">
              <a:solidFill>
                <a:schemeClr val="tx1"/>
              </a:solidFill>
            </a:endParaRPr>
          </a:p>
          <a:p>
            <a:pPr lvl="1">
              <a:buFont typeface="Arial" panose="020B0604020202020204" pitchFamily="34" charset="0"/>
              <a:buChar char="•"/>
            </a:pPr>
            <a:r>
              <a:rPr lang="en-US" altLang="en-US" sz="2700" dirty="0">
                <a:solidFill>
                  <a:schemeClr val="tx1"/>
                </a:solidFill>
              </a:rPr>
              <a:t>Citizens – </a:t>
            </a:r>
            <a:r>
              <a:rPr lang="en-US" altLang="en-US" sz="2700" dirty="0">
                <a:solidFill>
                  <a:schemeClr val="tx1"/>
                </a:solidFill>
                <a:hlinkClick r:id="rId2"/>
              </a:rPr>
              <a:t>citizensbank.com/student-services</a:t>
            </a:r>
            <a:endParaRPr lang="en-US" altLang="en-US" sz="2700" dirty="0">
              <a:solidFill>
                <a:schemeClr val="tx1"/>
              </a:solidFill>
            </a:endParaRPr>
          </a:p>
          <a:p>
            <a:pPr lvl="1">
              <a:buFont typeface="Arial" panose="020B0604020202020204" pitchFamily="34" charset="0"/>
              <a:buChar char="•"/>
            </a:pPr>
            <a:r>
              <a:rPr lang="en-US" altLang="en-US" sz="2700" dirty="0" err="1">
                <a:solidFill>
                  <a:schemeClr val="tx1"/>
                </a:solidFill>
              </a:rPr>
              <a:t>CollegeAve</a:t>
            </a:r>
            <a:r>
              <a:rPr lang="en-US" altLang="en-US" sz="2700" dirty="0">
                <a:solidFill>
                  <a:schemeClr val="tx1"/>
                </a:solidFill>
              </a:rPr>
              <a:t> – </a:t>
            </a:r>
            <a:r>
              <a:rPr lang="en-US" altLang="en-US" sz="2700" dirty="0">
                <a:solidFill>
                  <a:schemeClr val="tx1"/>
                </a:solidFill>
                <a:hlinkClick r:id="rId3"/>
              </a:rPr>
              <a:t>https://www.collegeavestudentloans.com/</a:t>
            </a:r>
            <a:r>
              <a:rPr lang="en-US" altLang="en-US" sz="2700" dirty="0">
                <a:solidFill>
                  <a:schemeClr val="tx1"/>
                </a:solidFill>
              </a:rPr>
              <a:t> </a:t>
            </a:r>
          </a:p>
          <a:p>
            <a:pPr lvl="1">
              <a:buFont typeface="Arial" panose="020B0604020202020204" pitchFamily="34" charset="0"/>
              <a:buChar char="•"/>
            </a:pPr>
            <a:r>
              <a:rPr lang="en-US" altLang="en-US" sz="2700" dirty="0">
                <a:solidFill>
                  <a:schemeClr val="tx1"/>
                </a:solidFill>
              </a:rPr>
              <a:t>Common Bond – </a:t>
            </a:r>
            <a:r>
              <a:rPr lang="en-US" altLang="en-US" sz="2700" dirty="0">
                <a:solidFill>
                  <a:schemeClr val="tx1"/>
                </a:solidFill>
                <a:hlinkClick r:id="rId4"/>
              </a:rPr>
              <a:t>commonbond.co</a:t>
            </a:r>
            <a:endParaRPr lang="en-US" altLang="en-US" sz="2700" dirty="0">
              <a:solidFill>
                <a:schemeClr val="tx1"/>
              </a:solidFill>
            </a:endParaRPr>
          </a:p>
          <a:p>
            <a:pPr lvl="1">
              <a:buFont typeface="Arial" panose="020B0604020202020204" pitchFamily="34" charset="0"/>
              <a:buChar char="•"/>
            </a:pPr>
            <a:r>
              <a:rPr lang="en-US" altLang="en-US" sz="2700" dirty="0">
                <a:solidFill>
                  <a:schemeClr val="tx1"/>
                </a:solidFill>
              </a:rPr>
              <a:t>Discover – </a:t>
            </a:r>
            <a:r>
              <a:rPr lang="en-US" altLang="en-US" sz="2700" dirty="0">
                <a:solidFill>
                  <a:schemeClr val="tx1"/>
                </a:solidFill>
                <a:hlinkClick r:id="rId5"/>
              </a:rPr>
              <a:t>discover.com/student-loans</a:t>
            </a:r>
            <a:r>
              <a:rPr lang="en-US" altLang="en-US" sz="2700" dirty="0">
                <a:solidFill>
                  <a:schemeClr val="tx1"/>
                </a:solidFill>
              </a:rPr>
              <a:t> </a:t>
            </a:r>
          </a:p>
          <a:p>
            <a:pPr lvl="1">
              <a:buFont typeface="Arial" panose="020B0604020202020204" pitchFamily="34" charset="0"/>
              <a:buChar char="•"/>
            </a:pPr>
            <a:r>
              <a:rPr lang="en-US" altLang="en-US" sz="2700" dirty="0">
                <a:solidFill>
                  <a:schemeClr val="tx1"/>
                </a:solidFill>
              </a:rPr>
              <a:t>Earnest – </a:t>
            </a:r>
            <a:r>
              <a:rPr lang="en-US" altLang="en-US" sz="2700" dirty="0">
                <a:solidFill>
                  <a:schemeClr val="tx1"/>
                </a:solidFill>
                <a:hlinkClick r:id="rId6"/>
              </a:rPr>
              <a:t>https://www.earnest.com/student-loans</a:t>
            </a:r>
            <a:r>
              <a:rPr lang="en-US" altLang="en-US" sz="2700" dirty="0">
                <a:solidFill>
                  <a:schemeClr val="tx1"/>
                </a:solidFill>
              </a:rPr>
              <a:t> </a:t>
            </a:r>
            <a:endParaRPr lang="en-US" sz="2700" dirty="0">
              <a:solidFill>
                <a:schemeClr val="tx1"/>
              </a:solidFill>
            </a:endParaRPr>
          </a:p>
          <a:p>
            <a:pPr lvl="1">
              <a:buFont typeface="Arial" panose="020B0604020202020204" pitchFamily="34" charset="0"/>
              <a:buChar char="•"/>
            </a:pPr>
            <a:r>
              <a:rPr lang="en-US" altLang="en-US" sz="2700" dirty="0">
                <a:solidFill>
                  <a:schemeClr val="tx1"/>
                </a:solidFill>
              </a:rPr>
              <a:t>Laurel Road – </a:t>
            </a:r>
            <a:r>
              <a:rPr lang="en-US" altLang="en-US" sz="2700" dirty="0">
                <a:solidFill>
                  <a:schemeClr val="tx1"/>
                </a:solidFill>
                <a:hlinkClick r:id="rId7" action="ppaction://hlinkfile"/>
              </a:rPr>
              <a:t>laurelroad.com/</a:t>
            </a:r>
            <a:endParaRPr lang="en-US" altLang="en-US" sz="2700" dirty="0">
              <a:solidFill>
                <a:schemeClr val="tx1"/>
              </a:solidFill>
            </a:endParaRPr>
          </a:p>
          <a:p>
            <a:pPr lvl="1">
              <a:buFont typeface="Arial" panose="020B0604020202020204" pitchFamily="34" charset="0"/>
              <a:buChar char="•"/>
            </a:pPr>
            <a:r>
              <a:rPr lang="en-US" altLang="en-US" sz="2700" dirty="0">
                <a:solidFill>
                  <a:schemeClr val="tx1"/>
                </a:solidFill>
              </a:rPr>
              <a:t>Sallie Mae – </a:t>
            </a:r>
            <a:r>
              <a:rPr lang="en-US" altLang="en-US" sz="2700" dirty="0">
                <a:solidFill>
                  <a:schemeClr val="tx1"/>
                </a:solidFill>
                <a:hlinkClick r:id="rId8"/>
              </a:rPr>
              <a:t>salliemae.com</a:t>
            </a:r>
            <a:r>
              <a:rPr lang="en-US" altLang="en-US" sz="2700" dirty="0">
                <a:solidFill>
                  <a:schemeClr val="tx1"/>
                </a:solidFill>
              </a:rPr>
              <a:t> </a:t>
            </a:r>
          </a:p>
          <a:p>
            <a:pPr lvl="1">
              <a:buFont typeface="Arial" panose="020B0604020202020204" pitchFamily="34" charset="0"/>
              <a:buChar char="•"/>
            </a:pPr>
            <a:r>
              <a:rPr lang="en-US" altLang="en-US" sz="2700" dirty="0" err="1">
                <a:solidFill>
                  <a:schemeClr val="tx1"/>
                </a:solidFill>
              </a:rPr>
              <a:t>SoFi</a:t>
            </a:r>
            <a:r>
              <a:rPr lang="en-US" altLang="en-US" sz="2700" dirty="0">
                <a:solidFill>
                  <a:schemeClr val="tx1"/>
                </a:solidFill>
              </a:rPr>
              <a:t> – </a:t>
            </a:r>
            <a:r>
              <a:rPr lang="en-US" altLang="en-US" sz="2700" dirty="0">
                <a:solidFill>
                  <a:schemeClr val="tx1"/>
                </a:solidFill>
                <a:hlinkClick r:id="rId9"/>
              </a:rPr>
              <a:t>sofi.com</a:t>
            </a:r>
            <a:endParaRPr lang="en-US" altLang="en-US" sz="2700" dirty="0">
              <a:solidFill>
                <a:schemeClr val="tx1"/>
              </a:solidFill>
            </a:endParaRPr>
          </a:p>
          <a:p>
            <a:pPr lvl="1">
              <a:buFont typeface="Arial" panose="020B0604020202020204" pitchFamily="34" charset="0"/>
              <a:buChar char="•"/>
            </a:pPr>
            <a:r>
              <a:rPr lang="en-US" altLang="en-US" sz="2700" dirty="0">
                <a:solidFill>
                  <a:schemeClr val="tx1"/>
                </a:solidFill>
              </a:rPr>
              <a:t>SunTrust -- </a:t>
            </a:r>
            <a:r>
              <a:rPr lang="en-US" altLang="en-US" sz="2700" dirty="0">
                <a:solidFill>
                  <a:schemeClr val="tx1"/>
                </a:solidFill>
                <a:hlinkClick r:id="rId10"/>
              </a:rPr>
              <a:t>aessuccess.org</a:t>
            </a:r>
            <a:endParaRPr lang="en-US" altLang="en-US" sz="2700" dirty="0">
              <a:solidFill>
                <a:schemeClr val="tx1"/>
              </a:solidFill>
            </a:endParaRPr>
          </a:p>
          <a:p>
            <a:pPr lvl="1">
              <a:buFont typeface="Arial" panose="020B0604020202020204" pitchFamily="34" charset="0"/>
              <a:buChar char="•"/>
            </a:pPr>
            <a:r>
              <a:rPr lang="en-US" altLang="en-US" sz="2700" dirty="0">
                <a:solidFill>
                  <a:schemeClr val="tx1"/>
                </a:solidFill>
              </a:rPr>
              <a:t>Wells Fargo – </a:t>
            </a:r>
            <a:r>
              <a:rPr lang="en-US" altLang="en-US" sz="2700" dirty="0">
                <a:solidFill>
                  <a:schemeClr val="tx1"/>
                </a:solidFill>
                <a:hlinkClick r:id="rId11"/>
              </a:rPr>
              <a:t>wellsfargo.com</a:t>
            </a:r>
            <a:r>
              <a:rPr lang="en-US" altLang="en-US" sz="2700" dirty="0">
                <a:solidFill>
                  <a:schemeClr val="tx1"/>
                </a:solidFill>
              </a:rPr>
              <a:t> </a:t>
            </a:r>
          </a:p>
          <a:p>
            <a:endParaRPr lang="en-US" dirty="0">
              <a:solidFill>
                <a:schemeClr val="tx1"/>
              </a:solidFill>
            </a:endParaRPr>
          </a:p>
        </p:txBody>
      </p:sp>
    </p:spTree>
    <p:extLst>
      <p:ext uri="{BB962C8B-B14F-4D97-AF65-F5344CB8AC3E}">
        <p14:creationId xmlns:p14="http://schemas.microsoft.com/office/powerpoint/2010/main" val="28859494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457200" y="274638"/>
            <a:ext cx="8229600" cy="559863"/>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altLang="en-US" sz="4200" dirty="0">
                <a:solidFill>
                  <a:schemeClr val="tx1"/>
                </a:solidFill>
              </a:rPr>
              <a:t>Repayment Calculators</a:t>
            </a:r>
          </a:p>
        </p:txBody>
      </p:sp>
      <p:sp>
        <p:nvSpPr>
          <p:cNvPr id="4" name="Rectangle 3"/>
          <p:cNvSpPr txBox="1">
            <a:spLocks noChangeArrowheads="1"/>
          </p:cNvSpPr>
          <p:nvPr/>
        </p:nvSpPr>
        <p:spPr>
          <a:xfrm>
            <a:off x="457199" y="1278384"/>
            <a:ext cx="11480801" cy="5444149"/>
          </a:xfrm>
          <a:prstGeom prst="rect">
            <a:avLst/>
          </a:prstGeom>
        </p:spPr>
        <p:txBody>
          <a:bodyPr>
            <a:normAutofit/>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sz="2400" dirty="0">
                <a:solidFill>
                  <a:schemeClr val="tx1"/>
                </a:solidFill>
                <a:hlinkClick r:id="rId2"/>
              </a:rPr>
              <a:t>CBS Grad Year/Program Specific Repayment Calculators (MBA/EMBA)</a:t>
            </a:r>
            <a:endParaRPr lang="en-US" altLang="en-US" sz="2400" dirty="0">
              <a:solidFill>
                <a:schemeClr val="tx1"/>
              </a:solidFill>
            </a:endParaRPr>
          </a:p>
          <a:p>
            <a:endParaRPr lang="en-US" altLang="en-US" sz="2400" dirty="0">
              <a:solidFill>
                <a:schemeClr val="tx1"/>
              </a:solidFill>
            </a:endParaRPr>
          </a:p>
          <a:p>
            <a:r>
              <a:rPr lang="en-US" altLang="en-US" sz="2400" dirty="0">
                <a:solidFill>
                  <a:schemeClr val="tx1"/>
                </a:solidFill>
                <a:hlinkClick r:id="rId3"/>
              </a:rPr>
              <a:t>Standard and Extended Repayment</a:t>
            </a:r>
            <a:endParaRPr lang="en-US" altLang="en-US" sz="2400" dirty="0">
              <a:solidFill>
                <a:schemeClr val="tx1"/>
              </a:solidFill>
            </a:endParaRPr>
          </a:p>
          <a:p>
            <a:pPr>
              <a:buFont typeface="System Font Regular"/>
              <a:buNone/>
            </a:pPr>
            <a:endParaRPr lang="en-US" altLang="en-US" sz="2400" dirty="0">
              <a:solidFill>
                <a:schemeClr val="tx1"/>
              </a:solidFill>
            </a:endParaRPr>
          </a:p>
          <a:p>
            <a:r>
              <a:rPr lang="en-US" altLang="en-US" sz="2400" dirty="0">
                <a:solidFill>
                  <a:schemeClr val="tx1"/>
                </a:solidFill>
                <a:hlinkClick r:id="rId4"/>
              </a:rPr>
              <a:t>Prepayment</a:t>
            </a:r>
            <a:endParaRPr lang="en-US" altLang="en-US" sz="2400" dirty="0">
              <a:solidFill>
                <a:schemeClr val="tx1"/>
              </a:solidFill>
            </a:endParaRPr>
          </a:p>
          <a:p>
            <a:pPr>
              <a:buFont typeface="Wingdings" pitchFamily="2" charset="2"/>
              <a:buNone/>
            </a:pPr>
            <a:r>
              <a:rPr lang="en-US" altLang="en-US" sz="2400" dirty="0">
                <a:solidFill>
                  <a:schemeClr val="tx1"/>
                </a:solidFill>
              </a:rPr>
              <a:t>	</a:t>
            </a:r>
          </a:p>
          <a:p>
            <a:r>
              <a:rPr lang="en-US" altLang="en-US" sz="2400" dirty="0">
                <a:solidFill>
                  <a:schemeClr val="tx1"/>
                </a:solidFill>
                <a:hlinkClick r:id="rId5"/>
              </a:rPr>
              <a:t>Federal Repayment Estimator </a:t>
            </a:r>
            <a:endParaRPr lang="en-US" altLang="en-US" sz="2400" dirty="0">
              <a:solidFill>
                <a:schemeClr val="tx1"/>
              </a:solidFill>
            </a:endParaRPr>
          </a:p>
          <a:p>
            <a:pPr>
              <a:buFont typeface="System Font Regular"/>
              <a:buNone/>
            </a:pPr>
            <a:endParaRPr lang="en-US" altLang="en-US" sz="2400" dirty="0">
              <a:solidFill>
                <a:schemeClr val="tx1"/>
              </a:solidFill>
            </a:endParaRPr>
          </a:p>
          <a:p>
            <a:pPr>
              <a:buFont typeface="Wingdings" pitchFamily="2" charset="2"/>
              <a:buNone/>
            </a:pPr>
            <a:r>
              <a:rPr lang="en-US" altLang="en-US" dirty="0">
                <a:solidFill>
                  <a:schemeClr val="tx1"/>
                </a:solidFill>
              </a:rPr>
              <a:t>	</a:t>
            </a:r>
          </a:p>
          <a:p>
            <a:pPr>
              <a:buFont typeface="Wingdings" pitchFamily="2" charset="2"/>
              <a:buNone/>
            </a:pPr>
            <a:endParaRPr lang="en-US" altLang="en-US" dirty="0">
              <a:solidFill>
                <a:schemeClr val="tx1"/>
              </a:solidFill>
            </a:endParaRPr>
          </a:p>
          <a:p>
            <a:pPr>
              <a:buFont typeface="Wingdings" pitchFamily="2" charset="2"/>
              <a:buNone/>
            </a:pPr>
            <a:endParaRPr lang="en-US" altLang="en-US" dirty="0">
              <a:solidFill>
                <a:schemeClr val="tx1"/>
              </a:solidFill>
            </a:endParaRPr>
          </a:p>
        </p:txBody>
      </p:sp>
    </p:spTree>
    <p:extLst>
      <p:ext uri="{BB962C8B-B14F-4D97-AF65-F5344CB8AC3E}">
        <p14:creationId xmlns:p14="http://schemas.microsoft.com/office/powerpoint/2010/main" val="13095641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457200" y="274638"/>
            <a:ext cx="8229600" cy="550985"/>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altLang="en-US" sz="4200" dirty="0">
                <a:solidFill>
                  <a:schemeClr val="tx1"/>
                </a:solidFill>
              </a:rPr>
              <a:t>Default/Delinquency</a:t>
            </a:r>
          </a:p>
        </p:txBody>
      </p:sp>
      <p:sp>
        <p:nvSpPr>
          <p:cNvPr id="4" name="Rectangle 3"/>
          <p:cNvSpPr txBox="1">
            <a:spLocks noChangeArrowheads="1"/>
          </p:cNvSpPr>
          <p:nvPr/>
        </p:nvSpPr>
        <p:spPr>
          <a:xfrm>
            <a:off x="457199" y="1322773"/>
            <a:ext cx="11311467" cy="4643021"/>
          </a:xfrm>
          <a:prstGeom prst="rect">
            <a:avLst/>
          </a:prstGeom>
        </p:spPr>
        <p:txBody>
          <a:bodyPr>
            <a:normAutofit/>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Tx/>
              <a:buNone/>
            </a:pPr>
            <a:r>
              <a:rPr lang="en-US" altLang="en-US" sz="2000" dirty="0">
                <a:solidFill>
                  <a:schemeClr val="tx1"/>
                </a:solidFill>
              </a:rPr>
              <a:t>If you fail to repay (default on) student loans, it can:</a:t>
            </a:r>
          </a:p>
          <a:p>
            <a:r>
              <a:rPr lang="en-US" altLang="en-US" sz="2000" dirty="0">
                <a:solidFill>
                  <a:schemeClr val="tx1"/>
                </a:solidFill>
              </a:rPr>
              <a:t>Negatively impact your credit rating</a:t>
            </a:r>
          </a:p>
          <a:p>
            <a:r>
              <a:rPr lang="en-US" altLang="en-US" sz="2000" dirty="0">
                <a:solidFill>
                  <a:schemeClr val="tx1"/>
                </a:solidFill>
              </a:rPr>
              <a:t>Prompt withholding of your federal and state tax refunds</a:t>
            </a:r>
          </a:p>
          <a:p>
            <a:r>
              <a:rPr lang="en-US" altLang="en-US" sz="2000" dirty="0">
                <a:solidFill>
                  <a:schemeClr val="tx1"/>
                </a:solidFill>
              </a:rPr>
              <a:t>Limit your job selection (many companies run credit checks on job applicants)</a:t>
            </a:r>
          </a:p>
          <a:p>
            <a:r>
              <a:rPr lang="en-US" altLang="en-US" sz="2000" dirty="0">
                <a:solidFill>
                  <a:schemeClr val="tx1"/>
                </a:solidFill>
              </a:rPr>
              <a:t>Rescind your professional license</a:t>
            </a:r>
          </a:p>
          <a:p>
            <a:r>
              <a:rPr lang="en-US" altLang="en-US" sz="2000" dirty="0">
                <a:solidFill>
                  <a:schemeClr val="tx1"/>
                </a:solidFill>
              </a:rPr>
              <a:t>Trigger garnishment of your wages</a:t>
            </a:r>
          </a:p>
          <a:p>
            <a:r>
              <a:rPr lang="en-US" altLang="en-US" sz="2000" dirty="0">
                <a:solidFill>
                  <a:schemeClr val="tx1"/>
                </a:solidFill>
              </a:rPr>
              <a:t>Raise the interest rate you pay on a car or home loan</a:t>
            </a:r>
          </a:p>
          <a:p>
            <a:pPr>
              <a:buFontTx/>
              <a:buNone/>
            </a:pPr>
            <a:endParaRPr lang="en-US" altLang="en-US" sz="2000" dirty="0">
              <a:solidFill>
                <a:schemeClr val="tx1"/>
              </a:solidFill>
            </a:endParaRPr>
          </a:p>
          <a:p>
            <a:pPr algn="ctr">
              <a:buFontTx/>
              <a:buNone/>
            </a:pPr>
            <a:r>
              <a:rPr lang="en-US" altLang="en-US" sz="2000" i="1" dirty="0">
                <a:solidFill>
                  <a:schemeClr val="tx1"/>
                </a:solidFill>
              </a:rPr>
              <a:t>Personal bankruptcy rarely eliminates student loan debt</a:t>
            </a:r>
          </a:p>
          <a:p>
            <a:pPr>
              <a:buFontTx/>
              <a:buNone/>
            </a:pPr>
            <a:endParaRPr lang="en-US" altLang="en-US" sz="2000" dirty="0">
              <a:solidFill>
                <a:schemeClr val="tx1"/>
              </a:solidFill>
            </a:endParaRPr>
          </a:p>
          <a:p>
            <a:pPr>
              <a:buFontTx/>
              <a:buNone/>
            </a:pPr>
            <a:r>
              <a:rPr lang="en-US" altLang="en-US" sz="2000" b="1" dirty="0">
                <a:solidFill>
                  <a:schemeClr val="tx1"/>
                </a:solidFill>
              </a:rPr>
              <a:t>Be sure to be in touch with your lender or loan servicer if you are experiencing any issues</a:t>
            </a:r>
          </a:p>
        </p:txBody>
      </p:sp>
    </p:spTree>
    <p:extLst>
      <p:ext uri="{BB962C8B-B14F-4D97-AF65-F5344CB8AC3E}">
        <p14:creationId xmlns:p14="http://schemas.microsoft.com/office/powerpoint/2010/main" val="2124621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457200" y="274638"/>
            <a:ext cx="8229600" cy="630884"/>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solidFill>
                  <a:schemeClr val="tx1"/>
                </a:solidFill>
              </a:rPr>
              <a:t>Determining Your Loan Portfolio</a:t>
            </a:r>
          </a:p>
        </p:txBody>
      </p:sp>
      <p:sp>
        <p:nvSpPr>
          <p:cNvPr id="10" name="Content Placeholder 2"/>
          <p:cNvSpPr txBox="1">
            <a:spLocks/>
          </p:cNvSpPr>
          <p:nvPr/>
        </p:nvSpPr>
        <p:spPr>
          <a:xfrm>
            <a:off x="457199" y="1376039"/>
            <a:ext cx="10888133" cy="4722920"/>
          </a:xfrm>
          <a:prstGeom prst="rect">
            <a:avLst/>
          </a:prstGeom>
        </p:spPr>
        <p:txBody>
          <a:bodyPr>
            <a:normAutofit/>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Arial" panose="020B0604020202020204" pitchFamily="34" charset="0"/>
              <a:buChar char="•"/>
            </a:pPr>
            <a:r>
              <a:rPr lang="en-US" altLang="en-US" i="1" dirty="0">
                <a:solidFill>
                  <a:schemeClr val="tx1"/>
                </a:solidFill>
              </a:rPr>
              <a:t>What types of education loans do you have</a:t>
            </a:r>
            <a:r>
              <a:rPr lang="en-US" altLang="en-US" dirty="0">
                <a:solidFill>
                  <a:schemeClr val="tx1"/>
                </a:solidFill>
              </a:rPr>
              <a:t>?</a:t>
            </a:r>
            <a:r>
              <a:rPr lang="en-US" altLang="en-US" i="1" dirty="0">
                <a:solidFill>
                  <a:schemeClr val="tx1"/>
                </a:solidFill>
              </a:rPr>
              <a:t> How many loans do you have</a:t>
            </a:r>
            <a:r>
              <a:rPr lang="en-US" altLang="en-US" dirty="0">
                <a:solidFill>
                  <a:schemeClr val="tx1"/>
                </a:solidFill>
              </a:rPr>
              <a:t>? </a:t>
            </a:r>
          </a:p>
          <a:p>
            <a:pPr lvl="1">
              <a:buFont typeface="Arial" panose="020B0604020202020204" pitchFamily="34" charset="0"/>
              <a:buChar char="•"/>
            </a:pPr>
            <a:r>
              <a:rPr lang="en-US" altLang="en-US" dirty="0">
                <a:solidFill>
                  <a:schemeClr val="tx1"/>
                </a:solidFill>
              </a:rPr>
              <a:t>Federal Stafford/Direct Loans, Consolidation Loans, Graduate PLUS loans, private loans, prior loans from other degrees, etc. </a:t>
            </a:r>
          </a:p>
          <a:p>
            <a:pPr>
              <a:buFont typeface="Arial" panose="020B0604020202020204" pitchFamily="34" charset="0"/>
              <a:buChar char="•"/>
            </a:pPr>
            <a:r>
              <a:rPr lang="en-US" altLang="en-US" i="1" dirty="0">
                <a:solidFill>
                  <a:schemeClr val="tx1"/>
                </a:solidFill>
              </a:rPr>
              <a:t>Who is the lender or servicer for each of your student loans</a:t>
            </a:r>
            <a:r>
              <a:rPr lang="en-US" altLang="en-US" dirty="0">
                <a:solidFill>
                  <a:schemeClr val="tx1"/>
                </a:solidFill>
              </a:rPr>
              <a:t>? </a:t>
            </a:r>
          </a:p>
          <a:p>
            <a:pPr lvl="1">
              <a:buFont typeface="Arial" panose="020B0604020202020204" pitchFamily="34" charset="0"/>
              <a:buChar char="•"/>
            </a:pPr>
            <a:r>
              <a:rPr lang="en-US" altLang="en-US" dirty="0">
                <a:solidFill>
                  <a:schemeClr val="tx1"/>
                </a:solidFill>
              </a:rPr>
              <a:t>Sometimes the lender is one entity but the </a:t>
            </a:r>
            <a:r>
              <a:rPr lang="en-US" altLang="en-US" dirty="0">
                <a:solidFill>
                  <a:schemeClr val="tx1"/>
                </a:solidFill>
                <a:hlinkClick r:id="rId3"/>
              </a:rPr>
              <a:t>servicer</a:t>
            </a:r>
            <a:r>
              <a:rPr lang="en-US" altLang="en-US" dirty="0">
                <a:solidFill>
                  <a:schemeClr val="tx1"/>
                </a:solidFill>
              </a:rPr>
              <a:t> is completely different. Your federal loan servicer may be changing – be sure to keep your contact information up-to-date with your current servicer. </a:t>
            </a:r>
          </a:p>
          <a:p>
            <a:pPr>
              <a:buFont typeface="Arial" panose="020B0604020202020204" pitchFamily="34" charset="0"/>
              <a:buChar char="•"/>
            </a:pPr>
            <a:r>
              <a:rPr lang="en-US" altLang="en-US" i="1" dirty="0">
                <a:solidFill>
                  <a:schemeClr val="tx1"/>
                </a:solidFill>
              </a:rPr>
              <a:t>How much and when did you borrow each loan</a:t>
            </a:r>
            <a:r>
              <a:rPr lang="en-US" altLang="en-US" dirty="0">
                <a:solidFill>
                  <a:schemeClr val="tx1"/>
                </a:solidFill>
              </a:rPr>
              <a:t>? </a:t>
            </a:r>
          </a:p>
          <a:p>
            <a:pPr lvl="1">
              <a:buFont typeface="Arial" panose="020B0604020202020204" pitchFamily="34" charset="0"/>
              <a:buChar char="•"/>
            </a:pPr>
            <a:r>
              <a:rPr lang="en-US" altLang="en-US" dirty="0">
                <a:solidFill>
                  <a:schemeClr val="tx1"/>
                </a:solidFill>
              </a:rPr>
              <a:t>This will help you determine the best repayment option and calculate any accrued interest</a:t>
            </a:r>
          </a:p>
          <a:p>
            <a:pPr>
              <a:buFont typeface="Arial" panose="020B0604020202020204" pitchFamily="34" charset="0"/>
              <a:buChar char="•"/>
            </a:pPr>
            <a:endParaRPr lang="en-US" dirty="0">
              <a:solidFill>
                <a:schemeClr val="tx1"/>
              </a:solidFill>
            </a:endParaRPr>
          </a:p>
        </p:txBody>
      </p:sp>
    </p:spTree>
    <p:extLst>
      <p:ext uri="{BB962C8B-B14F-4D97-AF65-F5344CB8AC3E}">
        <p14:creationId xmlns:p14="http://schemas.microsoft.com/office/powerpoint/2010/main" val="2494133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7200" y="132596"/>
            <a:ext cx="8229600" cy="846167"/>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solidFill>
                  <a:schemeClr val="tx1"/>
                </a:solidFill>
              </a:rPr>
              <a:t>Determining Your Loan Portfolio</a:t>
            </a:r>
          </a:p>
        </p:txBody>
      </p:sp>
      <p:sp>
        <p:nvSpPr>
          <p:cNvPr id="7" name="Content Placeholder 2"/>
          <p:cNvSpPr txBox="1">
            <a:spLocks/>
          </p:cNvSpPr>
          <p:nvPr/>
        </p:nvSpPr>
        <p:spPr>
          <a:xfrm>
            <a:off x="457199" y="978763"/>
            <a:ext cx="10837334" cy="5438970"/>
          </a:xfrm>
          <a:prstGeom prst="rect">
            <a:avLst/>
          </a:prstGeom>
        </p:spPr>
        <p:txBody>
          <a:bodyPr>
            <a:normAutofit/>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81000" indent="-381000">
              <a:buFont typeface="System Font Regular"/>
              <a:buNone/>
            </a:pPr>
            <a:endParaRPr lang="en-US" altLang="en-US" dirty="0">
              <a:solidFill>
                <a:schemeClr val="tx1"/>
              </a:solidFill>
            </a:endParaRPr>
          </a:p>
          <a:p>
            <a:pPr marL="381000" indent="-381000">
              <a:buFont typeface="System Font Regular"/>
              <a:buNone/>
            </a:pPr>
            <a:endParaRPr lang="en-US" altLang="en-US" dirty="0">
              <a:solidFill>
                <a:schemeClr val="tx1"/>
              </a:solidFill>
            </a:endParaRPr>
          </a:p>
          <a:p>
            <a:pPr marL="381000" indent="-381000">
              <a:buFont typeface="System Font Regular"/>
              <a:buNone/>
            </a:pPr>
            <a:endParaRPr lang="en-US" altLang="en-US" dirty="0">
              <a:solidFill>
                <a:schemeClr val="tx1"/>
              </a:solidFill>
            </a:endParaRPr>
          </a:p>
          <a:p>
            <a:pPr marL="381000" indent="-381000">
              <a:buFont typeface="System Font Regular"/>
              <a:buNone/>
            </a:pPr>
            <a:endParaRPr lang="en-US" altLang="en-US" dirty="0">
              <a:solidFill>
                <a:schemeClr val="tx1"/>
              </a:solidFill>
            </a:endParaRPr>
          </a:p>
          <a:p>
            <a:pPr marL="381000" indent="-381000">
              <a:buFont typeface="System Font Regular"/>
              <a:buNone/>
            </a:pPr>
            <a:endParaRPr lang="en-US" altLang="en-US" dirty="0">
              <a:solidFill>
                <a:schemeClr val="tx1"/>
              </a:solidFill>
            </a:endParaRPr>
          </a:p>
          <a:p>
            <a:pPr marL="381000" indent="-381000">
              <a:buFont typeface="System Font Regular"/>
              <a:buNone/>
            </a:pPr>
            <a:endParaRPr lang="en-US" altLang="en-US" dirty="0">
              <a:solidFill>
                <a:schemeClr val="tx1"/>
              </a:solidFill>
            </a:endParaRPr>
          </a:p>
          <a:p>
            <a:pPr marL="381000" indent="-381000">
              <a:buFont typeface="System Font Regular"/>
              <a:buNone/>
            </a:pPr>
            <a:endParaRPr lang="en-US" altLang="en-US" dirty="0">
              <a:solidFill>
                <a:schemeClr val="tx1"/>
              </a:solidFill>
            </a:endParaRPr>
          </a:p>
          <a:p>
            <a:pPr marL="381000" indent="-381000">
              <a:buFont typeface="System Font Regular"/>
              <a:buNone/>
            </a:pPr>
            <a:endParaRPr lang="en-US" altLang="en-US" dirty="0">
              <a:solidFill>
                <a:schemeClr val="tx1"/>
              </a:solidFill>
            </a:endParaRPr>
          </a:p>
          <a:p>
            <a:pPr lvl="2">
              <a:buFont typeface="Arial" panose="020B0604020202020204" pitchFamily="34" charset="0"/>
              <a:buChar char="•"/>
            </a:pPr>
            <a:endParaRPr lang="en-US" altLang="en-US" sz="1400" dirty="0">
              <a:solidFill>
                <a:schemeClr val="tx1"/>
              </a:solidFill>
            </a:endParaRPr>
          </a:p>
          <a:p>
            <a:endParaRPr lang="en-US" dirty="0">
              <a:solidFill>
                <a:schemeClr val="tx1"/>
              </a:solidFill>
            </a:endParaRPr>
          </a:p>
        </p:txBody>
      </p:sp>
      <p:graphicFrame>
        <p:nvGraphicFramePr>
          <p:cNvPr id="12" name="Diagram 11"/>
          <p:cNvGraphicFramePr/>
          <p:nvPr>
            <p:extLst>
              <p:ext uri="{D42A27DB-BD31-4B8C-83A1-F6EECF244321}">
                <p14:modId xmlns:p14="http://schemas.microsoft.com/office/powerpoint/2010/main" val="851620075"/>
              </p:ext>
            </p:extLst>
          </p:nvPr>
        </p:nvGraphicFramePr>
        <p:xfrm>
          <a:off x="1220716" y="1402096"/>
          <a:ext cx="9310300" cy="43383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27203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274638"/>
            <a:ext cx="8229600" cy="595374"/>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solidFill>
                  <a:schemeClr val="tx1"/>
                </a:solidFill>
              </a:rPr>
              <a:t>Debt Management</a:t>
            </a:r>
          </a:p>
        </p:txBody>
      </p:sp>
      <p:sp>
        <p:nvSpPr>
          <p:cNvPr id="6" name="Content Placeholder 2"/>
          <p:cNvSpPr txBox="1">
            <a:spLocks/>
          </p:cNvSpPr>
          <p:nvPr/>
        </p:nvSpPr>
        <p:spPr>
          <a:xfrm>
            <a:off x="457200" y="1233996"/>
            <a:ext cx="11260667" cy="4862004"/>
          </a:xfrm>
          <a:prstGeom prst="rect">
            <a:avLst/>
          </a:prstGeom>
        </p:spPr>
        <p:txBody>
          <a:bodyPr>
            <a:noAutofit/>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System Font Regular"/>
              <a:buNone/>
            </a:pPr>
            <a:r>
              <a:rPr lang="en-US" altLang="en-US" sz="2000" dirty="0">
                <a:solidFill>
                  <a:schemeClr val="tx1"/>
                </a:solidFill>
              </a:rPr>
              <a:t>Before you choose your Loan Repayment Terms, you need a plan.</a:t>
            </a:r>
          </a:p>
          <a:p>
            <a:r>
              <a:rPr lang="en-US" altLang="en-US" sz="2000" dirty="0">
                <a:solidFill>
                  <a:schemeClr val="tx1"/>
                </a:solidFill>
              </a:rPr>
              <a:t>Choose a repayment timeline to meet financial goals.  </a:t>
            </a:r>
          </a:p>
          <a:p>
            <a:r>
              <a:rPr lang="en-US" altLang="en-US" sz="2000" dirty="0">
                <a:solidFill>
                  <a:schemeClr val="tx1"/>
                </a:solidFill>
              </a:rPr>
              <a:t>When it comes to determining a repayment strategy to fit your needs, remember that a “one size fits all” approach does not work.  </a:t>
            </a:r>
          </a:p>
          <a:p>
            <a:pPr lvl="1"/>
            <a:r>
              <a:rPr lang="en-US" altLang="en-US" sz="2000" dirty="0">
                <a:solidFill>
                  <a:schemeClr val="tx1"/>
                </a:solidFill>
              </a:rPr>
              <a:t>Don’t copy your friends:  Different priorities = different goals = different needs</a:t>
            </a:r>
          </a:p>
          <a:p>
            <a:r>
              <a:rPr lang="en-US" altLang="en-US" sz="2000" dirty="0">
                <a:solidFill>
                  <a:schemeClr val="tx1"/>
                </a:solidFill>
              </a:rPr>
              <a:t>Be sure to consult with your loan servicer and use the tools at your disposal.</a:t>
            </a:r>
          </a:p>
          <a:p>
            <a:r>
              <a:rPr lang="en-US" altLang="en-US" sz="2000" dirty="0">
                <a:solidFill>
                  <a:schemeClr val="tx1"/>
                </a:solidFill>
              </a:rPr>
              <a:t>Repayment strategies are borrower-specific and tailored to meet the borrower’s financial goals, for example:</a:t>
            </a:r>
          </a:p>
          <a:p>
            <a:pPr lvl="2"/>
            <a:r>
              <a:rPr lang="en-US" altLang="en-US" sz="2000" dirty="0">
                <a:solidFill>
                  <a:schemeClr val="tx1"/>
                </a:solidFill>
              </a:rPr>
              <a:t>Pay student loan debt quickly</a:t>
            </a:r>
          </a:p>
          <a:p>
            <a:pPr lvl="2"/>
            <a:r>
              <a:rPr lang="en-US" altLang="en-US" sz="2000" dirty="0">
                <a:solidFill>
                  <a:schemeClr val="tx1"/>
                </a:solidFill>
              </a:rPr>
              <a:t>Pay higher rate debt first</a:t>
            </a:r>
          </a:p>
          <a:p>
            <a:pPr lvl="2"/>
            <a:r>
              <a:rPr lang="en-US" altLang="en-US" sz="2000" dirty="0">
                <a:solidFill>
                  <a:schemeClr val="tx1"/>
                </a:solidFill>
              </a:rPr>
              <a:t>Save to buy a house, start a family</a:t>
            </a:r>
          </a:p>
          <a:p>
            <a:pPr lvl="2"/>
            <a:r>
              <a:rPr lang="en-US" altLang="en-US" sz="2000" dirty="0">
                <a:solidFill>
                  <a:schemeClr val="tx1"/>
                </a:solidFill>
              </a:rPr>
              <a:t>Relocate, go into business, etc. </a:t>
            </a:r>
          </a:p>
          <a:p>
            <a:pPr lvl="2"/>
            <a:r>
              <a:rPr lang="en-US" altLang="en-US" sz="2000" dirty="0">
                <a:solidFill>
                  <a:schemeClr val="tx1"/>
                </a:solidFill>
              </a:rPr>
              <a:t>Working in public sector</a:t>
            </a:r>
          </a:p>
          <a:p>
            <a:r>
              <a:rPr lang="en-US" altLang="en-US" sz="2000" dirty="0">
                <a:solidFill>
                  <a:schemeClr val="tx1"/>
                </a:solidFill>
              </a:rPr>
              <a:t>There are no prepayment penalties on student loans so please keep this in mind as your salary increases and as you consider your bonuses.</a:t>
            </a:r>
          </a:p>
          <a:p>
            <a:endParaRPr lang="en-US" sz="2000" dirty="0">
              <a:solidFill>
                <a:schemeClr val="tx1"/>
              </a:solidFill>
            </a:endParaRPr>
          </a:p>
        </p:txBody>
      </p:sp>
    </p:spTree>
    <p:extLst>
      <p:ext uri="{BB962C8B-B14F-4D97-AF65-F5344CB8AC3E}">
        <p14:creationId xmlns:p14="http://schemas.microsoft.com/office/powerpoint/2010/main" val="578570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
            <a:extLst>
              <a:ext uri="{FF2B5EF4-FFF2-40B4-BE49-F238E27FC236}">
                <a16:creationId xmlns:a16="http://schemas.microsoft.com/office/drawing/2014/main" id="{1ABD76E4-1601-4309-BFDF-CCAA7DED7916}"/>
              </a:ext>
            </a:extLst>
          </p:cNvPr>
          <p:cNvSpPr txBox="1">
            <a:spLocks/>
          </p:cNvSpPr>
          <p:nvPr/>
        </p:nvSpPr>
        <p:spPr>
          <a:xfrm>
            <a:off x="457200" y="1080655"/>
            <a:ext cx="11006667" cy="5257800"/>
          </a:xfrm>
          <a:prstGeom prst="rect">
            <a:avLst/>
          </a:prstGeom>
        </p:spPr>
        <p:txBody>
          <a:bodyPr>
            <a:normAutofit/>
          </a:bodyPr>
          <a:lstStyle>
            <a:lvl1pPr marL="228600" indent="-228600" algn="l" defTabSz="914400" rtl="0" eaLnBrk="1" latinLnBrk="0" hangingPunct="1">
              <a:lnSpc>
                <a:spcPct val="90000"/>
              </a:lnSpc>
              <a:spcBef>
                <a:spcPts val="1000"/>
              </a:spcBef>
              <a:buClr>
                <a:srgbClr val="9E9E9E"/>
              </a:buClr>
              <a:buFont typeface="System Font Regular"/>
              <a:buChar char="–"/>
              <a:defRPr sz="3000" b="0" i="0" kern="1200">
                <a:solidFill>
                  <a:srgbClr val="1A1A1C"/>
                </a:solidFill>
                <a:latin typeface="Neue Haas Grotesk Display Pro 5" panose="020B0504020202020204" pitchFamily="34" charset="77"/>
                <a:ea typeface="+mn-ea"/>
                <a:cs typeface="+mn-cs"/>
              </a:defRPr>
            </a:lvl1pPr>
            <a:lvl2pPr marL="685800" indent="-228600" algn="l" defTabSz="914400" rtl="0" eaLnBrk="1" latinLnBrk="0" hangingPunct="1">
              <a:lnSpc>
                <a:spcPct val="90000"/>
              </a:lnSpc>
              <a:spcBef>
                <a:spcPts val="500"/>
              </a:spcBef>
              <a:buClr>
                <a:srgbClr val="9E9E9E"/>
              </a:buClr>
              <a:buFont typeface="System Font Regular"/>
              <a:buChar char="–"/>
              <a:defRPr sz="2600" b="0" i="0" kern="1200">
                <a:solidFill>
                  <a:srgbClr val="1A1A1C"/>
                </a:solidFill>
                <a:latin typeface="Neue Haas Grotesk Display Pro 5" panose="020B0504020202020204" pitchFamily="34" charset="77"/>
                <a:ea typeface="+mn-ea"/>
                <a:cs typeface="+mn-cs"/>
              </a:defRPr>
            </a:lvl2pPr>
            <a:lvl3pPr marL="1143000" indent="-228600" algn="l" defTabSz="914400" rtl="0" eaLnBrk="1" latinLnBrk="0" hangingPunct="1">
              <a:lnSpc>
                <a:spcPct val="90000"/>
              </a:lnSpc>
              <a:spcBef>
                <a:spcPts val="500"/>
              </a:spcBef>
              <a:buClr>
                <a:srgbClr val="9E9E9E"/>
              </a:buClr>
              <a:buFont typeface="System Font Regular"/>
              <a:buChar char="–"/>
              <a:defRPr sz="2200" b="0" i="0" kern="1200">
                <a:solidFill>
                  <a:srgbClr val="1A1A1C"/>
                </a:solidFill>
                <a:latin typeface="Neue Haas Grotesk Display Pro 5" panose="020B0504020202020204" pitchFamily="34" charset="77"/>
                <a:ea typeface="+mn-ea"/>
                <a:cs typeface="+mn-cs"/>
              </a:defRPr>
            </a:lvl3pPr>
            <a:lvl4pPr marL="1600200" indent="-228600" algn="l" defTabSz="914400" rtl="0" eaLnBrk="1" latinLnBrk="0" hangingPunct="1">
              <a:lnSpc>
                <a:spcPct val="90000"/>
              </a:lnSpc>
              <a:spcBef>
                <a:spcPts val="500"/>
              </a:spcBef>
              <a:buClr>
                <a:srgbClr val="9E9E9E"/>
              </a:buClr>
              <a:buFont typeface="System Font Regular"/>
              <a:buChar char="–"/>
              <a:defRPr sz="1800" b="0" i="0" kern="1200">
                <a:solidFill>
                  <a:srgbClr val="1A1A1C"/>
                </a:solidFill>
                <a:latin typeface="Neue Haas Grotesk Display Pro 6" panose="020B0504020202020204" pitchFamily="34" charset="77"/>
                <a:ea typeface="+mn-ea"/>
                <a:cs typeface="+mn-cs"/>
              </a:defRPr>
            </a:lvl4pPr>
            <a:lvl5pPr marL="2057400" indent="-228600" algn="l" defTabSz="914400" rtl="0" eaLnBrk="1" latinLnBrk="0" hangingPunct="1">
              <a:lnSpc>
                <a:spcPct val="90000"/>
              </a:lnSpc>
              <a:spcBef>
                <a:spcPts val="500"/>
              </a:spcBef>
              <a:buClr>
                <a:srgbClr val="9E9E9E"/>
              </a:buClr>
              <a:buFont typeface="System Font Regular"/>
              <a:buChar char="–"/>
              <a:defRPr sz="1600" b="0" i="0" kern="1200">
                <a:solidFill>
                  <a:srgbClr val="1A1A1C"/>
                </a:solidFill>
                <a:latin typeface="Neue Haas Grotesk Display Pro 6" panose="020B0504020202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System Font Regular"/>
              <a:buNone/>
            </a:pPr>
            <a:r>
              <a:rPr lang="en-US" sz="2200" dirty="0">
                <a:solidFill>
                  <a:schemeClr val="tx1"/>
                </a:solidFill>
              </a:rPr>
              <a:t>The initial CARES Act (Coronavirus Aid, Relief, and Economic Security Act) and subsequent extensions include a number of provisions of interest to student loan borrowers.</a:t>
            </a:r>
          </a:p>
          <a:p>
            <a:pPr marL="0" indent="0">
              <a:buFont typeface="System Font Regular"/>
              <a:buNone/>
            </a:pPr>
            <a:endParaRPr lang="en-US" sz="2200" dirty="0">
              <a:solidFill>
                <a:schemeClr val="tx1"/>
              </a:solidFill>
            </a:endParaRPr>
          </a:p>
          <a:p>
            <a:pPr lvl="1"/>
            <a:r>
              <a:rPr lang="en-US" sz="2200" dirty="0">
                <a:solidFill>
                  <a:schemeClr val="tx1"/>
                </a:solidFill>
              </a:rPr>
              <a:t>This provision was been in effect since March 13, 2020, and expired on August 30, 2023.</a:t>
            </a:r>
          </a:p>
          <a:p>
            <a:pPr lvl="1"/>
            <a:endParaRPr lang="en-US" sz="2200" dirty="0">
              <a:solidFill>
                <a:schemeClr val="tx1"/>
              </a:solidFill>
            </a:endParaRPr>
          </a:p>
          <a:p>
            <a:pPr lvl="1"/>
            <a:r>
              <a:rPr lang="en-US" sz="2200" dirty="0">
                <a:solidFill>
                  <a:schemeClr val="tx1"/>
                </a:solidFill>
              </a:rPr>
              <a:t>This means your balance on loans such as Direct Unsubsidized and Direct PLUS (Grad PLUS) remained the same during this time.</a:t>
            </a:r>
          </a:p>
          <a:p>
            <a:pPr lvl="1"/>
            <a:endParaRPr lang="en-US" sz="2200" dirty="0">
              <a:solidFill>
                <a:schemeClr val="tx1"/>
              </a:solidFill>
            </a:endParaRPr>
          </a:p>
          <a:p>
            <a:pPr lvl="1"/>
            <a:r>
              <a:rPr lang="en-US" sz="2200" dirty="0">
                <a:solidFill>
                  <a:schemeClr val="tx1"/>
                </a:solidFill>
              </a:rPr>
              <a:t>This provision applied to all borrowers with these loans.</a:t>
            </a:r>
          </a:p>
          <a:p>
            <a:pPr marL="457200" lvl="1" indent="0">
              <a:buNone/>
            </a:pPr>
            <a:endParaRPr lang="en-US" sz="2200" dirty="0">
              <a:solidFill>
                <a:schemeClr val="tx1"/>
              </a:solidFill>
            </a:endParaRPr>
          </a:p>
          <a:p>
            <a:endParaRPr lang="en-US" sz="2200" dirty="0">
              <a:solidFill>
                <a:schemeClr val="tx1"/>
              </a:solidFill>
            </a:endParaRPr>
          </a:p>
        </p:txBody>
      </p:sp>
      <p:sp>
        <p:nvSpPr>
          <p:cNvPr id="7" name="Title 1">
            <a:extLst>
              <a:ext uri="{FF2B5EF4-FFF2-40B4-BE49-F238E27FC236}">
                <a16:creationId xmlns:a16="http://schemas.microsoft.com/office/drawing/2014/main" id="{4B6122C6-C7B9-4590-B274-C9D76CE552F9}"/>
              </a:ext>
            </a:extLst>
          </p:cNvPr>
          <p:cNvSpPr txBox="1">
            <a:spLocks/>
          </p:cNvSpPr>
          <p:nvPr/>
        </p:nvSpPr>
        <p:spPr>
          <a:xfrm>
            <a:off x="457200" y="274638"/>
            <a:ext cx="8229600" cy="595374"/>
          </a:xfrm>
          <a:prstGeom prst="rect">
            <a:avLst/>
          </a:prstGeom>
        </p:spPr>
        <p:txBody>
          <a:bodyPr vert="horz" lIns="91440" tIns="45720" rIns="91440" bIns="45720" rtlCol="0" anchor="ctr">
            <a:noAutofit/>
          </a:bodyPr>
          <a:lstStyle>
            <a:lvl1pPr algn="l" defTabSz="457200" rtl="0" eaLnBrk="1" latinLnBrk="0" hangingPunct="1">
              <a:spcBef>
                <a:spcPct val="0"/>
              </a:spcBef>
              <a:buNone/>
              <a:defRPr sz="4000" kern="1200" baseline="0">
                <a:solidFill>
                  <a:schemeClr val="tx1"/>
                </a:solidFill>
                <a:latin typeface="Tahoma"/>
                <a:ea typeface="+mj-ea"/>
                <a:cs typeface="+mj-cs"/>
              </a:defRPr>
            </a:lvl1pPr>
          </a:lstStyle>
          <a:p>
            <a:r>
              <a:rPr lang="en-US" sz="4200" dirty="0">
                <a:latin typeface="Neue Haas Grotesk Display Pro 6"/>
              </a:rPr>
              <a:t>Debt Management: CARES Act</a:t>
            </a:r>
          </a:p>
        </p:txBody>
      </p:sp>
    </p:spTree>
    <p:extLst>
      <p:ext uri="{BB962C8B-B14F-4D97-AF65-F5344CB8AC3E}">
        <p14:creationId xmlns:p14="http://schemas.microsoft.com/office/powerpoint/2010/main" val="937268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4638"/>
            <a:ext cx="8229600" cy="559863"/>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3600" b="0" i="0" kern="1200">
                <a:solidFill>
                  <a:srgbClr val="1A1A1C"/>
                </a:solidFill>
                <a:latin typeface="Neue Haas Grotesk Display Pro 6" panose="020B0504020202020204" pitchFamily="34" charset="77"/>
                <a:ea typeface="+mj-ea"/>
                <a:cs typeface="+mj-cs"/>
              </a:defRPr>
            </a:lvl1pPr>
          </a:lstStyle>
          <a:p>
            <a:r>
              <a:rPr lang="en-US" sz="4200" dirty="0">
                <a:solidFill>
                  <a:schemeClr val="tx1"/>
                </a:solidFill>
              </a:rPr>
              <a:t>Federal Repayment Plans</a:t>
            </a:r>
          </a:p>
        </p:txBody>
      </p:sp>
      <p:graphicFrame>
        <p:nvGraphicFramePr>
          <p:cNvPr id="6" name="Content Placeholder 4"/>
          <p:cNvGraphicFramePr>
            <a:graphicFrameLocks/>
          </p:cNvGraphicFramePr>
          <p:nvPr>
            <p:extLst>
              <p:ext uri="{D42A27DB-BD31-4B8C-83A1-F6EECF244321}">
                <p14:modId xmlns:p14="http://schemas.microsoft.com/office/powerpoint/2010/main" val="2832709156"/>
              </p:ext>
            </p:extLst>
          </p:nvPr>
        </p:nvGraphicFramePr>
        <p:xfrm>
          <a:off x="457200" y="1129771"/>
          <a:ext cx="108712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31223301"/>
      </p:ext>
    </p:extLst>
  </p:cSld>
  <p:clrMapOvr>
    <a:masterClrMapping/>
  </p:clrMapOvr>
</p:sld>
</file>

<file path=ppt/theme/theme1.xml><?xml version="1.0" encoding="utf-8"?>
<a:theme xmlns:a="http://schemas.openxmlformats.org/drawingml/2006/main" name="CBS_Cool Gray Themes">
  <a:themeElements>
    <a:clrScheme name="Columbia Business School 1">
      <a:dk1>
        <a:srgbClr val="181A1C"/>
      </a:dk1>
      <a:lt1>
        <a:srgbClr val="FFFFFF"/>
      </a:lt1>
      <a:dk2>
        <a:srgbClr val="181A1C"/>
      </a:dk2>
      <a:lt2>
        <a:srgbClr val="FFFFFF"/>
      </a:lt2>
      <a:accent1>
        <a:srgbClr val="008CC6"/>
      </a:accent1>
      <a:accent2>
        <a:srgbClr val="00435F"/>
      </a:accent2>
      <a:accent3>
        <a:srgbClr val="BEC7D0"/>
      </a:accent3>
      <a:accent4>
        <a:srgbClr val="6BCCF5"/>
      </a:accent4>
      <a:accent5>
        <a:srgbClr val="34A398"/>
      </a:accent5>
      <a:accent6>
        <a:srgbClr val="86D5CD"/>
      </a:accent6>
      <a:hlink>
        <a:srgbClr val="009BDB"/>
      </a:hlink>
      <a:folHlink>
        <a:srgbClr val="A73CA7"/>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BS_Blue Them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73170</TotalTime>
  <Words>5654</Words>
  <Application>Microsoft Office PowerPoint</Application>
  <PresentationFormat>Widescreen</PresentationFormat>
  <Paragraphs>632</Paragraphs>
  <Slides>47</Slides>
  <Notes>22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47</vt:i4>
      </vt:variant>
    </vt:vector>
  </HeadingPairs>
  <TitlesOfParts>
    <vt:vector size="56" baseType="lpstr">
      <vt:lpstr>Arial</vt:lpstr>
      <vt:lpstr>Calibri</vt:lpstr>
      <vt:lpstr>Neue Haas Grotesk Display Pro 5</vt:lpstr>
      <vt:lpstr>Neue Haas Grotesk Display Pro 6</vt:lpstr>
      <vt:lpstr>System Font Regular</vt:lpstr>
      <vt:lpstr>Times</vt:lpstr>
      <vt:lpstr>Wingdings</vt:lpstr>
      <vt:lpstr>CBS_Cool Gray Themes</vt:lpstr>
      <vt:lpstr>CBS_Blue Themes</vt:lpstr>
      <vt:lpstr>Navigating Your Student Loan Repayment   May 2024  Graduates</vt:lpstr>
      <vt:lpstr>Overview</vt:lpstr>
      <vt:lpstr>Additional Resources</vt:lpstr>
      <vt:lpstr>Determining Your Loan Portfolio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Strategies for Repayment</vt:lpstr>
      <vt:lpstr>Strategies for Repayment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Additional Resources</vt:lpstr>
      <vt:lpstr>PowerPoint Presentation</vt:lpstr>
      <vt:lpstr>PowerPoint Presentation</vt:lpstr>
      <vt:lpstr>PowerPoint Presentation</vt:lpstr>
      <vt:lpstr>Understanding Loan Types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Prodigy Loan: Contact Information</vt:lpstr>
      <vt:lpstr>PowerPoint Presentation</vt:lpstr>
      <vt:lpstr>PowerPoint Presentation</vt:lpstr>
      <vt:lpstr>Federal Repayment Plans (detailed)</vt:lpstr>
      <vt:lpstr>Federal Repayment Plans (detailed)</vt:lpstr>
      <vt:lpstr>Federal Repayment Plans (detailed)</vt:lpstr>
      <vt:lpstr>PowerPoint Presentation</vt:lpstr>
      <vt:lpstr>PowerPoint Presentation</vt:lpstr>
      <vt:lpstr>PowerPoint Presentation</vt:lpstr>
      <vt:lpstr>PowerPoint Presentation</vt:lpstr>
      <vt:lpstr>Lender-Specific Websites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Picone,  Kyle</dc:creator>
  <cp:lastModifiedBy>Eisner, Rachel</cp:lastModifiedBy>
  <cp:revision>225</cp:revision>
  <dcterms:created xsi:type="dcterms:W3CDTF">2020-08-10T14:07:00Z</dcterms:created>
  <dcterms:modified xsi:type="dcterms:W3CDTF">2024-04-02T14:58:17Z</dcterms:modified>
</cp:coreProperties>
</file>